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 id="2147483650" r:id="rId6"/>
    <p:sldMasterId id="214748369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Lst>
  <p:sldSz cy="5143500" cx="9144000"/>
  <p:notesSz cx="9144000" cy="6858000"/>
  <p:embeddedFontLst>
    <p:embeddedFont>
      <p:font typeface="Montserrat"/>
      <p:bold r:id="rId111"/>
      <p:boldItalic r:id="rId112"/>
    </p:embeddedFont>
    <p:embeddedFont>
      <p:font typeface="Poppins"/>
      <p:regular r:id="rId113"/>
      <p:bold r:id="rId114"/>
      <p:italic r:id="rId115"/>
      <p:boldItalic r:id="rId116"/>
    </p:embeddedFont>
    <p:embeddedFont>
      <p:font typeface="Verizon NHG TX"/>
      <p:regular r:id="rId117"/>
      <p:bold r:id="rId118"/>
      <p:italic r:id="rId119"/>
      <p:boldItalic r:id="rId120"/>
    </p:embeddedFont>
    <p:embeddedFont>
      <p:font typeface="Poppins Medium"/>
      <p:regular r:id="rId121"/>
      <p:bold r:id="rId122"/>
      <p:italic r:id="rId123"/>
      <p:boldItalic r:id="rId124"/>
    </p:embeddedFont>
    <p:embeddedFont>
      <p:font typeface="Helvetica Neue"/>
      <p:regular r:id="rId125"/>
      <p:bold r:id="rId126"/>
      <p:italic r:id="rId127"/>
      <p:boldItalic r:id="rId128"/>
    </p:embeddedFont>
    <p:embeddedFont>
      <p:font typeface="Verizon NHG DS"/>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160">
          <p15:clr>
            <a:srgbClr val="A4A3A4"/>
          </p15:clr>
        </p15:guide>
        <p15:guide id="2" pos="2880">
          <p15:clr>
            <a:srgbClr val="A4A3A4"/>
          </p15:clr>
        </p15:guide>
      </p15:notesGuideLst>
    </p:ext>
    <p:ext uri="GoogleSlidesCustomDataVersion2">
      <go:slidesCustomData xmlns:go="http://customooxmlschemas.google.com/" r:id="rId133" roundtripDataSignature="AMtx7mg5XQpdqd2+Cw0TsNnrWAGw87FK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374B98-9DA4-49C2-A5E1-3E0501EE0D82}">
  <a:tblStyle styleId="{F9374B98-9DA4-49C2-A5E1-3E0501EE0D8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C73453-BDA2-4502-8860-D143630C858C}" styleName="Table_1">
    <a:wholeTbl>
      <a:tcTxStyle b="off" i="off">
        <a:font>
          <a:latin typeface="Verizon NHG TX"/>
          <a:ea typeface="Verizon NHG TX"/>
          <a:cs typeface="Verizon NHG TX"/>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BAEAF05-E4BE-4548-B17F-0438588C7A2F}" styleName="Table_2">
    <a:wholeTbl>
      <a:tcTxStyle b="off" i="off">
        <a:font>
          <a:latin typeface="Verizon NHG TX"/>
          <a:ea typeface="Verizon NHG TX"/>
          <a:cs typeface="Verizon NHG TX"/>
        </a:font>
        <a:srgbClr val="333333"/>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333333"/>
              </a:solidFill>
              <a:prstDash val="solid"/>
              <a:round/>
              <a:headEnd len="sm" w="sm" type="none"/>
              <a:tailEnd len="sm" w="sm" type="none"/>
            </a:ln>
          </a:top>
          <a:bottom>
            <a:ln cap="flat" cmpd="sng" w="9525">
              <a:solidFill>
                <a:srgbClr val="333333"/>
              </a:solidFill>
              <a:prstDash val="solid"/>
              <a:round/>
              <a:headEnd len="sm" w="sm" type="none"/>
              <a:tailEnd len="sm" w="sm" type="none"/>
            </a:ln>
          </a:bottom>
          <a:insideH>
            <a:ln cap="flat" cmpd="sng" w="9525">
              <a:solidFill>
                <a:srgbClr val="33333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rgbClr val="F6F6F6"/>
          </a:solidFill>
        </a:fill>
      </a:tcStyle>
    </a:band1H>
    <a:band2H>
      <a:tcTxStyle/>
      <a:tcStyle>
        <a:fill>
          <a:solidFill>
            <a:srgbClr val="FFFFFF">
              <a:alpha val="0"/>
            </a:srgbClr>
          </a:solidFill>
        </a:fill>
      </a:tcStyle>
    </a:band2H>
    <a:band1V>
      <a:tcTxStyle/>
      <a:tcStyle>
        <a:fill>
          <a:solidFill>
            <a:srgbClr val="F6F6F6"/>
          </a:solidFill>
        </a:fill>
      </a:tcStyle>
    </a:band1V>
    <a:band2V>
      <a:tcTxStyle/>
      <a:tcStyle>
        <a:fill>
          <a:solidFill>
            <a:srgbClr val="FFFFFF">
              <a:alpha val="0"/>
            </a:srgbClr>
          </a:solidFill>
        </a:fill>
      </a:tcStyle>
    </a:band2V>
    <a:lastCol>
      <a:tcTxStyle b="on" i="off">
        <a:font>
          <a:latin typeface="Verizon NHG TX"/>
          <a:ea typeface="Verizon NHG TX"/>
          <a:cs typeface="Verizon NHG TX"/>
        </a:font>
        <a:srgbClr val="000000"/>
      </a:tcTxStyle>
    </a:lastCol>
    <a:firstCol>
      <a:tcTxStyle b="on" i="off">
        <a:font>
          <a:latin typeface="Verizon NHG TX"/>
          <a:ea typeface="Verizon NHG TX"/>
          <a:cs typeface="Verizon NHG TX"/>
        </a:font>
        <a:srgbClr val="000000"/>
      </a:tcTxStyle>
    </a:firstCol>
    <a:lastRow>
      <a:tcTxStyle b="on" i="off">
        <a:font>
          <a:latin typeface="Verizon NHG TX"/>
          <a:ea typeface="Verizon NHG TX"/>
          <a:cs typeface="Verizon NHG TX"/>
        </a:font>
        <a:srgbClr val="000000"/>
      </a:tcTxStyle>
      <a:tcStyle>
        <a:tcBdr>
          <a:top>
            <a:ln cap="flat" cmpd="sng" w="9525">
              <a:solidFill>
                <a:srgbClr val="333333"/>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tcBdr>
        <a:fill>
          <a:solidFill>
            <a:srgbClr val="FFFFFF">
              <a:alpha val="0"/>
            </a:srgbClr>
          </a:solidFill>
        </a:fill>
      </a:tcStyle>
    </a:lastRow>
    <a:seCell>
      <a:tcTxStyle/>
    </a:seCell>
    <a:swCell>
      <a:tcTxStyle/>
    </a:swCell>
    <a:firstRow>
      <a:tcTxStyle b="on" i="off">
        <a:font>
          <a:latin typeface="Verizon NHG TX"/>
          <a:ea typeface="Verizon NHG TX"/>
          <a:cs typeface="Verizon NHG TX"/>
        </a:font>
        <a:srgbClr val="000000"/>
      </a:tcTxStyle>
      <a:tcStyle>
        <a:tcBdr>
          <a:top>
            <a:ln cap="flat" cmpd="sng" w="9525">
              <a:solidFill>
                <a:srgbClr val="000000">
                  <a:alpha val="0"/>
                </a:srgbClr>
              </a:solidFill>
              <a:prstDash val="solid"/>
              <a:round/>
              <a:headEnd len="sm" w="sm" type="none"/>
              <a:tailEnd len="sm" w="sm" type="none"/>
            </a:ln>
          </a:top>
          <a:bottom>
            <a:ln cap="flat" cmpd="sng" w="9525">
              <a:solidFill>
                <a:srgbClr val="33333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56FC37AD-C1D1-4F19-B4B3-A4D0B388DB69}" styleName="Table_3">
    <a:wholeTbl>
      <a:tcTxStyle b="off" i="off">
        <a:font>
          <a:latin typeface="Verizon NHG TX"/>
          <a:ea typeface="Verizon NHG TX"/>
          <a:cs typeface="Verizon NHG TX"/>
        </a:font>
        <a:srgbClr val="333333"/>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333333"/>
              </a:solidFill>
              <a:prstDash val="solid"/>
              <a:round/>
              <a:headEnd len="sm" w="sm" type="none"/>
              <a:tailEnd len="sm" w="sm" type="none"/>
            </a:ln>
          </a:top>
          <a:bottom>
            <a:ln cap="flat" cmpd="sng" w="9525">
              <a:solidFill>
                <a:srgbClr val="333333"/>
              </a:solidFill>
              <a:prstDash val="solid"/>
              <a:round/>
              <a:headEnd len="sm" w="sm" type="none"/>
              <a:tailEnd len="sm" w="sm" type="none"/>
            </a:ln>
          </a:bottom>
          <a:insideH>
            <a:ln cap="flat" cmpd="sng" w="9525">
              <a:solidFill>
                <a:srgbClr val="33333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tcStyle>
        <a:fill>
          <a:solidFill>
            <a:srgbClr val="F6F6F6"/>
          </a:solidFill>
        </a:fill>
      </a:tcStyle>
    </a:band1H>
    <a:band2H>
      <a:tcTxStyle b="off" i="off"/>
      <a:tcStyle>
        <a:fill>
          <a:solidFill>
            <a:srgbClr val="FFFFFF">
              <a:alpha val="0"/>
            </a:srgbClr>
          </a:solidFill>
        </a:fill>
      </a:tcStyle>
    </a:band2H>
    <a:band1V>
      <a:tcTxStyle b="off" i="off"/>
      <a:tcStyle>
        <a:fill>
          <a:solidFill>
            <a:srgbClr val="F6F6F6"/>
          </a:solidFill>
        </a:fill>
      </a:tcStyle>
    </a:band1V>
    <a:band2V>
      <a:tcTxStyle b="off" i="off"/>
      <a:tcStyle>
        <a:fill>
          <a:solidFill>
            <a:srgbClr val="FFFFFF">
              <a:alpha val="0"/>
            </a:srgbClr>
          </a:solidFill>
        </a:fill>
      </a:tcStyle>
    </a:band2V>
    <a:lastCol>
      <a:tcTxStyle b="on" i="off">
        <a:font>
          <a:latin typeface="Verizon NHG TX"/>
          <a:ea typeface="Verizon NHG TX"/>
          <a:cs typeface="Verizon NHG TX"/>
        </a:font>
        <a:srgbClr val="000000"/>
      </a:tcTxStyle>
    </a:lastCol>
    <a:firstCol>
      <a:tcTxStyle b="on" i="off">
        <a:font>
          <a:latin typeface="Verizon NHG TX"/>
          <a:ea typeface="Verizon NHG TX"/>
          <a:cs typeface="Verizon NHG TX"/>
        </a:font>
        <a:srgbClr val="000000"/>
      </a:tcTxStyle>
    </a:firstCol>
    <a:lastRow>
      <a:tcTxStyle b="on" i="off">
        <a:font>
          <a:latin typeface="Verizon NHG TX"/>
          <a:ea typeface="Verizon NHG TX"/>
          <a:cs typeface="Verizon NHG TX"/>
        </a:font>
        <a:srgbClr val="000000"/>
      </a:tcTxStyle>
      <a:tcStyle>
        <a:tcBdr>
          <a:top>
            <a:ln cap="flat" cmpd="sng" w="9525">
              <a:solidFill>
                <a:srgbClr val="333333"/>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tcBdr>
        <a:fill>
          <a:solidFill>
            <a:srgbClr val="FFFFFF">
              <a:alpha val="0"/>
            </a:srgbClr>
          </a:solidFill>
        </a:fill>
      </a:tcStyle>
    </a:lastRow>
    <a:seCell>
      <a:tcTxStyle b="off" i="off"/>
    </a:seCell>
    <a:swCell>
      <a:tcTxStyle b="off" i="off"/>
    </a:swCell>
    <a:firstRow>
      <a:tcTxStyle b="on" i="off">
        <a:font>
          <a:latin typeface="Verizon NHG TX"/>
          <a:ea typeface="Verizon NHG TX"/>
          <a:cs typeface="Verizon NHG TX"/>
        </a:font>
        <a:srgbClr val="000000"/>
      </a:tcTxStyle>
      <a:tcStyle>
        <a:tcBdr>
          <a:top>
            <a:ln cap="flat" cmpd="sng" w="9525">
              <a:solidFill>
                <a:srgbClr val="000000">
                  <a:alpha val="0"/>
                </a:srgbClr>
              </a:solidFill>
              <a:prstDash val="solid"/>
              <a:round/>
              <a:headEnd len="sm" w="sm" type="none"/>
              <a:tailEnd len="sm" w="sm" type="none"/>
            </a:ln>
          </a:top>
          <a:bottom>
            <a:ln cap="flat" cmpd="sng" w="9525">
              <a:solidFill>
                <a:srgbClr val="333333"/>
              </a:solidFill>
              <a:prstDash val="solid"/>
              <a:round/>
              <a:headEnd len="sm" w="sm" type="none"/>
              <a:tailEnd len="sm" w="sm" type="none"/>
            </a:ln>
          </a:bottom>
        </a:tcBdr>
        <a:fill>
          <a:solidFill>
            <a:srgbClr val="FFFFFF">
              <a:alpha val="0"/>
            </a:srgbClr>
          </a:solidFill>
        </a:fill>
      </a:tcStyle>
    </a:firstRow>
    <a:neCell>
      <a:tcTxStyle b="off" i="off"/>
    </a:neCell>
    <a:nwCell>
      <a:tcTxStyle b="off" i="off"/>
    </a:nwCell>
  </a:tblStyle>
  <a:tblStyle styleId="{530FA7E8-7AA7-4A95-B623-218432B5EEF4}" styleName="Table_4">
    <a:wholeTbl>
      <a:tcTxStyle b="off" i="off">
        <a:font>
          <a:latin typeface="Verizon NHG TX"/>
          <a:ea typeface="Verizon NHG TX"/>
          <a:cs typeface="Verizon NHG TX"/>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tcStyle>
    </a:band1H>
    <a:band2H>
      <a:tcTxStyle/>
    </a:band2H>
    <a:band1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1V>
    <a:band2V>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2"/>
              </a:solidFill>
              <a:prstDash val="solid"/>
              <a:round/>
              <a:headEnd len="sm" w="sm" type="none"/>
              <a:tailEnd len="sm" w="sm" type="none"/>
            </a:ln>
          </a:top>
        </a:tcBdr>
      </a:tcStyle>
    </a:lastRow>
    <a:seCell>
      <a:tcTxStyle/>
    </a:seCell>
    <a:swCell>
      <a:tcTxStyle/>
    </a:swCell>
    <a:firstRow>
      <a:tcTxStyle b="on" i="off">
        <a:font>
          <a:latin typeface="Verizon NHG TX"/>
          <a:ea typeface="Verizon NHG TX"/>
          <a:cs typeface="Verizon NHG TX"/>
        </a:font>
        <a:schemeClr val="lt1"/>
      </a:tcTxStyle>
      <a:tcStyle>
        <a:fill>
          <a:solidFill>
            <a:schemeClr val="accent2"/>
          </a:solidFill>
        </a:fill>
      </a:tcStyle>
    </a:firstRow>
    <a:neCell>
      <a:tcTxStyle/>
    </a:neCell>
    <a:nwCell>
      <a:tcTxStyle/>
    </a:nwCell>
  </a:tblStyle>
  <a:tblStyle styleId="{EF9EDF36-7B04-4B7E-B568-544627838A7C}" styleName="Table_5">
    <a:wholeTbl>
      <a:tcTxStyle b="off" i="off">
        <a:font>
          <a:latin typeface="Verizon NHG TX"/>
          <a:ea typeface="Verizon NHG TX"/>
          <a:cs typeface="Verizon NHG TX"/>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6E6"/>
          </a:solidFill>
        </a:fill>
      </a:tcStyle>
    </a:wholeTbl>
    <a:band1H>
      <a:tcTxStyle/>
      <a:tcStyle>
        <a:fill>
          <a:solidFill>
            <a:srgbClr val="F8CACA"/>
          </a:solidFill>
        </a:fill>
      </a:tcStyle>
    </a:band1H>
    <a:band2H>
      <a:tcTxStyle/>
    </a:band2H>
    <a:band1V>
      <a:tcTxStyle/>
      <a:tcStyle>
        <a:fill>
          <a:solidFill>
            <a:srgbClr val="F8CACA"/>
          </a:solidFill>
        </a:fill>
      </a:tcStyle>
    </a:band1V>
    <a:band2V>
      <a:tcTxStyle/>
    </a:band2V>
    <a:lastCol>
      <a:tcTxStyle b="on" i="off">
        <a:font>
          <a:latin typeface="Verizon NHG TX"/>
          <a:ea typeface="Verizon NHG TX"/>
          <a:cs typeface="Verizon NHG TX"/>
        </a:font>
        <a:schemeClr val="lt1"/>
      </a:tcTxStyle>
      <a:tcStyle>
        <a:fill>
          <a:solidFill>
            <a:schemeClr val="accent1"/>
          </a:solidFill>
        </a:fill>
      </a:tcStyle>
    </a:lastCol>
    <a:firstCol>
      <a:tcTxStyle b="on" i="off">
        <a:font>
          <a:latin typeface="Verizon NHG TX"/>
          <a:ea typeface="Verizon NHG TX"/>
          <a:cs typeface="Verizon NHG TX"/>
        </a:font>
        <a:schemeClr val="lt1"/>
      </a:tcTxStyle>
      <a:tcStyle>
        <a:fill>
          <a:solidFill>
            <a:schemeClr val="accent1"/>
          </a:solidFill>
        </a:fill>
      </a:tcStyle>
    </a:firstCol>
    <a:lastRow>
      <a:tcTxStyle b="on" i="off">
        <a:font>
          <a:latin typeface="Verizon NHG TX"/>
          <a:ea typeface="Verizon NHG TX"/>
          <a:cs typeface="Verizon NHG TX"/>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Verizon NHG TX"/>
          <a:ea typeface="Verizon NHG TX"/>
          <a:cs typeface="Verizon NHG TX"/>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16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VerizonNHGDS-regular.fntdata"/><Relationship Id="rId128" Type="http://schemas.openxmlformats.org/officeDocument/2006/relationships/font" Target="fonts/HelveticaNeue-boldItalic.fntdata"/><Relationship Id="rId127" Type="http://schemas.openxmlformats.org/officeDocument/2006/relationships/font" Target="fonts/HelveticaNeue-italic.fntdata"/><Relationship Id="rId126" Type="http://schemas.openxmlformats.org/officeDocument/2006/relationships/font" Target="fonts/HelveticaNeue-bold.fntdata"/><Relationship Id="rId26" Type="http://schemas.openxmlformats.org/officeDocument/2006/relationships/slide" Target="slides/slide18.xml"/><Relationship Id="rId121" Type="http://schemas.openxmlformats.org/officeDocument/2006/relationships/font" Target="fonts/PoppinsMedium-regular.fntdata"/><Relationship Id="rId25" Type="http://schemas.openxmlformats.org/officeDocument/2006/relationships/slide" Target="slides/slide17.xml"/><Relationship Id="rId120" Type="http://schemas.openxmlformats.org/officeDocument/2006/relationships/font" Target="fonts/VerizonNHGTX-boldItalic.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HelveticaNeue-regular.fntdata"/><Relationship Id="rId29" Type="http://schemas.openxmlformats.org/officeDocument/2006/relationships/slide" Target="slides/slide21.xml"/><Relationship Id="rId124" Type="http://schemas.openxmlformats.org/officeDocument/2006/relationships/font" Target="fonts/PoppinsMedium-boldItalic.fntdata"/><Relationship Id="rId123" Type="http://schemas.openxmlformats.org/officeDocument/2006/relationships/font" Target="fonts/PoppinsMedium-italic.fntdata"/><Relationship Id="rId122" Type="http://schemas.openxmlformats.org/officeDocument/2006/relationships/font" Target="fonts/PoppinsMedium-bold.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VerizonNHGTX-bold.fntdata"/><Relationship Id="rId117" Type="http://schemas.openxmlformats.org/officeDocument/2006/relationships/font" Target="fonts/VerizonNHGTX-regular.fntdata"/><Relationship Id="rId116" Type="http://schemas.openxmlformats.org/officeDocument/2006/relationships/font" Target="fonts/Poppins-boldItalic.fntdata"/><Relationship Id="rId115" Type="http://schemas.openxmlformats.org/officeDocument/2006/relationships/font" Target="fonts/Poppins-italic.fntdata"/><Relationship Id="rId119" Type="http://schemas.openxmlformats.org/officeDocument/2006/relationships/font" Target="fonts/VerizonNHGTX-italic.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Poppins-bold.fntdata"/><Relationship Id="rId18" Type="http://schemas.openxmlformats.org/officeDocument/2006/relationships/slide" Target="slides/slide10.xml"/><Relationship Id="rId113" Type="http://schemas.openxmlformats.org/officeDocument/2006/relationships/font" Target="fonts/Poppins-regular.fntdata"/><Relationship Id="rId112" Type="http://schemas.openxmlformats.org/officeDocument/2006/relationships/font" Target="fonts/Montserrat-boldItalic.fntdata"/><Relationship Id="rId111" Type="http://schemas.openxmlformats.org/officeDocument/2006/relationships/font" Target="fonts/Montserrat-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2" Type="http://schemas.openxmlformats.org/officeDocument/2006/relationships/font" Target="fonts/VerizonNHGDS-boldItalic.fntdata"/><Relationship Id="rId131" Type="http://schemas.openxmlformats.org/officeDocument/2006/relationships/font" Target="fonts/VerizonNHGDS-italic.fntdata"/><Relationship Id="rId130" Type="http://schemas.openxmlformats.org/officeDocument/2006/relationships/font" Target="fonts/VerizonNHGDS-bold.fntdata"/><Relationship Id="rId133" Type="http://customschemas.google.com/relationships/presentationmetadata" Target="meta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2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act.dev/reference/react-dom/client/hydrateRoo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1: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200"/>
              <a:buFont typeface="Arial"/>
              <a:buNone/>
            </a:pPr>
            <a:r>
              <a:t/>
            </a:r>
            <a:endParaRPr/>
          </a:p>
        </p:txBody>
      </p:sp>
      <p:sp>
        <p:nvSpPr>
          <p:cNvPr id="373" name="Google Shape;373;p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lt1"/>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9: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Arial"/>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634" name="Google Shape;634;p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p11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2" name="Google Shape;2392;p116: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2393" name="Google Shape;2393;p11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30e3ea120af_1_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9" name="Google Shape;2399;g30e3ea120af_1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30e3ea120af_1_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6" name="Google Shape;2406;g30e3ea120af_1_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3" name="Google Shape;643;p10: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44" name="Google Shape;644;p1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11: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Arial"/>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650" name="Google Shape;650;p1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2:notes"/>
          <p:cNvSpPr/>
          <p:nvPr>
            <p:ph idx="2" type="sldImg"/>
          </p:nvPr>
        </p:nvSpPr>
        <p:spPr>
          <a:xfrm>
            <a:off x="28575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2: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664" name="Google Shape;664;p1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13: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673" name="Google Shape;673;p1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14: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React (JavaScript library) runs in the browser to generate interactive HTML elements from JavaScript code.</a:t>
            </a:r>
            <a:endParaRPr/>
          </a:p>
          <a:p>
            <a:pPr indent="0" lvl="0" marL="0" rtl="0" algn="l">
              <a:spcBef>
                <a:spcPts val="0"/>
              </a:spcBef>
              <a:spcAft>
                <a:spcPts val="0"/>
              </a:spcAft>
              <a:buNone/>
            </a:pPr>
            <a:r>
              <a:rPr b="0" lang="en-US"/>
              <a:t>To create a performant web applications, there are core concerns outside of React which must be addressed, which is where Next.js </a:t>
            </a:r>
            <a:r>
              <a:rPr lang="en-US"/>
              <a:t>provides an approach to all those aspects…</a:t>
            </a:r>
            <a:endParaRPr/>
          </a:p>
        </p:txBody>
      </p:sp>
      <p:sp>
        <p:nvSpPr>
          <p:cNvPr id="678" name="Google Shape;678;p1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15: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React (JavaScript library) runs in the browser to generate interactive HTML elements from JavaScript code.</a:t>
            </a:r>
            <a:endParaRPr/>
          </a:p>
          <a:p>
            <a:pPr indent="0" lvl="0" marL="0" rtl="0" algn="l">
              <a:spcBef>
                <a:spcPts val="0"/>
              </a:spcBef>
              <a:spcAft>
                <a:spcPts val="0"/>
              </a:spcAft>
              <a:buNone/>
            </a:pPr>
            <a:r>
              <a:rPr b="0" lang="en-US"/>
              <a:t>To create a performant web applications, there are core concerns outside of React which must be addressed, which is where Next.js </a:t>
            </a:r>
            <a:r>
              <a:rPr lang="en-US"/>
              <a:t>provides an approach to all those aspects…</a:t>
            </a:r>
            <a:endParaRPr/>
          </a:p>
        </p:txBody>
      </p:sp>
      <p:sp>
        <p:nvSpPr>
          <p:cNvPr id="687" name="Google Shape;687;p1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8" name="Google Shape;698;p16: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1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17: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18" name="Google Shape;71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18: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31" name="Google Shape;731;p1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379" name="Google Shape;379;p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19: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39" name="Google Shape;739;p1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2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7" name="Google Shape;747;p20: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2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1: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2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22: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2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p23: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777" name="Google Shape;777;p2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24: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82" name="Google Shape;782;p2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25: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793" name="Google Shape;793;p2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26: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2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7: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839" name="Google Shape;839;p2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2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2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60" name="Google Shape;860;p2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3: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387" name="Google Shape;387;p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9: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2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3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3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880" name="Google Shape;880;p3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31: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888" name="Google Shape;888;p3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32: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800"/>
              <a:t>1. Response is used to immediately show a fast non-interactive page </a:t>
            </a:r>
            <a:endParaRPr/>
          </a:p>
          <a:p>
            <a:pPr indent="0" lvl="0" marL="0" rtl="0" algn="l">
              <a:lnSpc>
                <a:spcPct val="150000"/>
              </a:lnSpc>
              <a:spcBef>
                <a:spcPts val="0"/>
              </a:spcBef>
              <a:spcAft>
                <a:spcPts val="0"/>
              </a:spcAft>
              <a:buNone/>
            </a:pPr>
            <a:r>
              <a:rPr lang="en-US" sz="800"/>
              <a:t>3.The React Server Components Payload is used to reconcile the Client and Server Component trees, and update the DOM.</a:t>
            </a:r>
            <a:endParaRPr/>
          </a:p>
          <a:p>
            <a:pPr indent="0" lvl="0" marL="0" rtl="0" algn="l">
              <a:lnSpc>
                <a:spcPct val="150000"/>
              </a:lnSpc>
              <a:spcBef>
                <a:spcPts val="0"/>
              </a:spcBef>
              <a:spcAft>
                <a:spcPts val="0"/>
              </a:spcAft>
              <a:buNone/>
            </a:pPr>
            <a:r>
              <a:rPr lang="en-US" sz="800"/>
              <a:t>4.The JavaScript instructions are used to </a:t>
            </a:r>
            <a:r>
              <a:rPr lang="en-US" sz="800" u="sng">
                <a:solidFill>
                  <a:srgbClr val="DCA10D"/>
                </a:solidFill>
                <a:hlinkClick r:id="rId2">
                  <a:extLst>
                    <a:ext uri="{A12FA001-AC4F-418D-AE19-62706E023703}">
                      <ahyp:hlinkClr val="tx"/>
                    </a:ext>
                  </a:extLst>
                </a:hlinkClick>
              </a:rPr>
              <a:t>hydrate</a:t>
            </a:r>
            <a:r>
              <a:rPr lang="en-US" sz="800"/>
              <a:t> Client Components and make the application interactive</a:t>
            </a:r>
            <a:endParaRPr/>
          </a:p>
          <a:p>
            <a:pPr indent="0" lvl="0" marL="0" rtl="0" algn="l">
              <a:spcBef>
                <a:spcPts val="0"/>
              </a:spcBef>
              <a:spcAft>
                <a:spcPts val="0"/>
              </a:spcAft>
              <a:buClr>
                <a:schemeClr val="dk1"/>
              </a:buClr>
              <a:buSzPts val="1200"/>
              <a:buFont typeface="Arial"/>
              <a:buNone/>
            </a:pPr>
            <a:r>
              <a:t/>
            </a:r>
            <a:endParaRPr/>
          </a:p>
        </p:txBody>
      </p:sp>
      <p:sp>
        <p:nvSpPr>
          <p:cNvPr id="914" name="Google Shape;914;p3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34: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952" name="Google Shape;952;p3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36: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982" name="Google Shape;982;p3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4369a66671_0_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1026" name="Google Shape;1026;g34369a66671_0_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37: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072" name="Google Shape;1072;p3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3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p3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080" name="Google Shape;1080;p3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3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39: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400"/>
              <a:t>Benefits</a:t>
            </a:r>
            <a:endParaRPr/>
          </a:p>
          <a:p>
            <a:pPr indent="-171450" lvl="0" marL="171450" rtl="0" algn="l">
              <a:spcBef>
                <a:spcPts val="0"/>
              </a:spcBef>
              <a:spcAft>
                <a:spcPts val="0"/>
              </a:spcAft>
              <a:buClr>
                <a:schemeClr val="dk1"/>
              </a:buClr>
              <a:buSzPts val="1200"/>
              <a:buFont typeface="Arial"/>
              <a:buChar char="•"/>
            </a:pPr>
            <a:r>
              <a:rPr lang="en-US" sz="1200"/>
              <a:t>Manageability &amp; Scaling - Allows breaking large application into smaller apps</a:t>
            </a:r>
            <a:endParaRPr/>
          </a:p>
          <a:p>
            <a:pPr indent="-171450" lvl="0" marL="171450" rtl="0" algn="l">
              <a:spcBef>
                <a:spcPts val="0"/>
              </a:spcBef>
              <a:spcAft>
                <a:spcPts val="0"/>
              </a:spcAft>
              <a:buClr>
                <a:schemeClr val="dk1"/>
              </a:buClr>
              <a:buSzPts val="1200"/>
              <a:buFont typeface="Arial"/>
              <a:buChar char="•"/>
            </a:pPr>
            <a:r>
              <a:rPr lang="en-US" sz="1200"/>
              <a:t>Autonomous teams </a:t>
            </a:r>
            <a:endParaRPr/>
          </a:p>
          <a:p>
            <a:pPr indent="-171450" lvl="0" marL="171450" rtl="0" algn="l">
              <a:spcBef>
                <a:spcPts val="0"/>
              </a:spcBef>
              <a:spcAft>
                <a:spcPts val="0"/>
              </a:spcAft>
              <a:buClr>
                <a:schemeClr val="dk1"/>
              </a:buClr>
              <a:buSzPts val="1200"/>
              <a:buFont typeface="Arial"/>
              <a:buChar char="•"/>
            </a:pPr>
            <a:r>
              <a:rPr lang="en-US" sz="1200"/>
              <a:t>Agility for faster time to market- Small teams can work on independent business module and keep releasing to production</a:t>
            </a:r>
            <a:endParaRPr/>
          </a:p>
          <a:p>
            <a:pPr indent="-171450" lvl="0" marL="171450" rtl="0" algn="l">
              <a:spcBef>
                <a:spcPts val="0"/>
              </a:spcBef>
              <a:spcAft>
                <a:spcPts val="0"/>
              </a:spcAft>
              <a:buClr>
                <a:schemeClr val="dk1"/>
              </a:buClr>
              <a:buSzPts val="1200"/>
              <a:buFont typeface="Arial"/>
              <a:buChar char="•"/>
            </a:pPr>
            <a:r>
              <a:rPr lang="en-US" sz="1200"/>
              <a:t>Micro apps could use different tech stack</a:t>
            </a:r>
            <a:endParaRPr/>
          </a:p>
          <a:p>
            <a:pPr indent="-171450" lvl="0" marL="171450" rtl="0" algn="l">
              <a:spcBef>
                <a:spcPts val="0"/>
              </a:spcBef>
              <a:spcAft>
                <a:spcPts val="0"/>
              </a:spcAft>
              <a:buClr>
                <a:schemeClr val="dk1"/>
              </a:buClr>
              <a:buSzPts val="1200"/>
              <a:buFont typeface="Arial"/>
              <a:buChar char="•"/>
            </a:pPr>
            <a:r>
              <a:rPr lang="en-US" sz="1200"/>
              <a:t>Failure Isolation</a:t>
            </a:r>
            <a:endParaRPr/>
          </a:p>
          <a:p>
            <a:pPr indent="-95250" lvl="0" marL="171450" rtl="0" algn="l">
              <a:spcBef>
                <a:spcPts val="0"/>
              </a:spcBef>
              <a:spcAft>
                <a:spcPts val="0"/>
              </a:spcAft>
              <a:buClr>
                <a:schemeClr val="dk1"/>
              </a:buClr>
              <a:buSzPts val="1200"/>
              <a:buFont typeface="Arial"/>
              <a:buNone/>
            </a:pPr>
            <a:r>
              <a:t/>
            </a:r>
            <a:endParaRPr sz="1200"/>
          </a:p>
          <a:p>
            <a:pPr indent="-95250" lvl="0" marL="171450" rtl="0" algn="l">
              <a:spcBef>
                <a:spcPts val="0"/>
              </a:spcBef>
              <a:spcAft>
                <a:spcPts val="0"/>
              </a:spcAft>
              <a:buClr>
                <a:schemeClr val="dk1"/>
              </a:buClr>
              <a:buSzPts val="1200"/>
              <a:buFont typeface="Arial"/>
              <a:buNone/>
            </a:pPr>
            <a:r>
              <a:t/>
            </a:r>
            <a:endParaRPr sz="1200"/>
          </a:p>
          <a:p>
            <a:pPr indent="0" lvl="0" marL="0" rtl="0" algn="l">
              <a:spcBef>
                <a:spcPts val="0"/>
              </a:spcBef>
              <a:spcAft>
                <a:spcPts val="0"/>
              </a:spcAft>
              <a:buNone/>
            </a:pPr>
            <a:r>
              <a:rPr b="1" lang="en-US" sz="2400"/>
              <a:t>Challenges</a:t>
            </a:r>
            <a:endParaRPr/>
          </a:p>
          <a:p>
            <a:pPr indent="-171450" lvl="0" marL="171450" rtl="0" algn="l">
              <a:spcBef>
                <a:spcPts val="0"/>
              </a:spcBef>
              <a:spcAft>
                <a:spcPts val="0"/>
              </a:spcAft>
              <a:buClr>
                <a:schemeClr val="dk1"/>
              </a:buClr>
              <a:buSzPts val="1200"/>
              <a:buFont typeface="Arial"/>
              <a:buChar char="•"/>
            </a:pPr>
            <a:r>
              <a:rPr lang="en-US" sz="1200"/>
              <a:t>Managing package dependencies , in most of cases micro apps will be on same stack and need to share dependencies</a:t>
            </a:r>
            <a:endParaRPr/>
          </a:p>
          <a:p>
            <a:pPr indent="-171450" lvl="0" marL="171450" rtl="0" algn="l">
              <a:spcBef>
                <a:spcPts val="0"/>
              </a:spcBef>
              <a:spcAft>
                <a:spcPts val="0"/>
              </a:spcAft>
              <a:buClr>
                <a:schemeClr val="dk1"/>
              </a:buClr>
              <a:buSzPts val="1200"/>
              <a:buFont typeface="Arial"/>
              <a:buChar char="•"/>
            </a:pPr>
            <a:r>
              <a:rPr lang="en-US" sz="1200"/>
              <a:t>Hard to maintain absolute isolation – Microapps needs sharing of components and styling among.</a:t>
            </a:r>
            <a:endParaRPr/>
          </a:p>
          <a:p>
            <a:pPr indent="-171450" lvl="0" marL="171450" rtl="0" algn="l">
              <a:spcBef>
                <a:spcPts val="0"/>
              </a:spcBef>
              <a:spcAft>
                <a:spcPts val="0"/>
              </a:spcAft>
              <a:buClr>
                <a:schemeClr val="dk1"/>
              </a:buClr>
              <a:buSzPts val="1200"/>
              <a:buFont typeface="Arial"/>
              <a:buChar char="•"/>
            </a:pPr>
            <a:r>
              <a:rPr lang="en-US" sz="1200"/>
              <a:t>Common code governance could become challenging with diff release cycles for micro apps</a:t>
            </a:r>
            <a:endParaRPr/>
          </a:p>
          <a:p>
            <a:pPr indent="-171450" lvl="0" marL="171450" rtl="0" algn="l">
              <a:spcBef>
                <a:spcPts val="0"/>
              </a:spcBef>
              <a:spcAft>
                <a:spcPts val="0"/>
              </a:spcAft>
              <a:buClr>
                <a:schemeClr val="dk1"/>
              </a:buClr>
              <a:buSzPts val="1200"/>
              <a:buFont typeface="Arial"/>
              <a:buChar char="•"/>
            </a:pPr>
            <a:r>
              <a:rPr lang="en-US" sz="1200"/>
              <a:t>Splitting could be challenging , wrong split can cause lot of overheads like data inconsistency, poor isolation, hard coupling</a:t>
            </a:r>
            <a:endParaRPr/>
          </a:p>
          <a:p>
            <a:pPr indent="-171450" lvl="0" marL="171450" rtl="0" algn="l">
              <a:spcBef>
                <a:spcPts val="0"/>
              </a:spcBef>
              <a:spcAft>
                <a:spcPts val="0"/>
              </a:spcAft>
              <a:buClr>
                <a:schemeClr val="dk1"/>
              </a:buClr>
              <a:buSzPts val="1200"/>
              <a:buFont typeface="Arial"/>
              <a:buChar char="•"/>
            </a:pPr>
            <a:r>
              <a:rPr lang="en-US" sz="1200"/>
              <a:t>Infrastructure cost could increase</a:t>
            </a:r>
            <a:endParaRPr/>
          </a:p>
          <a:p>
            <a:pPr indent="-171450" lvl="0" marL="171450" rtl="0" algn="l">
              <a:spcBef>
                <a:spcPts val="0"/>
              </a:spcBef>
              <a:spcAft>
                <a:spcPts val="0"/>
              </a:spcAft>
              <a:buClr>
                <a:schemeClr val="dk1"/>
              </a:buClr>
              <a:buSzPts val="1200"/>
              <a:buFont typeface="Arial"/>
              <a:buChar char="•"/>
            </a:pPr>
            <a:r>
              <a:rPr lang="en-US" sz="1200"/>
              <a:t>CSR with MFE is more prevalent, SSR with MFE is still evolving concept</a:t>
            </a:r>
            <a:endParaRPr/>
          </a:p>
          <a:p>
            <a:pPr indent="-95250" lvl="1" marL="628650" rtl="0" algn="l">
              <a:spcBef>
                <a:spcPts val="0"/>
              </a:spcBef>
              <a:spcAft>
                <a:spcPts val="0"/>
              </a:spcAft>
              <a:buClr>
                <a:schemeClr val="dk1"/>
              </a:buClr>
              <a:buSzPts val="1200"/>
              <a:buFont typeface="Arial"/>
              <a:buNone/>
            </a:pPr>
            <a:r>
              <a:t/>
            </a:r>
            <a:endParaRPr sz="1200"/>
          </a:p>
        </p:txBody>
      </p:sp>
      <p:sp>
        <p:nvSpPr>
          <p:cNvPr id="1086" name="Google Shape;1086;p3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4: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393" name="Google Shape;39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4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40: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95250" lvl="1" marL="628650" rtl="0" algn="l">
              <a:spcBef>
                <a:spcPts val="0"/>
              </a:spcBef>
              <a:spcAft>
                <a:spcPts val="0"/>
              </a:spcAft>
              <a:buClr>
                <a:schemeClr val="dk1"/>
              </a:buClr>
              <a:buSzPts val="1200"/>
              <a:buFont typeface="Arial"/>
              <a:buNone/>
            </a:pPr>
            <a:r>
              <a:t/>
            </a:r>
            <a:endParaRPr sz="1200"/>
          </a:p>
        </p:txBody>
      </p:sp>
      <p:sp>
        <p:nvSpPr>
          <p:cNvPr id="1103" name="Google Shape;1103;p4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4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2" name="Google Shape;1112;p41: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13" name="Google Shape;1113;p4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4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42: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Outline independent build and deploy is possible</a:t>
            </a:r>
            <a:endParaRPr/>
          </a:p>
          <a:p>
            <a:pPr indent="0" lvl="0" marL="0" rtl="0" algn="l">
              <a:spcBef>
                <a:spcPts val="0"/>
              </a:spcBef>
              <a:spcAft>
                <a:spcPts val="0"/>
              </a:spcAft>
              <a:buNone/>
            </a:pPr>
            <a:r>
              <a:rPr lang="en-US"/>
              <a:t>Instead of app 1, 2, use real application split, add cleanup, why we are recommending</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Arial"/>
              <a:buNone/>
            </a:pPr>
            <a:r>
              <a:rPr lang="en-US"/>
              <a:t>Clearly call out pros and cons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39" name="Google Shape;1139;p4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4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1" name="Google Shape;1161;p43: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More details on tree shaking issue with </a:t>
            </a:r>
            <a:r>
              <a:rPr b="1" lang="en-US" sz="1200"/>
              <a:t>Module Federation</a:t>
            </a:r>
            <a:r>
              <a:rPr lang="en-US"/>
              <a:t> </a:t>
            </a:r>
            <a:endParaRPr/>
          </a:p>
          <a:p>
            <a:pPr indent="0" lvl="0" marL="0" rtl="0" algn="l">
              <a:spcBef>
                <a:spcPts val="0"/>
              </a:spcBef>
              <a:spcAft>
                <a:spcPts val="0"/>
              </a:spcAft>
              <a:buNone/>
            </a:pPr>
            <a:r>
              <a:rPr lang="en-US"/>
              <a:t>https://medium.com/@marvusm.mmi/webpack-module-federation-think-twice-before-sharing-a-dependency-18b3b0e352cb</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Next.JS example with </a:t>
            </a:r>
            <a:r>
              <a:rPr b="1" lang="en-US" sz="1200"/>
              <a:t>Multi SPAs Or Multizone  - https://solutions-microfrontends.vercel.app/</a:t>
            </a:r>
            <a:endParaRPr/>
          </a:p>
        </p:txBody>
      </p:sp>
      <p:sp>
        <p:nvSpPr>
          <p:cNvPr id="1162" name="Google Shape;1162;p4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d1ce9cd426_2_17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5" name="Google Shape;1185;g2d1ce9cd426_2_17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g2d1ce9cd426_2_17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d01786835e_0_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4" name="Google Shape;1244;g2d01786835e_0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46: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4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47: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1" name="Google Shape;1261;p4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48: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Blueprint app should incorporate all the tools right from the beginning such that we can sort out all the nitty-gritties of integration of tools in SDLC, governance (pre-commit hook v/s PR analysis) and thresholds</a:t>
            </a:r>
            <a:endParaRPr/>
          </a:p>
        </p:txBody>
      </p:sp>
      <p:sp>
        <p:nvSpPr>
          <p:cNvPr id="1270" name="Google Shape;1270;p4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d1ce9cd426_2_1734:notes"/>
          <p:cNvSpPr txBox="1"/>
          <p:nvPr>
            <p:ph idx="1" type="body"/>
          </p:nvPr>
        </p:nvSpPr>
        <p:spPr>
          <a:xfrm>
            <a:off x="508000" y="3257550"/>
            <a:ext cx="81279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8" name="Google Shape;1278;g2d1ce9cd426_2_173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532" name="Google Shape;532;p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d1ce9cd426_2_1902: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286" name="Google Shape;1286;g2d1ce9cd426_2_1902: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d1ce9cd426_2_190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293" name="Google Shape;1293;g2d1ce9cd426_2_190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49: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p4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33: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3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5: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7" name="Google Shape;1357;p3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5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5" name="Google Shape;1395;p5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396" name="Google Shape;1396;p5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51: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1" name="Google Shape;1401;p5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52: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0" name="Google Shape;1410;p5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53: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OPEN ITEM: Feedback from Abhilash: Caching Layers – need to get more details on what are the challenges with various caching layers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Arial"/>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1422" name="Google Shape;1422;p5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5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2" name="Google Shape;1432;p5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Examples:</a:t>
            </a:r>
            <a:endParaRPr/>
          </a:p>
          <a:p>
            <a:pPr indent="-228600" lvl="0" marL="228600" rtl="0" algn="l">
              <a:spcBef>
                <a:spcPts val="0"/>
              </a:spcBef>
              <a:spcAft>
                <a:spcPts val="0"/>
              </a:spcAft>
              <a:buClr>
                <a:schemeClr val="dk1"/>
              </a:buClr>
              <a:buSzPts val="1200"/>
              <a:buFont typeface="Calibri"/>
              <a:buAutoNum type="arabicPeriod"/>
            </a:pPr>
            <a:r>
              <a:rPr lang="en-US"/>
              <a:t>Bundle analyzer – builds can be failed based on bundle size thresholds</a:t>
            </a:r>
            <a:endParaRPr/>
          </a:p>
          <a:p>
            <a:pPr indent="-228600" lvl="0" marL="228600" rtl="0" algn="l">
              <a:spcBef>
                <a:spcPts val="0"/>
              </a:spcBef>
              <a:spcAft>
                <a:spcPts val="0"/>
              </a:spcAft>
              <a:buClr>
                <a:schemeClr val="dk1"/>
              </a:buClr>
              <a:buSzPts val="1200"/>
              <a:buFont typeface="Calibri"/>
              <a:buAutoNum type="arabicPeriod"/>
            </a:pPr>
            <a:r>
              <a:rPr lang="en-US"/>
              <a:t>SLA per API/Component: build failure if component SLA are not met</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Arial"/>
              <a:buNone/>
            </a:pPr>
            <a:r>
              <a:rPr lang="en-US"/>
              <a:t>Data-driven decision making is must in a collaborative environment</a:t>
            </a:r>
            <a:endParaRPr/>
          </a:p>
        </p:txBody>
      </p:sp>
      <p:sp>
        <p:nvSpPr>
          <p:cNvPr id="1433" name="Google Shape;1433;p5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Arial"/>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573" name="Google Shape;573;p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5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p5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a:t>Key point: </a:t>
            </a:r>
            <a:r>
              <a:rPr i="1" lang="en-US" sz="1200"/>
              <a:t>Leverage shift-left practices, foster cross-functional collaboration, and realign on performance goals to continuously optimize system performance</a:t>
            </a:r>
            <a:endParaRPr/>
          </a:p>
          <a:p>
            <a:pPr indent="0" lvl="0" marL="0" rtl="0" algn="l">
              <a:spcBef>
                <a:spcPts val="0"/>
              </a:spcBef>
              <a:spcAft>
                <a:spcPts val="0"/>
              </a:spcAft>
              <a:buClr>
                <a:schemeClr val="dk1"/>
              </a:buClr>
              <a:buSzPts val="1200"/>
              <a:buFont typeface="Arial"/>
              <a:buNone/>
            </a:pPr>
            <a:r>
              <a:t/>
            </a:r>
            <a:endParaRPr/>
          </a:p>
        </p:txBody>
      </p:sp>
      <p:sp>
        <p:nvSpPr>
          <p:cNvPr id="1464" name="Google Shape;1464;p5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d1ce9cd426_2_128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2" name="Google Shape;1502;g2d1ce9cd426_2_128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rPr lang="en-US"/>
              <a:t>Does NR support alerts today?</a:t>
            </a:r>
            <a:endParaRPr/>
          </a:p>
          <a:p>
            <a:pPr indent="0" lvl="0" marL="0" rtl="0" algn="l">
              <a:spcBef>
                <a:spcPts val="0"/>
              </a:spcBef>
              <a:spcAft>
                <a:spcPts val="0"/>
              </a:spcAft>
              <a:buClr>
                <a:schemeClr val="dk1"/>
              </a:buClr>
              <a:buSzPts val="1200"/>
              <a:buFont typeface="Verizon NHG TX"/>
              <a:buNone/>
            </a:pPr>
            <a:r>
              <a:rPr lang="en-US"/>
              <a:t>Backend change and how to check if the performance miss is due to NGD or something else</a:t>
            </a:r>
            <a:endParaRPr/>
          </a:p>
          <a:p>
            <a:pPr indent="0" lvl="0" marL="0" rtl="0" algn="l">
              <a:spcBef>
                <a:spcPts val="0"/>
              </a:spcBef>
              <a:spcAft>
                <a:spcPts val="0"/>
              </a:spcAft>
              <a:buClr>
                <a:schemeClr val="dk1"/>
              </a:buClr>
              <a:buSzPts val="1200"/>
              <a:buFont typeface="Verizon NHG TX"/>
              <a:buNone/>
            </a:pPr>
            <a:r>
              <a:rPr lang="en-US"/>
              <a:t>Tools: what governance can be put up during dev phase itself</a:t>
            </a:r>
            <a:endParaRPr/>
          </a:p>
          <a:p>
            <a:pPr indent="0" lvl="0" marL="0" rtl="0" algn="l">
              <a:spcBef>
                <a:spcPts val="0"/>
              </a:spcBef>
              <a:spcAft>
                <a:spcPts val="0"/>
              </a:spcAft>
              <a:buClr>
                <a:schemeClr val="dk1"/>
              </a:buClr>
              <a:buSzPts val="1200"/>
              <a:buFont typeface="Verizon NHG TX"/>
              <a:buNone/>
            </a:pPr>
            <a:r>
              <a:t/>
            </a:r>
            <a:endParaRPr/>
          </a:p>
        </p:txBody>
      </p:sp>
      <p:sp>
        <p:nvSpPr>
          <p:cNvPr id="1503" name="Google Shape;1503;g2d1ce9cd426_2_128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Verizon NHG TX"/>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5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0" name="Google Shape;1610;p57: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a:t>Does NR support alerts today?</a:t>
            </a:r>
            <a:endParaRPr/>
          </a:p>
          <a:p>
            <a:pPr indent="0" lvl="0" marL="0" rtl="0" algn="l">
              <a:spcBef>
                <a:spcPts val="0"/>
              </a:spcBef>
              <a:spcAft>
                <a:spcPts val="0"/>
              </a:spcAft>
              <a:buClr>
                <a:schemeClr val="dk1"/>
              </a:buClr>
              <a:buSzPts val="1200"/>
              <a:buFont typeface="Arial"/>
              <a:buNone/>
            </a:pPr>
            <a:r>
              <a:rPr lang="en-US"/>
              <a:t>Backend change and how to check if the performance miss is due to NGD or something else</a:t>
            </a:r>
            <a:endParaRPr/>
          </a:p>
          <a:p>
            <a:pPr indent="0" lvl="0" marL="0" rtl="0" algn="l">
              <a:spcBef>
                <a:spcPts val="0"/>
              </a:spcBef>
              <a:spcAft>
                <a:spcPts val="0"/>
              </a:spcAft>
              <a:buClr>
                <a:schemeClr val="dk1"/>
              </a:buClr>
              <a:buSzPts val="1200"/>
              <a:buFont typeface="Arial"/>
              <a:buNone/>
            </a:pPr>
            <a:r>
              <a:rPr lang="en-US"/>
              <a:t>Tools: what governance can be put up during dev phase itself</a:t>
            </a:r>
            <a:endParaRPr/>
          </a:p>
          <a:p>
            <a:pPr indent="0" lvl="0" marL="0" rtl="0" algn="l">
              <a:spcBef>
                <a:spcPts val="0"/>
              </a:spcBef>
              <a:spcAft>
                <a:spcPts val="0"/>
              </a:spcAft>
              <a:buClr>
                <a:schemeClr val="dk1"/>
              </a:buClr>
              <a:buSzPts val="1200"/>
              <a:buFont typeface="Arial"/>
              <a:buNone/>
            </a:pPr>
            <a:r>
              <a:t/>
            </a:r>
            <a:endParaRPr/>
          </a:p>
        </p:txBody>
      </p:sp>
      <p:sp>
        <p:nvSpPr>
          <p:cNvPr id="1611" name="Google Shape;1611;p5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5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7" name="Google Shape;1627;p5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i="1" lang="en-US" sz="1200"/>
              <a:t>Recommendations:</a:t>
            </a:r>
            <a:endParaRPr/>
          </a:p>
          <a:p>
            <a:pPr indent="-228600" lvl="0" marL="228600" marR="0" rtl="0" algn="l">
              <a:lnSpc>
                <a:spcPct val="100000"/>
              </a:lnSpc>
              <a:spcBef>
                <a:spcPts val="0"/>
              </a:spcBef>
              <a:spcAft>
                <a:spcPts val="0"/>
              </a:spcAft>
              <a:buClr>
                <a:schemeClr val="dk1"/>
              </a:buClr>
              <a:buSzPts val="1200"/>
              <a:buFont typeface="Calibri"/>
              <a:buAutoNum type="arabicPeriod"/>
            </a:pPr>
            <a:r>
              <a:rPr i="1" lang="en-US" sz="1200"/>
              <a:t>Incorporate APM instrumentation onto lower environments to enable proactive issue detection and resolution. It empowers teams to identify and address potential issues early in the development cycle, optimizing system performance and user experience iteratively.</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p:txBody>
      </p:sp>
      <p:sp>
        <p:nvSpPr>
          <p:cNvPr id="1628" name="Google Shape;1628;p5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d1ce9cd426_2_155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674" name="Google Shape;1674;g2d1ce9cd426_2_155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2d1ce9cd426_2_156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685" name="Google Shape;1685;g2d1ce9cd426_2_156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daec191c99_2_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Verizon NHG TX"/>
              <a:buNone/>
            </a:pPr>
            <a:r>
              <a:t/>
            </a:r>
            <a:endParaRPr/>
          </a:p>
        </p:txBody>
      </p:sp>
      <p:sp>
        <p:nvSpPr>
          <p:cNvPr id="1694" name="Google Shape;1694;g2daec191c99_2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daec191c99_2_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Verizon NHG TX"/>
              <a:buNone/>
            </a:pPr>
            <a:r>
              <a:t/>
            </a:r>
            <a:endParaRPr/>
          </a:p>
        </p:txBody>
      </p:sp>
      <p:sp>
        <p:nvSpPr>
          <p:cNvPr id="1703" name="Google Shape;1703;g2daec191c99_2_8: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p59: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2" name="Google Shape;1712;p5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60: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1" name="Google Shape;1721;p6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7: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599" name="Google Shape;599;p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d1ce9cd426_2_2076: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g2d1ce9cd426_2_207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730" name="Google Shape;1730;g2d1ce9cd426_2_207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d1d8718405_0_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7" name="Google Shape;1737;g2d1d8718405_0_68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8" name="Google Shape;1738;g2d1d8718405_0_68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p6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p61: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746" name="Google Shape;1746;p6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d1ce9cd426_2_224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1" name="Google Shape;1751;g2d1ce9cd426_2_224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Does NR support alerts today?</a:t>
            </a:r>
            <a:endParaRPr/>
          </a:p>
          <a:p>
            <a:pPr indent="0" lvl="0" marL="0" rtl="0" algn="l">
              <a:spcBef>
                <a:spcPts val="0"/>
              </a:spcBef>
              <a:spcAft>
                <a:spcPts val="0"/>
              </a:spcAft>
              <a:buNone/>
            </a:pPr>
            <a:r>
              <a:t/>
            </a:r>
            <a:endParaRPr/>
          </a:p>
        </p:txBody>
      </p:sp>
      <p:sp>
        <p:nvSpPr>
          <p:cNvPr id="1752" name="Google Shape;1752;g2d1ce9cd426_2_224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d1ce9cd426_2_232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g2d1ce9cd426_2_232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Does NR support alerts today?</a:t>
            </a:r>
            <a:endParaRPr/>
          </a:p>
          <a:p>
            <a:pPr indent="0" lvl="0" marL="0" rtl="0" algn="l">
              <a:spcBef>
                <a:spcPts val="0"/>
              </a:spcBef>
              <a:spcAft>
                <a:spcPts val="0"/>
              </a:spcAft>
              <a:buNone/>
            </a:pPr>
            <a:r>
              <a:t/>
            </a:r>
            <a:endParaRPr/>
          </a:p>
        </p:txBody>
      </p:sp>
      <p:sp>
        <p:nvSpPr>
          <p:cNvPr id="1837" name="Google Shape;1837;g2d1ce9cd426_2_2324: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7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4" name="Google Shape;1894;p7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1895" name="Google Shape;1895;p7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p76: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900" name="Google Shape;1900;p76:notes"/>
          <p:cNvSpPr/>
          <p:nvPr>
            <p:ph idx="2" type="sldImg"/>
          </p:nvPr>
        </p:nvSpPr>
        <p:spPr>
          <a:xfrm>
            <a:off x="28575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2d1ce9cd426_2_395: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2" name="Google Shape;1922;g2d1ce9cd426_2_39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1923" name="Google Shape;1923;g2d1ce9cd426_2_39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d1ce9cd426_2_433: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1961" name="Google Shape;1961;g2d1ce9cd426_2_433: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7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967" name="Google Shape;1967;p7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d1ce9cd426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Verizon NHG TX"/>
              <a:buNone/>
            </a:pPr>
            <a:r>
              <a:t/>
            </a:r>
            <a:endParaRPr/>
          </a:p>
        </p:txBody>
      </p:sp>
      <p:sp>
        <p:nvSpPr>
          <p:cNvPr id="605" name="Google Shape;605;g2d1ce9cd426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7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6" name="Google Shape;2026;p79: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027" name="Google Shape;2027;p7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p8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2" name="Google Shape;2032;p80: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3" name="Google Shape;2033;p8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g2cf786317fc_0_0: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4" name="Google Shape;2094;g2cf786317fc_0_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5" name="Google Shape;2095;g2cf786317fc_0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p8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9" name="Google Shape;2129;p81: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30" name="Google Shape;2130;p8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d1ce9cd426_2_739: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5" name="Google Shape;2135;g2d1ce9cd426_2_739: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Can we quantify the benefits </a:t>
            </a:r>
            <a:endParaRPr/>
          </a:p>
          <a:p>
            <a:pPr indent="0" lvl="0" marL="0" rtl="0" algn="l">
              <a:spcBef>
                <a:spcPts val="0"/>
              </a:spcBef>
              <a:spcAft>
                <a:spcPts val="0"/>
              </a:spcAft>
              <a:buNone/>
            </a:pPr>
            <a:r>
              <a:rPr lang="en-US"/>
              <a:t>Reuse as is vs implement for given use case</a:t>
            </a:r>
            <a:endParaRPr/>
          </a:p>
        </p:txBody>
      </p:sp>
      <p:sp>
        <p:nvSpPr>
          <p:cNvPr id="2136" name="Google Shape;2136;g2d1ce9cd426_2_73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g2d1ce9cd426_2_110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2156" name="Google Shape;2156;g2d1ce9cd426_2_110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9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7" name="Google Shape;2167;p97: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68" name="Google Shape;2168;p9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d1ce9cd426_2_1114: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p:txBody>
      </p:sp>
      <p:sp>
        <p:nvSpPr>
          <p:cNvPr id="2173" name="Google Shape;2173;g2d1ce9cd426_2_1114:notes"/>
          <p:cNvSpPr/>
          <p:nvPr>
            <p:ph idx="2" type="sldImg"/>
          </p:nvPr>
        </p:nvSpPr>
        <p:spPr>
          <a:xfrm>
            <a:off x="2286000" y="514350"/>
            <a:ext cx="45720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2d1d8718405_0_5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g2d1d8718405_0_503: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8" name="Google Shape;2188;g2d1d8718405_0_50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p65: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5" name="Google Shape;2195;p65: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196" name="Google Shape;2196;p65: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p8: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Arial"/>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618" name="Google Shape;618;p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66: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1" name="Google Shape;2201;p66: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p67: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6" name="Google Shape;2236;p67: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68: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7" name="Google Shape;2267;p68: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p69: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0" name="Google Shape;2290;p69: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latin typeface="Arial"/>
              <a:ea typeface="Arial"/>
              <a:cs typeface="Arial"/>
              <a:sym typeface="Arial"/>
            </a:endParaRPr>
          </a:p>
        </p:txBody>
      </p:sp>
      <p:sp>
        <p:nvSpPr>
          <p:cNvPr id="2291" name="Google Shape;2291;p69: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70: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6" name="Google Shape;2296;p70: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71: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7" name="Google Shape;2307;p7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72: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4" name="Google Shape;2334;p72: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5" name="Google Shape;2335;p72: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73: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4" name="Google Shape;2364;p73:notes"/>
          <p:cNvSpPr txBox="1"/>
          <p:nvPr>
            <p:ph idx="1" type="body"/>
          </p:nvPr>
        </p:nvSpPr>
        <p:spPr>
          <a:xfrm>
            <a:off x="508000" y="3257550"/>
            <a:ext cx="81280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5" name="Google Shape;2365;p73: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p74:notes"/>
          <p:cNvSpPr txBox="1"/>
          <p:nvPr>
            <p:ph idx="1" type="body"/>
          </p:nvPr>
        </p:nvSpPr>
        <p:spPr>
          <a:xfrm>
            <a:off x="508000" y="3257550"/>
            <a:ext cx="81280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6" name="Google Shape;2376;p74: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g2d1d871840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g2d1d8718405_0_0:notes"/>
          <p:cNvSpPr txBox="1"/>
          <p:nvPr>
            <p:ph idx="1" type="body"/>
          </p:nvPr>
        </p:nvSpPr>
        <p:spPr>
          <a:xfrm>
            <a:off x="508000" y="3257550"/>
            <a:ext cx="81279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Verizon NHG TX"/>
              <a:buNone/>
            </a:pPr>
            <a:r>
              <a:t/>
            </a:r>
            <a:endParaRPr/>
          </a:p>
          <a:p>
            <a:pPr indent="0" lvl="0" marL="0" rtl="0" algn="l">
              <a:spcBef>
                <a:spcPts val="0"/>
              </a:spcBef>
              <a:spcAft>
                <a:spcPts val="0"/>
              </a:spcAft>
              <a:buClr>
                <a:schemeClr val="dk1"/>
              </a:buClr>
              <a:buSzPts val="1200"/>
              <a:buFont typeface="Verizon NHG TX"/>
              <a:buNone/>
            </a:pPr>
            <a:r>
              <a:t/>
            </a:r>
            <a:endParaRPr/>
          </a:p>
          <a:p>
            <a:pPr indent="0" lvl="0" marL="0" rtl="0" algn="l">
              <a:spcBef>
                <a:spcPts val="0"/>
              </a:spcBef>
              <a:spcAft>
                <a:spcPts val="0"/>
              </a:spcAft>
              <a:buClr>
                <a:schemeClr val="dk1"/>
              </a:buClr>
              <a:buSzPts val="1200"/>
              <a:buFont typeface="Verizon NHG TX"/>
              <a:buNone/>
            </a:pPr>
            <a:r>
              <a:rPr lang="en-US"/>
              <a:t>Started a lean team last week, with Kick off and onboarding and access requests…</a:t>
            </a:r>
            <a:endParaRPr/>
          </a:p>
          <a:p>
            <a:pPr indent="0" lvl="0" marL="0" rtl="0" algn="l">
              <a:spcBef>
                <a:spcPts val="0"/>
              </a:spcBef>
              <a:spcAft>
                <a:spcPts val="0"/>
              </a:spcAft>
              <a:buClr>
                <a:schemeClr val="dk1"/>
              </a:buClr>
              <a:buSzPts val="1200"/>
              <a:buFont typeface="Verizon NHG TX"/>
              <a:buNone/>
            </a:pPr>
            <a:r>
              <a:t/>
            </a:r>
            <a:endParaRPr/>
          </a:p>
          <a:p>
            <a:pPr indent="0" lvl="0" marL="0" rtl="0" algn="l">
              <a:spcBef>
                <a:spcPts val="0"/>
              </a:spcBef>
              <a:spcAft>
                <a:spcPts val="0"/>
              </a:spcAft>
              <a:buClr>
                <a:schemeClr val="dk1"/>
              </a:buClr>
              <a:buSzPts val="1200"/>
              <a:buFont typeface="Verizon NHG TX"/>
              <a:buNone/>
            </a:pPr>
            <a:r>
              <a:rPr lang="en-US"/>
              <a:t>Would drive to integrate copilot/GenAI capabilities during SDLC for core development to pull off the productivity levers…keeping in mind the efforts under Turing from governance standpoint…</a:t>
            </a:r>
            <a:endParaRPr/>
          </a:p>
          <a:p>
            <a:pPr indent="0" lvl="0" marL="0" rtl="0" algn="l">
              <a:spcBef>
                <a:spcPts val="0"/>
              </a:spcBef>
              <a:spcAft>
                <a:spcPts val="0"/>
              </a:spcAft>
              <a:buClr>
                <a:schemeClr val="dk1"/>
              </a:buClr>
              <a:buSzPts val="1200"/>
              <a:buFont typeface="Verizon NHG TX"/>
              <a:buNone/>
            </a:pPr>
            <a:r>
              <a:rPr lang="en-US"/>
              <a:t>Also, would like to bring over the efficiencies by plugging in the framework/accelerators from our in house PS innersource…specially around QE automation, testing and UI frameworks to avoid writing boilerplate code.</a:t>
            </a:r>
            <a:endParaRPr/>
          </a:p>
        </p:txBody>
      </p:sp>
      <p:sp>
        <p:nvSpPr>
          <p:cNvPr id="2386" name="Google Shape;2386;g2d1d8718405_0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slide" Target="/ppt/slides/slide1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verse">
  <p:cSld name="Cover - Reverse">
    <p:bg>
      <p:bgPr>
        <a:solidFill>
          <a:schemeClr val="dk1"/>
        </a:solidFill>
      </p:bgPr>
    </p:bg>
    <p:spTree>
      <p:nvGrpSpPr>
        <p:cNvPr id="15" name="Shape 15"/>
        <p:cNvGrpSpPr/>
        <p:nvPr/>
      </p:nvGrpSpPr>
      <p:grpSpPr>
        <a:xfrm>
          <a:off x="0" y="0"/>
          <a:ext cx="0" cy="0"/>
          <a:chOff x="0" y="0"/>
          <a:chExt cx="0" cy="0"/>
        </a:xfrm>
      </p:grpSpPr>
      <p:sp>
        <p:nvSpPr>
          <p:cNvPr id="16" name="Google Shape;16;p122"/>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2"/>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lvl="1" algn="l">
              <a:lnSpc>
                <a:spcPct val="80000"/>
              </a:lnSpc>
              <a:spcBef>
                <a:spcPts val="900"/>
              </a:spcBef>
              <a:spcAft>
                <a:spcPts val="0"/>
              </a:spcAft>
              <a:buClr>
                <a:schemeClr val="lt1"/>
              </a:buClr>
              <a:buSzPts val="2000"/>
              <a:buFont typeface="Arial"/>
              <a:buNone/>
              <a:defRPr b="1" sz="2000">
                <a:solidFill>
                  <a:schemeClr val="lt1"/>
                </a:solidFill>
              </a:defRPr>
            </a:lvl2pPr>
            <a:lvl3pPr lvl="2" algn="l">
              <a:lnSpc>
                <a:spcPct val="80000"/>
              </a:lnSpc>
              <a:spcBef>
                <a:spcPts val="900"/>
              </a:spcBef>
              <a:spcAft>
                <a:spcPts val="0"/>
              </a:spcAft>
              <a:buClr>
                <a:schemeClr val="lt1"/>
              </a:buClr>
              <a:buSzPts val="2800"/>
              <a:buNone/>
              <a:defRPr b="1" sz="2000">
                <a:solidFill>
                  <a:schemeClr val="lt1"/>
                </a:solidFill>
              </a:defRPr>
            </a:lvl3pPr>
            <a:lvl4pPr lvl="3" algn="l">
              <a:lnSpc>
                <a:spcPct val="80000"/>
              </a:lnSpc>
              <a:spcBef>
                <a:spcPts val="900"/>
              </a:spcBef>
              <a:spcAft>
                <a:spcPts val="0"/>
              </a:spcAft>
              <a:buClr>
                <a:schemeClr val="lt1"/>
              </a:buClr>
              <a:buSzPts val="2000"/>
              <a:buNone/>
              <a:defRPr b="1" sz="2000">
                <a:solidFill>
                  <a:schemeClr val="lt1"/>
                </a:solidFill>
              </a:defRPr>
            </a:lvl4pPr>
            <a:lvl5pPr lvl="4" algn="l">
              <a:lnSpc>
                <a:spcPct val="80000"/>
              </a:lnSpc>
              <a:spcBef>
                <a:spcPts val="900"/>
              </a:spcBef>
              <a:spcAft>
                <a:spcPts val="0"/>
              </a:spcAft>
              <a:buClr>
                <a:schemeClr val="lt1"/>
              </a:buClr>
              <a:buSzPts val="2000"/>
              <a:buNone/>
              <a:defRPr b="1" sz="2000">
                <a:solidFill>
                  <a:schemeClr val="lt1"/>
                </a:solidFill>
              </a:defRPr>
            </a:lvl5pPr>
            <a:lvl6pPr lvl="5" algn="l">
              <a:lnSpc>
                <a:spcPct val="80000"/>
              </a:lnSpc>
              <a:spcBef>
                <a:spcPts val="900"/>
              </a:spcBef>
              <a:spcAft>
                <a:spcPts val="0"/>
              </a:spcAft>
              <a:buClr>
                <a:schemeClr val="lt1"/>
              </a:buClr>
              <a:buSzPts val="2000"/>
              <a:buNone/>
              <a:defRPr b="1" sz="2000">
                <a:solidFill>
                  <a:schemeClr val="lt1"/>
                </a:solidFill>
              </a:defRPr>
            </a:lvl6pPr>
            <a:lvl7pPr lvl="6" algn="l">
              <a:lnSpc>
                <a:spcPct val="80000"/>
              </a:lnSpc>
              <a:spcBef>
                <a:spcPts val="900"/>
              </a:spcBef>
              <a:spcAft>
                <a:spcPts val="0"/>
              </a:spcAft>
              <a:buClr>
                <a:schemeClr val="lt1"/>
              </a:buClr>
              <a:buSzPts val="2000"/>
              <a:buNone/>
              <a:defRPr b="1" sz="2000">
                <a:solidFill>
                  <a:schemeClr val="lt1"/>
                </a:solidFill>
              </a:defRPr>
            </a:lvl7pPr>
            <a:lvl8pPr lvl="7" algn="l">
              <a:lnSpc>
                <a:spcPct val="80000"/>
              </a:lnSpc>
              <a:spcBef>
                <a:spcPts val="900"/>
              </a:spcBef>
              <a:spcAft>
                <a:spcPts val="0"/>
              </a:spcAft>
              <a:buClr>
                <a:schemeClr val="lt1"/>
              </a:buClr>
              <a:buSzPts val="2000"/>
              <a:buNone/>
              <a:defRPr b="1" sz="2000">
                <a:solidFill>
                  <a:schemeClr val="lt1"/>
                </a:solidFill>
              </a:defRPr>
            </a:lvl8pPr>
            <a:lvl9pPr lvl="8" algn="l">
              <a:lnSpc>
                <a:spcPct val="80000"/>
              </a:lnSpc>
              <a:spcBef>
                <a:spcPts val="900"/>
              </a:spcBef>
              <a:spcAft>
                <a:spcPts val="0"/>
              </a:spcAft>
              <a:buClr>
                <a:schemeClr val="lt1"/>
              </a:buClr>
              <a:buSzPts val="2000"/>
              <a:buNone/>
              <a:defRPr b="1" sz="2000">
                <a:solidFill>
                  <a:schemeClr val="lt1"/>
                </a:solidFill>
              </a:defRPr>
            </a:lvl9pPr>
          </a:lstStyle>
          <a:p/>
        </p:txBody>
      </p:sp>
      <p:sp>
        <p:nvSpPr>
          <p:cNvPr id="18" name="Google Shape;18;p122"/>
          <p:cNvSpPr/>
          <p:nvPr/>
        </p:nvSpPr>
        <p:spPr>
          <a:xfrm>
            <a:off x="44181" y="4572318"/>
            <a:ext cx="8513093" cy="5711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Verizon checkmark" id="19" name="Google Shape;19;p122"/>
          <p:cNvPicPr preferRelativeResize="0"/>
          <p:nvPr/>
        </p:nvPicPr>
        <p:blipFill rotWithShape="1">
          <a:blip r:embed="rId2">
            <a:alphaModFix/>
          </a:blip>
          <a:srcRect b="0" l="0" r="0" t="0"/>
          <a:stretch/>
        </p:blipFill>
        <p:spPr>
          <a:xfrm>
            <a:off x="7240137" y="3106187"/>
            <a:ext cx="1981180" cy="21379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71" name="Shape 71"/>
        <p:cNvGrpSpPr/>
        <p:nvPr/>
      </p:nvGrpSpPr>
      <p:grpSpPr>
        <a:xfrm>
          <a:off x="0" y="0"/>
          <a:ext cx="0" cy="0"/>
          <a:chOff x="0" y="0"/>
          <a:chExt cx="0" cy="0"/>
        </a:xfrm>
      </p:grpSpPr>
      <p:cxnSp>
        <p:nvCxnSpPr>
          <p:cNvPr id="72" name="Google Shape;72;p13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3" name="Google Shape;73;p13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31"/>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Font typeface="Arial"/>
              <a:buNone/>
              <a:defRPr/>
            </a:lvl1pPr>
            <a:lvl2pPr indent="-228600" lvl="1" marL="914400" algn="l">
              <a:lnSpc>
                <a:spcPct val="100000"/>
              </a:lnSpc>
              <a:spcBef>
                <a:spcPts val="900"/>
              </a:spcBef>
              <a:spcAft>
                <a:spcPts val="0"/>
              </a:spcAft>
              <a:buClr>
                <a:schemeClr val="dk1"/>
              </a:buClr>
              <a:buSzPts val="1800"/>
              <a:buFont typeface="Arial"/>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5" name="Google Shape;75;p13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1pPr>
            <a:lvl2pPr indent="0" lvl="1"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2pPr>
            <a:lvl3pPr indent="0" lvl="2"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3pPr>
            <a:lvl4pPr indent="0" lvl="3"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4pPr>
            <a:lvl5pPr indent="0" lvl="4"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5pPr>
            <a:lvl6pPr indent="0" lvl="5"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6pPr>
            <a:lvl7pPr indent="0" lvl="6"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7pPr>
            <a:lvl8pPr indent="0" lvl="7"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8pPr>
            <a:lvl9pPr indent="0" lvl="8" marL="0" marR="0" algn="r">
              <a:spcBef>
                <a:spcPts val="0"/>
              </a:spcBef>
              <a:spcAft>
                <a:spcPts val="0"/>
              </a:spcAft>
              <a:buClr>
                <a:schemeClr val="dk1"/>
              </a:buClr>
              <a:buSzPts val="700"/>
              <a:buFont typeface="Arial"/>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76" name="Shape 76"/>
        <p:cNvGrpSpPr/>
        <p:nvPr/>
      </p:nvGrpSpPr>
      <p:grpSpPr>
        <a:xfrm>
          <a:off x="0" y="0"/>
          <a:ext cx="0" cy="0"/>
          <a:chOff x="0" y="0"/>
          <a:chExt cx="0" cy="0"/>
        </a:xfrm>
      </p:grpSpPr>
      <p:sp>
        <p:nvSpPr>
          <p:cNvPr id="77" name="Google Shape;77;p132"/>
          <p:cNvSpPr txBox="1"/>
          <p:nvPr>
            <p:ph type="ctrTitle"/>
          </p:nvPr>
        </p:nvSpPr>
        <p:spPr>
          <a:xfrm>
            <a:off x="516844" y="398794"/>
            <a:ext cx="8112807" cy="535573"/>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262626"/>
              </a:buClr>
              <a:buSzPts val="1800"/>
              <a:buFont typeface="Poppins Medium"/>
              <a:buNone/>
              <a:defRPr b="0" i="0" sz="1800">
                <a:solidFill>
                  <a:srgbClr val="262626"/>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32"/>
          <p:cNvSpPr txBox="1"/>
          <p:nvPr>
            <p:ph idx="1" type="body"/>
          </p:nvPr>
        </p:nvSpPr>
        <p:spPr>
          <a:xfrm>
            <a:off x="514350" y="205607"/>
            <a:ext cx="4629150" cy="19318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rgbClr val="7F7F7F"/>
              </a:buClr>
              <a:buSzPts val="750"/>
              <a:buFont typeface="Arial"/>
              <a:buNone/>
              <a:defRPr b="1" sz="750" cap="none">
                <a:solidFill>
                  <a:srgbClr val="7F7F7F"/>
                </a:solidFill>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verse">
  <p:cSld name="Statement - Reverse">
    <p:bg>
      <p:bgPr>
        <a:solidFill>
          <a:schemeClr val="dk1"/>
        </a:solidFill>
      </p:bgPr>
    </p:bg>
    <p:spTree>
      <p:nvGrpSpPr>
        <p:cNvPr id="79" name="Shape 79"/>
        <p:cNvGrpSpPr/>
        <p:nvPr/>
      </p:nvGrpSpPr>
      <p:grpSpPr>
        <a:xfrm>
          <a:off x="0" y="0"/>
          <a:ext cx="0" cy="0"/>
          <a:chOff x="0" y="0"/>
          <a:chExt cx="0" cy="0"/>
        </a:xfrm>
      </p:grpSpPr>
      <p:sp>
        <p:nvSpPr>
          <p:cNvPr id="80" name="Google Shape;80;p13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Verizon checkmark" id="81" name="Google Shape;81;p133"/>
          <p:cNvPicPr preferRelativeResize="0"/>
          <p:nvPr/>
        </p:nvPicPr>
        <p:blipFill rotWithShape="1">
          <a:blip r:embed="rId2">
            <a:alphaModFix/>
          </a:blip>
          <a:srcRect b="0" l="0" r="0" t="0"/>
          <a:stretch/>
        </p:blipFill>
        <p:spPr>
          <a:xfrm>
            <a:off x="352014" y="4573128"/>
            <a:ext cx="402026" cy="433841"/>
          </a:xfrm>
          <a:prstGeom prst="rect">
            <a:avLst/>
          </a:prstGeom>
          <a:noFill/>
          <a:ln>
            <a:noFill/>
          </a:ln>
        </p:spPr>
      </p:pic>
      <p:sp>
        <p:nvSpPr>
          <p:cNvPr id="82" name="Google Shape;82;p133"/>
          <p:cNvSpPr txBox="1"/>
          <p:nvPr/>
        </p:nvSpPr>
        <p:spPr>
          <a:xfrm>
            <a:off x="1014848" y="4700016"/>
            <a:ext cx="7124700" cy="21336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Arial"/>
                <a:ea typeface="Arial"/>
                <a:cs typeface="Arial"/>
                <a:sym typeface="Arial"/>
              </a:rPr>
              <a:t>Verizon confidential and proprietary. Unauthorized disclosure, reproduction or other use prohibited.</a:t>
            </a:r>
            <a:endParaRPr b="0" i="0" sz="650">
              <a:solidFill>
                <a:schemeClr val="lt1"/>
              </a:solidFill>
              <a:latin typeface="Arial"/>
              <a:ea typeface="Arial"/>
              <a:cs typeface="Arial"/>
              <a:sym typeface="Arial"/>
            </a:endParaRPr>
          </a:p>
        </p:txBody>
      </p:sp>
      <p:sp>
        <p:nvSpPr>
          <p:cNvPr id="83" name="Google Shape;83;p1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lt1"/>
                </a:solidFill>
                <a:latin typeface="Arial"/>
                <a:ea typeface="Arial"/>
                <a:cs typeface="Arial"/>
                <a:sym typeface="Arial"/>
              </a:defRPr>
            </a:lvl1pPr>
            <a:lvl2pPr indent="0" lvl="1" marL="0" algn="r">
              <a:spcBef>
                <a:spcPts val="0"/>
              </a:spcBef>
              <a:buNone/>
              <a:defRPr b="1" sz="700">
                <a:solidFill>
                  <a:schemeClr val="lt1"/>
                </a:solidFill>
                <a:latin typeface="Arial"/>
                <a:ea typeface="Arial"/>
                <a:cs typeface="Arial"/>
                <a:sym typeface="Arial"/>
              </a:defRPr>
            </a:lvl2pPr>
            <a:lvl3pPr indent="0" lvl="2" marL="0" algn="r">
              <a:spcBef>
                <a:spcPts val="0"/>
              </a:spcBef>
              <a:buNone/>
              <a:defRPr b="1" sz="700">
                <a:solidFill>
                  <a:schemeClr val="lt1"/>
                </a:solidFill>
                <a:latin typeface="Arial"/>
                <a:ea typeface="Arial"/>
                <a:cs typeface="Arial"/>
                <a:sym typeface="Arial"/>
              </a:defRPr>
            </a:lvl3pPr>
            <a:lvl4pPr indent="0" lvl="3" marL="0" algn="r">
              <a:spcBef>
                <a:spcPts val="0"/>
              </a:spcBef>
              <a:buNone/>
              <a:defRPr b="1" sz="700">
                <a:solidFill>
                  <a:schemeClr val="lt1"/>
                </a:solidFill>
                <a:latin typeface="Arial"/>
                <a:ea typeface="Arial"/>
                <a:cs typeface="Arial"/>
                <a:sym typeface="Arial"/>
              </a:defRPr>
            </a:lvl4pPr>
            <a:lvl5pPr indent="0" lvl="4" marL="0" algn="r">
              <a:spcBef>
                <a:spcPts val="0"/>
              </a:spcBef>
              <a:buNone/>
              <a:defRPr b="1" sz="700">
                <a:solidFill>
                  <a:schemeClr val="lt1"/>
                </a:solidFill>
                <a:latin typeface="Arial"/>
                <a:ea typeface="Arial"/>
                <a:cs typeface="Arial"/>
                <a:sym typeface="Arial"/>
              </a:defRPr>
            </a:lvl5pPr>
            <a:lvl6pPr indent="0" lvl="5" marL="0" algn="r">
              <a:spcBef>
                <a:spcPts val="0"/>
              </a:spcBef>
              <a:buNone/>
              <a:defRPr b="1" sz="700">
                <a:solidFill>
                  <a:schemeClr val="lt1"/>
                </a:solidFill>
                <a:latin typeface="Arial"/>
                <a:ea typeface="Arial"/>
                <a:cs typeface="Arial"/>
                <a:sym typeface="Arial"/>
              </a:defRPr>
            </a:lvl6pPr>
            <a:lvl7pPr indent="0" lvl="6" marL="0" algn="r">
              <a:spcBef>
                <a:spcPts val="0"/>
              </a:spcBef>
              <a:buNone/>
              <a:defRPr b="1" sz="700">
                <a:solidFill>
                  <a:schemeClr val="lt1"/>
                </a:solidFill>
                <a:latin typeface="Arial"/>
                <a:ea typeface="Arial"/>
                <a:cs typeface="Arial"/>
                <a:sym typeface="Arial"/>
              </a:defRPr>
            </a:lvl7pPr>
            <a:lvl8pPr indent="0" lvl="7" marL="0" algn="r">
              <a:spcBef>
                <a:spcPts val="0"/>
              </a:spcBef>
              <a:buNone/>
              <a:defRPr b="1" sz="700">
                <a:solidFill>
                  <a:schemeClr val="lt1"/>
                </a:solidFill>
                <a:latin typeface="Arial"/>
                <a:ea typeface="Arial"/>
                <a:cs typeface="Arial"/>
                <a:sym typeface="Arial"/>
              </a:defRPr>
            </a:lvl8pPr>
            <a:lvl9pPr indent="0" lvl="8" marL="0" algn="r">
              <a:spcBef>
                <a:spcPts val="0"/>
              </a:spcBef>
              <a:buNone/>
              <a:defRPr b="1" sz="7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verse">
  <p:cSld name="Cover - Reverse">
    <p:bg>
      <p:bgPr>
        <a:solidFill>
          <a:schemeClr val="dk1"/>
        </a:solidFill>
      </p:bgPr>
    </p:bg>
    <p:spTree>
      <p:nvGrpSpPr>
        <p:cNvPr id="84" name="Shape 84"/>
        <p:cNvGrpSpPr/>
        <p:nvPr/>
      </p:nvGrpSpPr>
      <p:grpSpPr>
        <a:xfrm>
          <a:off x="0" y="0"/>
          <a:ext cx="0" cy="0"/>
          <a:chOff x="0" y="0"/>
          <a:chExt cx="0" cy="0"/>
        </a:xfrm>
      </p:grpSpPr>
      <p:sp>
        <p:nvSpPr>
          <p:cNvPr id="85" name="Google Shape;85;p121"/>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21"/>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lvl="1" algn="l">
              <a:lnSpc>
                <a:spcPct val="80000"/>
              </a:lnSpc>
              <a:spcBef>
                <a:spcPts val="900"/>
              </a:spcBef>
              <a:spcAft>
                <a:spcPts val="0"/>
              </a:spcAft>
              <a:buClr>
                <a:schemeClr val="lt1"/>
              </a:buClr>
              <a:buSzPts val="2000"/>
              <a:buFont typeface="Arial"/>
              <a:buNone/>
              <a:defRPr b="1" sz="2000">
                <a:solidFill>
                  <a:schemeClr val="lt1"/>
                </a:solidFill>
              </a:defRPr>
            </a:lvl2pPr>
            <a:lvl3pPr lvl="2" algn="l">
              <a:lnSpc>
                <a:spcPct val="80000"/>
              </a:lnSpc>
              <a:spcBef>
                <a:spcPts val="900"/>
              </a:spcBef>
              <a:spcAft>
                <a:spcPts val="0"/>
              </a:spcAft>
              <a:buClr>
                <a:schemeClr val="lt1"/>
              </a:buClr>
              <a:buSzPts val="2800"/>
              <a:buNone/>
              <a:defRPr b="1" sz="2000">
                <a:solidFill>
                  <a:schemeClr val="lt1"/>
                </a:solidFill>
              </a:defRPr>
            </a:lvl3pPr>
            <a:lvl4pPr lvl="3" algn="l">
              <a:lnSpc>
                <a:spcPct val="80000"/>
              </a:lnSpc>
              <a:spcBef>
                <a:spcPts val="900"/>
              </a:spcBef>
              <a:spcAft>
                <a:spcPts val="0"/>
              </a:spcAft>
              <a:buClr>
                <a:schemeClr val="lt1"/>
              </a:buClr>
              <a:buSzPts val="2000"/>
              <a:buNone/>
              <a:defRPr b="1" sz="2000">
                <a:solidFill>
                  <a:schemeClr val="lt1"/>
                </a:solidFill>
              </a:defRPr>
            </a:lvl4pPr>
            <a:lvl5pPr lvl="4" algn="l">
              <a:lnSpc>
                <a:spcPct val="80000"/>
              </a:lnSpc>
              <a:spcBef>
                <a:spcPts val="900"/>
              </a:spcBef>
              <a:spcAft>
                <a:spcPts val="0"/>
              </a:spcAft>
              <a:buClr>
                <a:schemeClr val="lt1"/>
              </a:buClr>
              <a:buSzPts val="2000"/>
              <a:buNone/>
              <a:defRPr b="1" sz="2000">
                <a:solidFill>
                  <a:schemeClr val="lt1"/>
                </a:solidFill>
              </a:defRPr>
            </a:lvl5pPr>
            <a:lvl6pPr lvl="5" algn="l">
              <a:lnSpc>
                <a:spcPct val="80000"/>
              </a:lnSpc>
              <a:spcBef>
                <a:spcPts val="900"/>
              </a:spcBef>
              <a:spcAft>
                <a:spcPts val="0"/>
              </a:spcAft>
              <a:buClr>
                <a:schemeClr val="lt1"/>
              </a:buClr>
              <a:buSzPts val="2000"/>
              <a:buNone/>
              <a:defRPr b="1" sz="2000">
                <a:solidFill>
                  <a:schemeClr val="lt1"/>
                </a:solidFill>
              </a:defRPr>
            </a:lvl6pPr>
            <a:lvl7pPr lvl="6" algn="l">
              <a:lnSpc>
                <a:spcPct val="80000"/>
              </a:lnSpc>
              <a:spcBef>
                <a:spcPts val="900"/>
              </a:spcBef>
              <a:spcAft>
                <a:spcPts val="0"/>
              </a:spcAft>
              <a:buClr>
                <a:schemeClr val="lt1"/>
              </a:buClr>
              <a:buSzPts val="2000"/>
              <a:buNone/>
              <a:defRPr b="1" sz="2000">
                <a:solidFill>
                  <a:schemeClr val="lt1"/>
                </a:solidFill>
              </a:defRPr>
            </a:lvl7pPr>
            <a:lvl8pPr lvl="7" algn="l">
              <a:lnSpc>
                <a:spcPct val="80000"/>
              </a:lnSpc>
              <a:spcBef>
                <a:spcPts val="900"/>
              </a:spcBef>
              <a:spcAft>
                <a:spcPts val="0"/>
              </a:spcAft>
              <a:buClr>
                <a:schemeClr val="lt1"/>
              </a:buClr>
              <a:buSzPts val="2000"/>
              <a:buNone/>
              <a:defRPr b="1" sz="2000">
                <a:solidFill>
                  <a:schemeClr val="lt1"/>
                </a:solidFill>
              </a:defRPr>
            </a:lvl8pPr>
            <a:lvl9pPr lvl="8" algn="l">
              <a:lnSpc>
                <a:spcPct val="80000"/>
              </a:lnSpc>
              <a:spcBef>
                <a:spcPts val="900"/>
              </a:spcBef>
              <a:spcAft>
                <a:spcPts val="0"/>
              </a:spcAft>
              <a:buClr>
                <a:schemeClr val="lt1"/>
              </a:buClr>
              <a:buSzPts val="2000"/>
              <a:buNone/>
              <a:defRPr b="1" sz="2000">
                <a:solidFill>
                  <a:schemeClr val="lt1"/>
                </a:solidFill>
              </a:defRPr>
            </a:lvl9pPr>
          </a:lstStyle>
          <a:p/>
        </p:txBody>
      </p:sp>
      <p:sp>
        <p:nvSpPr>
          <p:cNvPr id="87" name="Google Shape;87;p121"/>
          <p:cNvSpPr/>
          <p:nvPr/>
        </p:nvSpPr>
        <p:spPr>
          <a:xfrm>
            <a:off x="44181" y="4572318"/>
            <a:ext cx="8513093" cy="5711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checkmark" id="88" name="Google Shape;88;p121"/>
          <p:cNvPicPr preferRelativeResize="0"/>
          <p:nvPr/>
        </p:nvPicPr>
        <p:blipFill rotWithShape="1">
          <a:blip r:embed="rId2">
            <a:alphaModFix/>
          </a:blip>
          <a:srcRect b="0" l="0" r="0" t="0"/>
          <a:stretch/>
        </p:blipFill>
        <p:spPr>
          <a:xfrm>
            <a:off x="7240137" y="3106187"/>
            <a:ext cx="1981180" cy="213796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Partner Logo">
  <p:cSld name="Cover w/Partner Logo">
    <p:spTree>
      <p:nvGrpSpPr>
        <p:cNvPr id="89" name="Shape 89"/>
        <p:cNvGrpSpPr/>
        <p:nvPr/>
      </p:nvGrpSpPr>
      <p:grpSpPr>
        <a:xfrm>
          <a:off x="0" y="0"/>
          <a:ext cx="0" cy="0"/>
          <a:chOff x="0" y="0"/>
          <a:chExt cx="0" cy="0"/>
        </a:xfrm>
      </p:grpSpPr>
      <p:sp>
        <p:nvSpPr>
          <p:cNvPr id="90" name="Google Shape;90;p134"/>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4"/>
          <p:cNvSpPr/>
          <p:nvPr>
            <p:ph idx="2" type="pic"/>
          </p:nvPr>
        </p:nvSpPr>
        <p:spPr>
          <a:xfrm>
            <a:off x="457202" y="2571750"/>
            <a:ext cx="1580825" cy="566418"/>
          </a:xfrm>
          <a:prstGeom prst="rect">
            <a:avLst/>
          </a:prstGeom>
          <a:noFill/>
          <a:ln>
            <a:noFill/>
          </a:ln>
        </p:spPr>
      </p:sp>
      <p:sp>
        <p:nvSpPr>
          <p:cNvPr id="92" name="Google Shape;92;p134"/>
          <p:cNvSpPr txBox="1"/>
          <p:nvPr>
            <p:ph idx="1" type="subTitle"/>
          </p:nvPr>
        </p:nvSpPr>
        <p:spPr>
          <a:xfrm>
            <a:off x="457200" y="3353772"/>
            <a:ext cx="4114800" cy="720405"/>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8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
        <p:nvSpPr>
          <p:cNvPr id="93" name="Google Shape;93;p134"/>
          <p:cNvSpPr/>
          <p:nvPr/>
        </p:nvSpPr>
        <p:spPr>
          <a:xfrm>
            <a:off x="44181" y="4572318"/>
            <a:ext cx="8513093" cy="5711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checkmark" id="94" name="Google Shape;94;p134"/>
          <p:cNvPicPr preferRelativeResize="0"/>
          <p:nvPr/>
        </p:nvPicPr>
        <p:blipFill rotWithShape="1">
          <a:blip r:embed="rId2">
            <a:alphaModFix/>
          </a:blip>
          <a:srcRect b="0" l="0" r="0" t="0"/>
          <a:stretch/>
        </p:blipFill>
        <p:spPr>
          <a:xfrm>
            <a:off x="7240137" y="3106187"/>
            <a:ext cx="1981180" cy="213796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Cover">
  <p:cSld name="External Cover">
    <p:spTree>
      <p:nvGrpSpPr>
        <p:cNvPr id="95" name="Shape 95"/>
        <p:cNvGrpSpPr/>
        <p:nvPr/>
      </p:nvGrpSpPr>
      <p:grpSpPr>
        <a:xfrm>
          <a:off x="0" y="0"/>
          <a:ext cx="0" cy="0"/>
          <a:chOff x="0" y="0"/>
          <a:chExt cx="0" cy="0"/>
        </a:xfrm>
      </p:grpSpPr>
      <p:sp>
        <p:nvSpPr>
          <p:cNvPr id="96" name="Google Shape;96;p135"/>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35"/>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8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
        <p:nvSpPr>
          <p:cNvPr id="98" name="Google Shape;98;p135"/>
          <p:cNvSpPr/>
          <p:nvPr/>
        </p:nvSpPr>
        <p:spPr>
          <a:xfrm>
            <a:off x="44181" y="4572318"/>
            <a:ext cx="8513093" cy="5711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logo" id="99" name="Google Shape;99;p135"/>
          <p:cNvPicPr preferRelativeResize="0"/>
          <p:nvPr/>
        </p:nvPicPr>
        <p:blipFill rotWithShape="1">
          <a:blip r:embed="rId2">
            <a:alphaModFix/>
          </a:blip>
          <a:srcRect b="0" l="0" r="0" t="0"/>
          <a:stretch/>
        </p:blipFill>
        <p:spPr>
          <a:xfrm>
            <a:off x="351886" y="4584645"/>
            <a:ext cx="1123624" cy="42173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Cover - Reverse">
  <p:cSld name="External Cover - Reverse">
    <p:bg>
      <p:bgPr>
        <a:solidFill>
          <a:schemeClr val="dk1"/>
        </a:solidFill>
      </p:bgPr>
    </p:bg>
    <p:spTree>
      <p:nvGrpSpPr>
        <p:cNvPr id="100" name="Shape 100"/>
        <p:cNvGrpSpPr/>
        <p:nvPr/>
      </p:nvGrpSpPr>
      <p:grpSpPr>
        <a:xfrm>
          <a:off x="0" y="0"/>
          <a:ext cx="0" cy="0"/>
          <a:chOff x="0" y="0"/>
          <a:chExt cx="0" cy="0"/>
        </a:xfrm>
      </p:grpSpPr>
      <p:sp>
        <p:nvSpPr>
          <p:cNvPr id="101" name="Google Shape;101;p136"/>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36"/>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lvl="1" algn="l">
              <a:lnSpc>
                <a:spcPct val="80000"/>
              </a:lnSpc>
              <a:spcBef>
                <a:spcPts val="900"/>
              </a:spcBef>
              <a:spcAft>
                <a:spcPts val="0"/>
              </a:spcAft>
              <a:buClr>
                <a:schemeClr val="lt1"/>
              </a:buClr>
              <a:buSzPts val="2000"/>
              <a:buFont typeface="Arial"/>
              <a:buNone/>
              <a:defRPr b="1" sz="2000">
                <a:solidFill>
                  <a:schemeClr val="lt1"/>
                </a:solidFill>
              </a:defRPr>
            </a:lvl2pPr>
            <a:lvl3pPr lvl="2" algn="l">
              <a:lnSpc>
                <a:spcPct val="80000"/>
              </a:lnSpc>
              <a:spcBef>
                <a:spcPts val="900"/>
              </a:spcBef>
              <a:spcAft>
                <a:spcPts val="0"/>
              </a:spcAft>
              <a:buClr>
                <a:schemeClr val="lt1"/>
              </a:buClr>
              <a:buSzPts val="2800"/>
              <a:buNone/>
              <a:defRPr b="1" sz="2000">
                <a:solidFill>
                  <a:schemeClr val="lt1"/>
                </a:solidFill>
              </a:defRPr>
            </a:lvl3pPr>
            <a:lvl4pPr lvl="3" algn="l">
              <a:lnSpc>
                <a:spcPct val="80000"/>
              </a:lnSpc>
              <a:spcBef>
                <a:spcPts val="900"/>
              </a:spcBef>
              <a:spcAft>
                <a:spcPts val="0"/>
              </a:spcAft>
              <a:buClr>
                <a:schemeClr val="lt1"/>
              </a:buClr>
              <a:buSzPts val="2000"/>
              <a:buNone/>
              <a:defRPr b="1" sz="2000">
                <a:solidFill>
                  <a:schemeClr val="lt1"/>
                </a:solidFill>
              </a:defRPr>
            </a:lvl4pPr>
            <a:lvl5pPr lvl="4" algn="l">
              <a:lnSpc>
                <a:spcPct val="80000"/>
              </a:lnSpc>
              <a:spcBef>
                <a:spcPts val="900"/>
              </a:spcBef>
              <a:spcAft>
                <a:spcPts val="0"/>
              </a:spcAft>
              <a:buClr>
                <a:schemeClr val="lt1"/>
              </a:buClr>
              <a:buSzPts val="2000"/>
              <a:buNone/>
              <a:defRPr b="1" sz="2000">
                <a:solidFill>
                  <a:schemeClr val="lt1"/>
                </a:solidFill>
              </a:defRPr>
            </a:lvl5pPr>
            <a:lvl6pPr lvl="5" algn="l">
              <a:lnSpc>
                <a:spcPct val="80000"/>
              </a:lnSpc>
              <a:spcBef>
                <a:spcPts val="900"/>
              </a:spcBef>
              <a:spcAft>
                <a:spcPts val="0"/>
              </a:spcAft>
              <a:buClr>
                <a:schemeClr val="lt1"/>
              </a:buClr>
              <a:buSzPts val="2000"/>
              <a:buNone/>
              <a:defRPr b="1" sz="2000">
                <a:solidFill>
                  <a:schemeClr val="lt1"/>
                </a:solidFill>
              </a:defRPr>
            </a:lvl6pPr>
            <a:lvl7pPr lvl="6" algn="l">
              <a:lnSpc>
                <a:spcPct val="80000"/>
              </a:lnSpc>
              <a:spcBef>
                <a:spcPts val="900"/>
              </a:spcBef>
              <a:spcAft>
                <a:spcPts val="0"/>
              </a:spcAft>
              <a:buClr>
                <a:schemeClr val="lt1"/>
              </a:buClr>
              <a:buSzPts val="2000"/>
              <a:buNone/>
              <a:defRPr b="1" sz="2000">
                <a:solidFill>
                  <a:schemeClr val="lt1"/>
                </a:solidFill>
              </a:defRPr>
            </a:lvl7pPr>
            <a:lvl8pPr lvl="7" algn="l">
              <a:lnSpc>
                <a:spcPct val="80000"/>
              </a:lnSpc>
              <a:spcBef>
                <a:spcPts val="900"/>
              </a:spcBef>
              <a:spcAft>
                <a:spcPts val="0"/>
              </a:spcAft>
              <a:buClr>
                <a:schemeClr val="lt1"/>
              </a:buClr>
              <a:buSzPts val="2000"/>
              <a:buNone/>
              <a:defRPr b="1" sz="2000">
                <a:solidFill>
                  <a:schemeClr val="lt1"/>
                </a:solidFill>
              </a:defRPr>
            </a:lvl8pPr>
            <a:lvl9pPr lvl="8" algn="l">
              <a:lnSpc>
                <a:spcPct val="80000"/>
              </a:lnSpc>
              <a:spcBef>
                <a:spcPts val="900"/>
              </a:spcBef>
              <a:spcAft>
                <a:spcPts val="0"/>
              </a:spcAft>
              <a:buClr>
                <a:schemeClr val="lt1"/>
              </a:buClr>
              <a:buSzPts val="2000"/>
              <a:buNone/>
              <a:defRPr b="1" sz="2000">
                <a:solidFill>
                  <a:schemeClr val="lt1"/>
                </a:solidFill>
              </a:defRPr>
            </a:lvl9pPr>
          </a:lstStyle>
          <a:p/>
        </p:txBody>
      </p:sp>
      <p:sp>
        <p:nvSpPr>
          <p:cNvPr id="103" name="Google Shape;103;p136"/>
          <p:cNvSpPr/>
          <p:nvPr/>
        </p:nvSpPr>
        <p:spPr>
          <a:xfrm>
            <a:off x="44181" y="4572318"/>
            <a:ext cx="8513093" cy="57118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Verizon logo" id="104" name="Google Shape;104;p136"/>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105" name="Shape 105"/>
        <p:cNvGrpSpPr/>
        <p:nvPr/>
      </p:nvGrpSpPr>
      <p:grpSpPr>
        <a:xfrm>
          <a:off x="0" y="0"/>
          <a:ext cx="0" cy="0"/>
          <a:chOff x="0" y="0"/>
          <a:chExt cx="0" cy="0"/>
        </a:xfrm>
      </p:grpSpPr>
      <p:cxnSp>
        <p:nvCxnSpPr>
          <p:cNvPr id="106" name="Google Shape;106;p137"/>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07" name="Google Shape;107;p137"/>
          <p:cNvSpPr txBox="1"/>
          <p:nvPr>
            <p:ph type="title"/>
          </p:nvPr>
        </p:nvSpPr>
        <p:spPr>
          <a:xfrm>
            <a:off x="457200" y="594359"/>
            <a:ext cx="7086600" cy="1413614"/>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lt1"/>
              </a:buClr>
              <a:buSzPts val="4000"/>
              <a:buFont typeface="Aria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37"/>
          <p:cNvSpPr txBox="1"/>
          <p:nvPr>
            <p:ph idx="1" type="body"/>
          </p:nvPr>
        </p:nvSpPr>
        <p:spPr>
          <a:xfrm>
            <a:off x="457200" y="2057400"/>
            <a:ext cx="7086600" cy="238125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indent="-228600" lvl="1" marL="914400" algn="l">
              <a:lnSpc>
                <a:spcPct val="100000"/>
              </a:lnSpc>
              <a:spcBef>
                <a:spcPts val="900"/>
              </a:spcBef>
              <a:spcAft>
                <a:spcPts val="0"/>
              </a:spcAft>
              <a:buClr>
                <a:schemeClr val="lt1"/>
              </a:buClr>
              <a:buSzPts val="1800"/>
              <a:buFont typeface="Arial"/>
              <a:buNone/>
              <a:defRPr b="0" i="0" sz="1800">
                <a:solidFill>
                  <a:schemeClr val="lt1"/>
                </a:solidFill>
                <a:latin typeface="Arial"/>
                <a:ea typeface="Arial"/>
                <a:cs typeface="Arial"/>
                <a:sym typeface="Arial"/>
              </a:defRPr>
            </a:lvl2pPr>
            <a:lvl3pPr indent="-388619" lvl="2" marL="1371600" algn="l">
              <a:lnSpc>
                <a:spcPct val="100000"/>
              </a:lnSpc>
              <a:spcBef>
                <a:spcPts val="600"/>
              </a:spcBef>
              <a:spcAft>
                <a:spcPts val="0"/>
              </a:spcAft>
              <a:buClr>
                <a:schemeClr val="lt1"/>
              </a:buClr>
              <a:buSzPts val="2520"/>
              <a:buChar char="•"/>
              <a:defRPr b="0" i="0" sz="1800">
                <a:solidFill>
                  <a:schemeClr val="lt1"/>
                </a:solidFill>
                <a:latin typeface="Arial"/>
                <a:ea typeface="Arial"/>
                <a:cs typeface="Arial"/>
                <a:sym typeface="Arial"/>
              </a:defRPr>
            </a:lvl3pPr>
            <a:lvl4pPr indent="-342900" lvl="3" marL="1828800" algn="l">
              <a:lnSpc>
                <a:spcPct val="100000"/>
              </a:lnSpc>
              <a:spcBef>
                <a:spcPts val="600"/>
              </a:spcBef>
              <a:spcAft>
                <a:spcPts val="0"/>
              </a:spcAft>
              <a:buClr>
                <a:schemeClr val="lt1"/>
              </a:buClr>
              <a:buSzPts val="1800"/>
              <a:buChar char="–"/>
              <a:defRPr b="0" i="0" sz="1800">
                <a:solidFill>
                  <a:schemeClr val="lt1"/>
                </a:solidFill>
                <a:latin typeface="Arial"/>
                <a:ea typeface="Arial"/>
                <a:cs typeface="Arial"/>
                <a:sym typeface="Arial"/>
              </a:defRPr>
            </a:lvl4pPr>
            <a:lvl5pPr indent="-342900" lvl="4" marL="2286000" algn="l">
              <a:lnSpc>
                <a:spcPct val="100000"/>
              </a:lnSpc>
              <a:spcBef>
                <a:spcPts val="600"/>
              </a:spcBef>
              <a:spcAft>
                <a:spcPts val="0"/>
              </a:spcAft>
              <a:buClr>
                <a:schemeClr val="lt1"/>
              </a:buClr>
              <a:buSzPts val="1800"/>
              <a:buChar char="–"/>
              <a:defRPr b="0" i="0" sz="1800">
                <a:solidFill>
                  <a:schemeClr val="lt1"/>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sp>
        <p:nvSpPr>
          <p:cNvPr id="109" name="Google Shape;109;p137"/>
          <p:cNvSpPr txBox="1"/>
          <p:nvPr/>
        </p:nvSpPr>
        <p:spPr>
          <a:xfrm>
            <a:off x="1014846" y="4700016"/>
            <a:ext cx="7124700" cy="21336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lt1"/>
                </a:solidFill>
                <a:latin typeface="Arial"/>
                <a:ea typeface="Arial"/>
                <a:cs typeface="Arial"/>
                <a:sym typeface="Arial"/>
              </a:rPr>
              <a:t>Verizon confidential and proprietary. Unauthorized disclosure, reproduction or other use prohibited.</a:t>
            </a:r>
            <a:endParaRPr b="0" i="0" sz="650">
              <a:solidFill>
                <a:schemeClr val="lt1"/>
              </a:solidFill>
              <a:latin typeface="Arial"/>
              <a:ea typeface="Arial"/>
              <a:cs typeface="Arial"/>
              <a:sym typeface="Arial"/>
            </a:endParaRPr>
          </a:p>
        </p:txBody>
      </p:sp>
      <p:sp>
        <p:nvSpPr>
          <p:cNvPr id="110" name="Google Shape;110;p1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lt2"/>
                </a:solidFill>
                <a:latin typeface="Arial"/>
                <a:ea typeface="Arial"/>
                <a:cs typeface="Arial"/>
                <a:sym typeface="Arial"/>
              </a:defRPr>
            </a:lvl1pPr>
            <a:lvl2pPr indent="0" lvl="1" marL="0" algn="r">
              <a:spcBef>
                <a:spcPts val="0"/>
              </a:spcBef>
              <a:buNone/>
              <a:defRPr b="1" sz="700">
                <a:solidFill>
                  <a:schemeClr val="lt2"/>
                </a:solidFill>
                <a:latin typeface="Arial"/>
                <a:ea typeface="Arial"/>
                <a:cs typeface="Arial"/>
                <a:sym typeface="Arial"/>
              </a:defRPr>
            </a:lvl2pPr>
            <a:lvl3pPr indent="0" lvl="2" marL="0" algn="r">
              <a:spcBef>
                <a:spcPts val="0"/>
              </a:spcBef>
              <a:buNone/>
              <a:defRPr b="1" sz="700">
                <a:solidFill>
                  <a:schemeClr val="lt2"/>
                </a:solidFill>
                <a:latin typeface="Arial"/>
                <a:ea typeface="Arial"/>
                <a:cs typeface="Arial"/>
                <a:sym typeface="Arial"/>
              </a:defRPr>
            </a:lvl3pPr>
            <a:lvl4pPr indent="0" lvl="3" marL="0" algn="r">
              <a:spcBef>
                <a:spcPts val="0"/>
              </a:spcBef>
              <a:buNone/>
              <a:defRPr b="1" sz="700">
                <a:solidFill>
                  <a:schemeClr val="lt2"/>
                </a:solidFill>
                <a:latin typeface="Arial"/>
                <a:ea typeface="Arial"/>
                <a:cs typeface="Arial"/>
                <a:sym typeface="Arial"/>
              </a:defRPr>
            </a:lvl4pPr>
            <a:lvl5pPr indent="0" lvl="4" marL="0" algn="r">
              <a:spcBef>
                <a:spcPts val="0"/>
              </a:spcBef>
              <a:buNone/>
              <a:defRPr b="1" sz="700">
                <a:solidFill>
                  <a:schemeClr val="lt2"/>
                </a:solidFill>
                <a:latin typeface="Arial"/>
                <a:ea typeface="Arial"/>
                <a:cs typeface="Arial"/>
                <a:sym typeface="Arial"/>
              </a:defRPr>
            </a:lvl5pPr>
            <a:lvl6pPr indent="0" lvl="5" marL="0" algn="r">
              <a:spcBef>
                <a:spcPts val="0"/>
              </a:spcBef>
              <a:buNone/>
              <a:defRPr b="1" sz="700">
                <a:solidFill>
                  <a:schemeClr val="lt2"/>
                </a:solidFill>
                <a:latin typeface="Arial"/>
                <a:ea typeface="Arial"/>
                <a:cs typeface="Arial"/>
                <a:sym typeface="Arial"/>
              </a:defRPr>
            </a:lvl6pPr>
            <a:lvl7pPr indent="0" lvl="6" marL="0" algn="r">
              <a:spcBef>
                <a:spcPts val="0"/>
              </a:spcBef>
              <a:buNone/>
              <a:defRPr b="1" sz="700">
                <a:solidFill>
                  <a:schemeClr val="lt2"/>
                </a:solidFill>
                <a:latin typeface="Arial"/>
                <a:ea typeface="Arial"/>
                <a:cs typeface="Arial"/>
                <a:sym typeface="Arial"/>
              </a:defRPr>
            </a:lvl7pPr>
            <a:lvl8pPr indent="0" lvl="7" marL="0" algn="r">
              <a:spcBef>
                <a:spcPts val="0"/>
              </a:spcBef>
              <a:buNone/>
              <a:defRPr b="1" sz="700">
                <a:solidFill>
                  <a:schemeClr val="lt2"/>
                </a:solidFill>
                <a:latin typeface="Arial"/>
                <a:ea typeface="Arial"/>
                <a:cs typeface="Arial"/>
                <a:sym typeface="Arial"/>
              </a:defRPr>
            </a:lvl8pPr>
            <a:lvl9pPr indent="0" lvl="8" marL="0" algn="r">
              <a:spcBef>
                <a:spcPts val="0"/>
              </a:spcBef>
              <a:buNone/>
              <a:defRPr b="1" sz="700">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Content and Photos">
  <p:cSld name="Three Column Content and Photos">
    <p:spTree>
      <p:nvGrpSpPr>
        <p:cNvPr id="111" name="Shape 111"/>
        <p:cNvGrpSpPr/>
        <p:nvPr/>
      </p:nvGrpSpPr>
      <p:grpSpPr>
        <a:xfrm>
          <a:off x="0" y="0"/>
          <a:ext cx="0" cy="0"/>
          <a:chOff x="0" y="0"/>
          <a:chExt cx="0" cy="0"/>
        </a:xfrm>
      </p:grpSpPr>
      <p:cxnSp>
        <p:nvCxnSpPr>
          <p:cNvPr id="112" name="Google Shape;112;p13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3" name="Google Shape;113;p13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38"/>
          <p:cNvSpPr/>
          <p:nvPr>
            <p:ph idx="2" type="pic"/>
          </p:nvPr>
        </p:nvSpPr>
        <p:spPr>
          <a:xfrm>
            <a:off x="457200" y="1352550"/>
            <a:ext cx="2567587" cy="1591056"/>
          </a:xfrm>
          <a:prstGeom prst="rect">
            <a:avLst/>
          </a:prstGeom>
          <a:noFill/>
          <a:ln>
            <a:noFill/>
          </a:ln>
        </p:spPr>
      </p:sp>
      <p:sp>
        <p:nvSpPr>
          <p:cNvPr id="115" name="Google Shape;115;p138"/>
          <p:cNvSpPr txBox="1"/>
          <p:nvPr>
            <p:ph idx="1" type="body"/>
          </p:nvPr>
        </p:nvSpPr>
        <p:spPr>
          <a:xfrm>
            <a:off x="457200" y="3032360"/>
            <a:ext cx="2567587" cy="140629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16" name="Google Shape;116;p138"/>
          <p:cNvSpPr/>
          <p:nvPr>
            <p:ph idx="3" type="pic"/>
          </p:nvPr>
        </p:nvSpPr>
        <p:spPr>
          <a:xfrm>
            <a:off x="3288206" y="1352550"/>
            <a:ext cx="2567587" cy="1591056"/>
          </a:xfrm>
          <a:prstGeom prst="rect">
            <a:avLst/>
          </a:prstGeom>
          <a:noFill/>
          <a:ln>
            <a:noFill/>
          </a:ln>
        </p:spPr>
      </p:sp>
      <p:sp>
        <p:nvSpPr>
          <p:cNvPr id="117" name="Google Shape;117;p138"/>
          <p:cNvSpPr txBox="1"/>
          <p:nvPr>
            <p:ph idx="4" type="body"/>
          </p:nvPr>
        </p:nvSpPr>
        <p:spPr>
          <a:xfrm>
            <a:off x="3288207" y="3032360"/>
            <a:ext cx="2567587" cy="140629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18" name="Google Shape;118;p138"/>
          <p:cNvSpPr/>
          <p:nvPr>
            <p:ph idx="5" type="pic"/>
          </p:nvPr>
        </p:nvSpPr>
        <p:spPr>
          <a:xfrm>
            <a:off x="6119213" y="1352550"/>
            <a:ext cx="2567587" cy="1591056"/>
          </a:xfrm>
          <a:prstGeom prst="rect">
            <a:avLst/>
          </a:prstGeom>
          <a:noFill/>
          <a:ln>
            <a:noFill/>
          </a:ln>
        </p:spPr>
      </p:sp>
      <p:sp>
        <p:nvSpPr>
          <p:cNvPr id="119" name="Google Shape;119;p138"/>
          <p:cNvSpPr txBox="1"/>
          <p:nvPr>
            <p:ph idx="6" type="body"/>
          </p:nvPr>
        </p:nvSpPr>
        <p:spPr>
          <a:xfrm>
            <a:off x="6119213" y="3032360"/>
            <a:ext cx="2567587" cy="140629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20" name="Google Shape;120;p13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Content and Photos">
  <p:cSld name="Four Column Content and Photos">
    <p:spTree>
      <p:nvGrpSpPr>
        <p:cNvPr id="121" name="Shape 121"/>
        <p:cNvGrpSpPr/>
        <p:nvPr/>
      </p:nvGrpSpPr>
      <p:grpSpPr>
        <a:xfrm>
          <a:off x="0" y="0"/>
          <a:ext cx="0" cy="0"/>
          <a:chOff x="0" y="0"/>
          <a:chExt cx="0" cy="0"/>
        </a:xfrm>
      </p:grpSpPr>
      <p:cxnSp>
        <p:nvCxnSpPr>
          <p:cNvPr id="122" name="Google Shape;122;p13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23" name="Google Shape;123;p13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39"/>
          <p:cNvSpPr/>
          <p:nvPr>
            <p:ph idx="2" type="pic"/>
          </p:nvPr>
        </p:nvSpPr>
        <p:spPr>
          <a:xfrm>
            <a:off x="457200" y="1352550"/>
            <a:ext cx="1869909" cy="1591056"/>
          </a:xfrm>
          <a:prstGeom prst="rect">
            <a:avLst/>
          </a:prstGeom>
          <a:noFill/>
          <a:ln>
            <a:noFill/>
          </a:ln>
        </p:spPr>
      </p:sp>
      <p:sp>
        <p:nvSpPr>
          <p:cNvPr id="125" name="Google Shape;125;p139"/>
          <p:cNvSpPr txBox="1"/>
          <p:nvPr>
            <p:ph idx="1" type="body"/>
          </p:nvPr>
        </p:nvSpPr>
        <p:spPr>
          <a:xfrm>
            <a:off x="457200" y="3032360"/>
            <a:ext cx="1869909" cy="13015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26" name="Google Shape;126;p139"/>
          <p:cNvSpPr/>
          <p:nvPr>
            <p:ph idx="3" type="pic"/>
          </p:nvPr>
        </p:nvSpPr>
        <p:spPr>
          <a:xfrm>
            <a:off x="2572862" y="1352550"/>
            <a:ext cx="1869909" cy="1591056"/>
          </a:xfrm>
          <a:prstGeom prst="rect">
            <a:avLst/>
          </a:prstGeom>
          <a:noFill/>
          <a:ln>
            <a:noFill/>
          </a:ln>
        </p:spPr>
      </p:sp>
      <p:sp>
        <p:nvSpPr>
          <p:cNvPr id="127" name="Google Shape;127;p139"/>
          <p:cNvSpPr txBox="1"/>
          <p:nvPr>
            <p:ph idx="4" type="body"/>
          </p:nvPr>
        </p:nvSpPr>
        <p:spPr>
          <a:xfrm>
            <a:off x="2572863" y="3032360"/>
            <a:ext cx="1869909" cy="13015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28" name="Google Shape;128;p139"/>
          <p:cNvSpPr/>
          <p:nvPr>
            <p:ph idx="5" type="pic"/>
          </p:nvPr>
        </p:nvSpPr>
        <p:spPr>
          <a:xfrm>
            <a:off x="4701228" y="1352550"/>
            <a:ext cx="1869909" cy="1591056"/>
          </a:xfrm>
          <a:prstGeom prst="rect">
            <a:avLst/>
          </a:prstGeom>
          <a:noFill/>
          <a:ln>
            <a:noFill/>
          </a:ln>
        </p:spPr>
      </p:sp>
      <p:sp>
        <p:nvSpPr>
          <p:cNvPr id="129" name="Google Shape;129;p139"/>
          <p:cNvSpPr txBox="1"/>
          <p:nvPr>
            <p:ph idx="6" type="body"/>
          </p:nvPr>
        </p:nvSpPr>
        <p:spPr>
          <a:xfrm>
            <a:off x="4701228" y="3032360"/>
            <a:ext cx="1869909" cy="13015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30" name="Google Shape;130;p139"/>
          <p:cNvSpPr/>
          <p:nvPr>
            <p:ph idx="7" type="pic"/>
          </p:nvPr>
        </p:nvSpPr>
        <p:spPr>
          <a:xfrm>
            <a:off x="6816891" y="1352550"/>
            <a:ext cx="1869909" cy="1591056"/>
          </a:xfrm>
          <a:prstGeom prst="rect">
            <a:avLst/>
          </a:prstGeom>
          <a:noFill/>
          <a:ln>
            <a:noFill/>
          </a:ln>
        </p:spPr>
      </p:sp>
      <p:sp>
        <p:nvSpPr>
          <p:cNvPr id="131" name="Google Shape;131;p139"/>
          <p:cNvSpPr txBox="1"/>
          <p:nvPr>
            <p:ph idx="8" type="body"/>
          </p:nvPr>
        </p:nvSpPr>
        <p:spPr>
          <a:xfrm>
            <a:off x="6816891" y="3032360"/>
            <a:ext cx="1869909" cy="1301514"/>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32" name="Google Shape;132;p1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verse">
  <p:cSld name="Agenda - Reverse">
    <p:bg>
      <p:bgPr>
        <a:solidFill>
          <a:schemeClr val="dk1"/>
        </a:solidFill>
      </p:bgPr>
    </p:bg>
    <p:spTree>
      <p:nvGrpSpPr>
        <p:cNvPr id="26" name="Shape 26"/>
        <p:cNvGrpSpPr/>
        <p:nvPr/>
      </p:nvGrpSpPr>
      <p:grpSpPr>
        <a:xfrm>
          <a:off x="0" y="0"/>
          <a:ext cx="0" cy="0"/>
          <a:chOff x="0" y="0"/>
          <a:chExt cx="0" cy="0"/>
        </a:xfrm>
      </p:grpSpPr>
      <p:cxnSp>
        <p:nvCxnSpPr>
          <p:cNvPr id="27" name="Google Shape;27;p123"/>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28" name="Google Shape;28;p123"/>
          <p:cNvSpPr txBox="1"/>
          <p:nvPr>
            <p:ph type="title"/>
          </p:nvPr>
        </p:nvSpPr>
        <p:spPr>
          <a:xfrm>
            <a:off x="457200" y="594360"/>
            <a:ext cx="7086600" cy="56769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lt1"/>
              </a:buClr>
              <a:buSzPts val="2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23"/>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900"/>
              </a:spcBef>
              <a:spcAft>
                <a:spcPts val="0"/>
              </a:spcAft>
              <a:buClr>
                <a:schemeClr val="lt1"/>
              </a:buClr>
              <a:buSzPts val="1200"/>
              <a:buFont typeface="Arial"/>
              <a:buNone/>
              <a:defRPr>
                <a:solidFill>
                  <a:schemeClr val="lt1"/>
                </a:solidFill>
              </a:defRPr>
            </a:lvl2pPr>
            <a:lvl3pPr indent="-335280" lvl="2" marL="1371600" algn="l">
              <a:lnSpc>
                <a:spcPct val="100000"/>
              </a:lnSpc>
              <a:spcBef>
                <a:spcPts val="600"/>
              </a:spcBef>
              <a:spcAft>
                <a:spcPts val="0"/>
              </a:spcAft>
              <a:buClr>
                <a:schemeClr val="lt1"/>
              </a:buClr>
              <a:buSzPts val="168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04800" lvl="4" marL="2286000" algn="l">
              <a:lnSpc>
                <a:spcPct val="100000"/>
              </a:lnSpc>
              <a:spcBef>
                <a:spcPts val="600"/>
              </a:spcBef>
              <a:spcAft>
                <a:spcPts val="0"/>
              </a:spcAft>
              <a:buClr>
                <a:schemeClr val="lt1"/>
              </a:buClr>
              <a:buSzPts val="12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30" name="Google Shape;30;p123"/>
          <p:cNvSpPr txBox="1"/>
          <p:nvPr/>
        </p:nvSpPr>
        <p:spPr>
          <a:xfrm>
            <a:off x="1014847" y="4700016"/>
            <a:ext cx="7124700" cy="21336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31" name="Google Shape;31;p12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i="0" sz="700" u="none" cap="none" strike="noStrike">
                <a:solidFill>
                  <a:schemeClr val="lt2"/>
                </a:solidFill>
                <a:latin typeface="Arial"/>
                <a:ea typeface="Arial"/>
                <a:cs typeface="Arial"/>
                <a:sym typeface="Arial"/>
              </a:defRPr>
            </a:lvl1pPr>
            <a:lvl2pPr indent="0" lvl="1" marL="0" algn="r">
              <a:spcBef>
                <a:spcPts val="0"/>
              </a:spcBef>
              <a:buNone/>
              <a:defRPr b="1" i="0" sz="700" u="none" cap="none" strike="noStrike">
                <a:solidFill>
                  <a:schemeClr val="lt2"/>
                </a:solidFill>
                <a:latin typeface="Arial"/>
                <a:ea typeface="Arial"/>
                <a:cs typeface="Arial"/>
                <a:sym typeface="Arial"/>
              </a:defRPr>
            </a:lvl2pPr>
            <a:lvl3pPr indent="0" lvl="2" marL="0" algn="r">
              <a:spcBef>
                <a:spcPts val="0"/>
              </a:spcBef>
              <a:buNone/>
              <a:defRPr b="1" i="0" sz="700" u="none" cap="none" strike="noStrike">
                <a:solidFill>
                  <a:schemeClr val="lt2"/>
                </a:solidFill>
                <a:latin typeface="Arial"/>
                <a:ea typeface="Arial"/>
                <a:cs typeface="Arial"/>
                <a:sym typeface="Arial"/>
              </a:defRPr>
            </a:lvl3pPr>
            <a:lvl4pPr indent="0" lvl="3" marL="0" algn="r">
              <a:spcBef>
                <a:spcPts val="0"/>
              </a:spcBef>
              <a:buNone/>
              <a:defRPr b="1" i="0" sz="700" u="none" cap="none" strike="noStrike">
                <a:solidFill>
                  <a:schemeClr val="lt2"/>
                </a:solidFill>
                <a:latin typeface="Arial"/>
                <a:ea typeface="Arial"/>
                <a:cs typeface="Arial"/>
                <a:sym typeface="Arial"/>
              </a:defRPr>
            </a:lvl4pPr>
            <a:lvl5pPr indent="0" lvl="4" marL="0" algn="r">
              <a:spcBef>
                <a:spcPts val="0"/>
              </a:spcBef>
              <a:buNone/>
              <a:defRPr b="1" i="0" sz="700" u="none" cap="none" strike="noStrike">
                <a:solidFill>
                  <a:schemeClr val="lt2"/>
                </a:solidFill>
                <a:latin typeface="Arial"/>
                <a:ea typeface="Arial"/>
                <a:cs typeface="Arial"/>
                <a:sym typeface="Arial"/>
              </a:defRPr>
            </a:lvl5pPr>
            <a:lvl6pPr indent="0" lvl="5" marL="0" algn="r">
              <a:spcBef>
                <a:spcPts val="0"/>
              </a:spcBef>
              <a:buNone/>
              <a:defRPr b="1" i="0" sz="700" u="none" cap="none" strike="noStrike">
                <a:solidFill>
                  <a:schemeClr val="lt2"/>
                </a:solidFill>
                <a:latin typeface="Arial"/>
                <a:ea typeface="Arial"/>
                <a:cs typeface="Arial"/>
                <a:sym typeface="Arial"/>
              </a:defRPr>
            </a:lvl6pPr>
            <a:lvl7pPr indent="0" lvl="6" marL="0" algn="r">
              <a:spcBef>
                <a:spcPts val="0"/>
              </a:spcBef>
              <a:buNone/>
              <a:defRPr b="1" i="0" sz="700" u="none" cap="none" strike="noStrike">
                <a:solidFill>
                  <a:schemeClr val="lt2"/>
                </a:solidFill>
                <a:latin typeface="Arial"/>
                <a:ea typeface="Arial"/>
                <a:cs typeface="Arial"/>
                <a:sym typeface="Arial"/>
              </a:defRPr>
            </a:lvl7pPr>
            <a:lvl8pPr indent="0" lvl="7" marL="0" algn="r">
              <a:spcBef>
                <a:spcPts val="0"/>
              </a:spcBef>
              <a:buNone/>
              <a:defRPr b="1" i="0" sz="700" u="none" cap="none" strike="noStrike">
                <a:solidFill>
                  <a:schemeClr val="lt2"/>
                </a:solidFill>
                <a:latin typeface="Arial"/>
                <a:ea typeface="Arial"/>
                <a:cs typeface="Arial"/>
                <a:sym typeface="Arial"/>
              </a:defRPr>
            </a:lvl8pPr>
            <a:lvl9pPr indent="0" lvl="8" marL="0" algn="r">
              <a:spcBef>
                <a:spcPts val="0"/>
              </a:spcBef>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Slide">
  <p:cSld name="Partner Slide">
    <p:spTree>
      <p:nvGrpSpPr>
        <p:cNvPr id="133" name="Shape 133"/>
        <p:cNvGrpSpPr/>
        <p:nvPr/>
      </p:nvGrpSpPr>
      <p:grpSpPr>
        <a:xfrm>
          <a:off x="0" y="0"/>
          <a:ext cx="0" cy="0"/>
          <a:chOff x="0" y="0"/>
          <a:chExt cx="0" cy="0"/>
        </a:xfrm>
      </p:grpSpPr>
      <p:cxnSp>
        <p:nvCxnSpPr>
          <p:cNvPr id="134" name="Google Shape;134;p14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35" name="Google Shape;135;p140"/>
          <p:cNvSpPr txBox="1"/>
          <p:nvPr>
            <p:ph type="title"/>
          </p:nvPr>
        </p:nvSpPr>
        <p:spPr>
          <a:xfrm>
            <a:off x="457200" y="590550"/>
            <a:ext cx="5959098"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40"/>
          <p:cNvSpPr/>
          <p:nvPr>
            <p:ph idx="2" type="pic"/>
          </p:nvPr>
        </p:nvSpPr>
        <p:spPr>
          <a:xfrm>
            <a:off x="7090475" y="590550"/>
            <a:ext cx="1596324" cy="571500"/>
          </a:xfrm>
          <a:prstGeom prst="rect">
            <a:avLst/>
          </a:prstGeom>
          <a:noFill/>
          <a:ln>
            <a:noFill/>
          </a:ln>
        </p:spPr>
      </p:sp>
      <p:sp>
        <p:nvSpPr>
          <p:cNvPr id="137" name="Google Shape;137;p140"/>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38" name="Google Shape;138;p1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Overline">
  <p:cSld name="No Overline">
    <p:spTree>
      <p:nvGrpSpPr>
        <p:cNvPr id="139" name="Shape 139"/>
        <p:cNvGrpSpPr/>
        <p:nvPr/>
      </p:nvGrpSpPr>
      <p:grpSpPr>
        <a:xfrm>
          <a:off x="0" y="0"/>
          <a:ext cx="0" cy="0"/>
          <a:chOff x="0" y="0"/>
          <a:chExt cx="0" cy="0"/>
        </a:xfrm>
      </p:grpSpPr>
      <p:sp>
        <p:nvSpPr>
          <p:cNvPr id="140" name="Google Shape;140;p141"/>
          <p:cNvSpPr txBox="1"/>
          <p:nvPr>
            <p:ph type="title"/>
          </p:nvPr>
        </p:nvSpPr>
        <p:spPr>
          <a:xfrm>
            <a:off x="457200" y="247650"/>
            <a:ext cx="7086600" cy="6858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41"/>
          <p:cNvSpPr txBox="1"/>
          <p:nvPr>
            <p:ph idx="1" type="body"/>
          </p:nvPr>
        </p:nvSpPr>
        <p:spPr>
          <a:xfrm>
            <a:off x="457200" y="642347"/>
            <a:ext cx="8229600" cy="37963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42" name="Google Shape;142;p14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43" name="Shape 143"/>
        <p:cNvGrpSpPr/>
        <p:nvPr/>
      </p:nvGrpSpPr>
      <p:grpSpPr>
        <a:xfrm>
          <a:off x="0" y="0"/>
          <a:ext cx="0" cy="0"/>
          <a:chOff x="0" y="0"/>
          <a:chExt cx="0" cy="0"/>
        </a:xfrm>
      </p:grpSpPr>
      <p:sp>
        <p:nvSpPr>
          <p:cNvPr id="144" name="Google Shape;144;p142"/>
          <p:cNvSpPr txBox="1"/>
          <p:nvPr>
            <p:ph type="title"/>
          </p:nvPr>
        </p:nvSpPr>
        <p:spPr>
          <a:xfrm>
            <a:off x="457199" y="594359"/>
            <a:ext cx="7086601"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4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p:cSld name="Statement - Red">
    <p:bg>
      <p:bgPr>
        <a:solidFill>
          <a:schemeClr val="accent1"/>
        </a:solidFill>
      </p:bgPr>
    </p:bg>
    <p:spTree>
      <p:nvGrpSpPr>
        <p:cNvPr id="146" name="Shape 146"/>
        <p:cNvGrpSpPr/>
        <p:nvPr/>
      </p:nvGrpSpPr>
      <p:grpSpPr>
        <a:xfrm>
          <a:off x="0" y="0"/>
          <a:ext cx="0" cy="0"/>
          <a:chOff x="0" y="0"/>
          <a:chExt cx="0" cy="0"/>
        </a:xfrm>
      </p:grpSpPr>
      <p:sp>
        <p:nvSpPr>
          <p:cNvPr id="147" name="Google Shape;147;p143"/>
          <p:cNvSpPr txBox="1"/>
          <p:nvPr>
            <p:ph type="title"/>
          </p:nvPr>
        </p:nvSpPr>
        <p:spPr>
          <a:xfrm>
            <a:off x="457199" y="594359"/>
            <a:ext cx="7086601"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Verizon checkmark" id="148" name="Google Shape;148;p143"/>
          <p:cNvPicPr preferRelativeResize="0"/>
          <p:nvPr/>
        </p:nvPicPr>
        <p:blipFill rotWithShape="1">
          <a:blip r:embed="rId2">
            <a:alphaModFix/>
          </a:blip>
          <a:srcRect b="0" l="0" r="0" t="0"/>
          <a:stretch/>
        </p:blipFill>
        <p:spPr>
          <a:xfrm>
            <a:off x="352014" y="4573128"/>
            <a:ext cx="402025" cy="433841"/>
          </a:xfrm>
          <a:prstGeom prst="rect">
            <a:avLst/>
          </a:prstGeom>
          <a:noFill/>
          <a:ln>
            <a:noFill/>
          </a:ln>
        </p:spPr>
      </p:pic>
      <p:sp>
        <p:nvSpPr>
          <p:cNvPr id="149" name="Google Shape;149;p14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hoto Bg">
  <p:cSld name="Statement Photo Bg">
    <p:bg>
      <p:bgPr>
        <a:solidFill>
          <a:schemeClr val="lt1"/>
        </a:solidFill>
      </p:bgPr>
    </p:bg>
    <p:spTree>
      <p:nvGrpSpPr>
        <p:cNvPr id="150" name="Shape 150"/>
        <p:cNvGrpSpPr/>
        <p:nvPr/>
      </p:nvGrpSpPr>
      <p:grpSpPr>
        <a:xfrm>
          <a:off x="0" y="0"/>
          <a:ext cx="0" cy="0"/>
          <a:chOff x="0" y="0"/>
          <a:chExt cx="0" cy="0"/>
        </a:xfrm>
      </p:grpSpPr>
      <p:sp>
        <p:nvSpPr>
          <p:cNvPr id="151" name="Google Shape;151;p144"/>
          <p:cNvSpPr/>
          <p:nvPr>
            <p:ph idx="2" type="pic"/>
          </p:nvPr>
        </p:nvSpPr>
        <p:spPr>
          <a:xfrm>
            <a:off x="0" y="0"/>
            <a:ext cx="9144000" cy="5143500"/>
          </a:xfrm>
          <a:prstGeom prst="rect">
            <a:avLst/>
          </a:prstGeom>
          <a:solidFill>
            <a:srgbClr val="D8D8D8"/>
          </a:solidFill>
          <a:ln>
            <a:noFill/>
          </a:ln>
        </p:spPr>
      </p:sp>
      <p:sp>
        <p:nvSpPr>
          <p:cNvPr id="152" name="Google Shape;152;p14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Verizon checkmark" id="153" name="Google Shape;153;p144"/>
          <p:cNvPicPr preferRelativeResize="0"/>
          <p:nvPr/>
        </p:nvPicPr>
        <p:blipFill rotWithShape="1">
          <a:blip r:embed="rId2">
            <a:alphaModFix/>
          </a:blip>
          <a:srcRect b="0" l="0" r="0" t="0"/>
          <a:stretch/>
        </p:blipFill>
        <p:spPr>
          <a:xfrm>
            <a:off x="352014" y="4573128"/>
            <a:ext cx="402026" cy="433841"/>
          </a:xfrm>
          <a:prstGeom prst="rect">
            <a:avLst/>
          </a:prstGeom>
          <a:noFill/>
          <a:ln>
            <a:noFill/>
          </a:ln>
        </p:spPr>
      </p:pic>
      <p:sp>
        <p:nvSpPr>
          <p:cNvPr id="154" name="Google Shape;154;p144"/>
          <p:cNvSpPr txBox="1"/>
          <p:nvPr/>
        </p:nvSpPr>
        <p:spPr>
          <a:xfrm>
            <a:off x="1014847" y="4612166"/>
            <a:ext cx="7124700" cy="30121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dk1"/>
                </a:solidFill>
                <a:latin typeface="Arial"/>
                <a:ea typeface="Arial"/>
                <a:cs typeface="Arial"/>
                <a:sym typeface="Arial"/>
              </a:rPr>
              <a:t>Verizon confidential and proprietary. Unauthorized disclosure, reproduction or other use prohibited.</a:t>
            </a:r>
            <a:endParaRPr b="0" i="0" sz="650">
              <a:solidFill>
                <a:schemeClr val="dk1"/>
              </a:solidFill>
              <a:latin typeface="Arial"/>
              <a:ea typeface="Arial"/>
              <a:cs typeface="Arial"/>
              <a:sym typeface="Arial"/>
            </a:endParaRPr>
          </a:p>
        </p:txBody>
      </p:sp>
      <p:sp>
        <p:nvSpPr>
          <p:cNvPr id="155" name="Google Shape;155;p1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56" name="Shape 156"/>
        <p:cNvGrpSpPr/>
        <p:nvPr/>
      </p:nvGrpSpPr>
      <p:grpSpPr>
        <a:xfrm>
          <a:off x="0" y="0"/>
          <a:ext cx="0" cy="0"/>
          <a:chOff x="0" y="0"/>
          <a:chExt cx="0" cy="0"/>
        </a:xfrm>
      </p:grpSpPr>
      <p:sp>
        <p:nvSpPr>
          <p:cNvPr id="157" name="Google Shape;157;p145"/>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rm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p:cSld name="Purpose">
    <p:spTree>
      <p:nvGrpSpPr>
        <p:cNvPr id="158" name="Shape 158"/>
        <p:cNvGrpSpPr/>
        <p:nvPr/>
      </p:nvGrpSpPr>
      <p:grpSpPr>
        <a:xfrm>
          <a:off x="0" y="0"/>
          <a:ext cx="0" cy="0"/>
          <a:chOff x="0" y="0"/>
          <a:chExt cx="0" cy="0"/>
        </a:xfrm>
      </p:grpSpPr>
      <p:pic>
        <p:nvPicPr>
          <p:cNvPr descr="Purpose checkmark" id="159" name="Google Shape;159;p146"/>
          <p:cNvPicPr preferRelativeResize="0"/>
          <p:nvPr/>
        </p:nvPicPr>
        <p:blipFill rotWithShape="1">
          <a:blip r:embed="rId2">
            <a:alphaModFix/>
          </a:blip>
          <a:srcRect b="0" l="0" r="0" t="0"/>
          <a:stretch/>
        </p:blipFill>
        <p:spPr>
          <a:xfrm>
            <a:off x="3207830" y="1595004"/>
            <a:ext cx="2728340" cy="1953491"/>
          </a:xfrm>
          <a:prstGeom prst="rect">
            <a:avLst/>
          </a:prstGeom>
          <a:noFill/>
          <a:ln>
            <a:noFill/>
          </a:ln>
        </p:spPr>
      </p:pic>
      <p:sp>
        <p:nvSpPr>
          <p:cNvPr id="160" name="Google Shape;160;p146"/>
          <p:cNvSpPr/>
          <p:nvPr/>
        </p:nvSpPr>
        <p:spPr>
          <a:xfrm>
            <a:off x="316259" y="4599501"/>
            <a:ext cx="6435176" cy="3987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 Reverse">
  <p:cSld name="Purpose - Reverse">
    <p:bg>
      <p:bgPr>
        <a:solidFill>
          <a:schemeClr val="dk1"/>
        </a:solidFill>
      </p:bgPr>
    </p:bg>
    <p:spTree>
      <p:nvGrpSpPr>
        <p:cNvPr id="161" name="Shape 161"/>
        <p:cNvGrpSpPr/>
        <p:nvPr/>
      </p:nvGrpSpPr>
      <p:grpSpPr>
        <a:xfrm>
          <a:off x="0" y="0"/>
          <a:ext cx="0" cy="0"/>
          <a:chOff x="0" y="0"/>
          <a:chExt cx="0" cy="0"/>
        </a:xfrm>
      </p:grpSpPr>
      <p:pic>
        <p:nvPicPr>
          <p:cNvPr descr="Purpose checkmark" id="162" name="Google Shape;162;p147"/>
          <p:cNvPicPr preferRelativeResize="0"/>
          <p:nvPr/>
        </p:nvPicPr>
        <p:blipFill rotWithShape="1">
          <a:blip r:embed="rId2">
            <a:alphaModFix/>
          </a:blip>
          <a:srcRect b="0" l="0" r="0" t="0"/>
          <a:stretch/>
        </p:blipFill>
        <p:spPr>
          <a:xfrm>
            <a:off x="3207830" y="1595004"/>
            <a:ext cx="2728339" cy="1953491"/>
          </a:xfrm>
          <a:prstGeom prst="rect">
            <a:avLst/>
          </a:prstGeom>
          <a:noFill/>
          <a:ln>
            <a:noFill/>
          </a:ln>
        </p:spPr>
      </p:pic>
      <p:sp>
        <p:nvSpPr>
          <p:cNvPr id="163" name="Google Shape;163;p147"/>
          <p:cNvSpPr/>
          <p:nvPr/>
        </p:nvSpPr>
        <p:spPr>
          <a:xfrm>
            <a:off x="316259" y="4599501"/>
            <a:ext cx="6435176" cy="3987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p:cSld name="Forward Together">
    <p:spTree>
      <p:nvGrpSpPr>
        <p:cNvPr id="164" name="Shape 164"/>
        <p:cNvGrpSpPr/>
        <p:nvPr/>
      </p:nvGrpSpPr>
      <p:grpSpPr>
        <a:xfrm>
          <a:off x="0" y="0"/>
          <a:ext cx="0" cy="0"/>
          <a:chOff x="0" y="0"/>
          <a:chExt cx="0" cy="0"/>
        </a:xfrm>
      </p:grpSpPr>
      <p:pic>
        <p:nvPicPr>
          <p:cNvPr descr="Forward Together checkmark" id="165" name="Google Shape;165;p148"/>
          <p:cNvPicPr preferRelativeResize="0"/>
          <p:nvPr/>
        </p:nvPicPr>
        <p:blipFill rotWithShape="1">
          <a:blip r:embed="rId2">
            <a:alphaModFix/>
          </a:blip>
          <a:srcRect b="0" l="0" r="0" t="0"/>
          <a:stretch/>
        </p:blipFill>
        <p:spPr>
          <a:xfrm>
            <a:off x="1811481" y="600740"/>
            <a:ext cx="5521037" cy="3942019"/>
          </a:xfrm>
          <a:prstGeom prst="rect">
            <a:avLst/>
          </a:prstGeom>
          <a:noFill/>
          <a:ln>
            <a:noFill/>
          </a:ln>
        </p:spPr>
      </p:pic>
      <p:sp>
        <p:nvSpPr>
          <p:cNvPr id="166" name="Google Shape;166;p148"/>
          <p:cNvSpPr/>
          <p:nvPr/>
        </p:nvSpPr>
        <p:spPr>
          <a:xfrm>
            <a:off x="316259" y="4599501"/>
            <a:ext cx="6435176" cy="3987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 Reverse">
  <p:cSld name="Forward Together - Reverse">
    <p:bg>
      <p:bgPr>
        <a:solidFill>
          <a:schemeClr val="dk1"/>
        </a:solidFill>
      </p:bgPr>
    </p:bg>
    <p:spTree>
      <p:nvGrpSpPr>
        <p:cNvPr id="167" name="Shape 167"/>
        <p:cNvGrpSpPr/>
        <p:nvPr/>
      </p:nvGrpSpPr>
      <p:grpSpPr>
        <a:xfrm>
          <a:off x="0" y="0"/>
          <a:ext cx="0" cy="0"/>
          <a:chOff x="0" y="0"/>
          <a:chExt cx="0" cy="0"/>
        </a:xfrm>
      </p:grpSpPr>
      <p:pic>
        <p:nvPicPr>
          <p:cNvPr descr="Forward Together checkmark" id="168" name="Google Shape;168;p149"/>
          <p:cNvPicPr preferRelativeResize="0"/>
          <p:nvPr/>
        </p:nvPicPr>
        <p:blipFill rotWithShape="1">
          <a:blip r:embed="rId2">
            <a:alphaModFix/>
          </a:blip>
          <a:srcRect b="0" l="0" r="0" t="0"/>
          <a:stretch/>
        </p:blipFill>
        <p:spPr>
          <a:xfrm>
            <a:off x="1811482" y="600740"/>
            <a:ext cx="5521035" cy="3942019"/>
          </a:xfrm>
          <a:prstGeom prst="rect">
            <a:avLst/>
          </a:prstGeom>
          <a:noFill/>
          <a:ln>
            <a:noFill/>
          </a:ln>
        </p:spPr>
      </p:pic>
      <p:sp>
        <p:nvSpPr>
          <p:cNvPr id="169" name="Google Shape;169;p149"/>
          <p:cNvSpPr/>
          <p:nvPr/>
        </p:nvSpPr>
        <p:spPr>
          <a:xfrm>
            <a:off x="316259" y="4599501"/>
            <a:ext cx="6435176" cy="3987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32" name="Shape 32"/>
        <p:cNvGrpSpPr/>
        <p:nvPr/>
      </p:nvGrpSpPr>
      <p:grpSpPr>
        <a:xfrm>
          <a:off x="0" y="0"/>
          <a:ext cx="0" cy="0"/>
          <a:chOff x="0" y="0"/>
          <a:chExt cx="0" cy="0"/>
        </a:xfrm>
      </p:grpSpPr>
      <p:sp>
        <p:nvSpPr>
          <p:cNvPr id="33" name="Google Shape;33;p124"/>
          <p:cNvSpPr txBox="1"/>
          <p:nvPr>
            <p:ph type="ctrTitle"/>
          </p:nvPr>
        </p:nvSpPr>
        <p:spPr>
          <a:xfrm>
            <a:off x="457200" y="463073"/>
            <a:ext cx="6271846" cy="173736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2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400"/>
              <a:buFont typeface="Arial"/>
              <a:buNone/>
              <a:defRPr b="0" i="0" sz="24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8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
        <p:nvSpPr>
          <p:cNvPr id="35" name="Google Shape;35;p124"/>
          <p:cNvSpPr/>
          <p:nvPr/>
        </p:nvSpPr>
        <p:spPr>
          <a:xfrm>
            <a:off x="44181" y="4572318"/>
            <a:ext cx="8513093" cy="57118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Verizon checkmark" id="36" name="Google Shape;36;p124"/>
          <p:cNvPicPr preferRelativeResize="0"/>
          <p:nvPr/>
        </p:nvPicPr>
        <p:blipFill rotWithShape="1">
          <a:blip r:embed="rId2">
            <a:alphaModFix/>
          </a:blip>
          <a:srcRect b="0" l="0" r="0" t="0"/>
          <a:stretch/>
        </p:blipFill>
        <p:spPr>
          <a:xfrm>
            <a:off x="7240137" y="3106187"/>
            <a:ext cx="1981180" cy="213796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p:cSld name="#ForwardTogether">
    <p:spTree>
      <p:nvGrpSpPr>
        <p:cNvPr id="170" name="Shape 170"/>
        <p:cNvGrpSpPr/>
        <p:nvPr/>
      </p:nvGrpSpPr>
      <p:grpSpPr>
        <a:xfrm>
          <a:off x="0" y="0"/>
          <a:ext cx="0" cy="0"/>
          <a:chOff x="0" y="0"/>
          <a:chExt cx="0" cy="0"/>
        </a:xfrm>
      </p:grpSpPr>
      <p:pic>
        <p:nvPicPr>
          <p:cNvPr descr="# Forward Together logo" id="171" name="Google Shape;171;p150"/>
          <p:cNvPicPr preferRelativeResize="0"/>
          <p:nvPr/>
        </p:nvPicPr>
        <p:blipFill rotWithShape="1">
          <a:blip r:embed="rId2">
            <a:alphaModFix/>
          </a:blip>
          <a:srcRect b="0" l="0" r="0" t="0"/>
          <a:stretch/>
        </p:blipFill>
        <p:spPr>
          <a:xfrm>
            <a:off x="2003919" y="2111207"/>
            <a:ext cx="5136162" cy="921085"/>
          </a:xfrm>
          <a:prstGeom prst="rect">
            <a:avLst/>
          </a:prstGeom>
          <a:noFill/>
          <a:ln>
            <a:noFill/>
          </a:ln>
        </p:spPr>
      </p:pic>
      <p:sp>
        <p:nvSpPr>
          <p:cNvPr id="172" name="Google Shape;172;p150"/>
          <p:cNvSpPr/>
          <p:nvPr/>
        </p:nvSpPr>
        <p:spPr>
          <a:xfrm>
            <a:off x="316259" y="4599501"/>
            <a:ext cx="6435176" cy="3987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 Reverse">
  <p:cSld name="#ForwardTogether - Reverse">
    <p:bg>
      <p:bgPr>
        <a:solidFill>
          <a:schemeClr val="dk1"/>
        </a:solidFill>
      </p:bgPr>
    </p:bg>
    <p:spTree>
      <p:nvGrpSpPr>
        <p:cNvPr id="173" name="Shape 173"/>
        <p:cNvGrpSpPr/>
        <p:nvPr/>
      </p:nvGrpSpPr>
      <p:grpSpPr>
        <a:xfrm>
          <a:off x="0" y="0"/>
          <a:ext cx="0" cy="0"/>
          <a:chOff x="0" y="0"/>
          <a:chExt cx="0" cy="0"/>
        </a:xfrm>
      </p:grpSpPr>
      <p:pic>
        <p:nvPicPr>
          <p:cNvPr descr="# Forward Together logo" id="174" name="Google Shape;174;p151"/>
          <p:cNvPicPr preferRelativeResize="0"/>
          <p:nvPr/>
        </p:nvPicPr>
        <p:blipFill rotWithShape="1">
          <a:blip r:embed="rId2">
            <a:alphaModFix/>
          </a:blip>
          <a:srcRect b="0" l="0" r="0" t="0"/>
          <a:stretch/>
        </p:blipFill>
        <p:spPr>
          <a:xfrm>
            <a:off x="2003919" y="2111207"/>
            <a:ext cx="5136161" cy="921085"/>
          </a:xfrm>
          <a:prstGeom prst="rect">
            <a:avLst/>
          </a:prstGeom>
          <a:noFill/>
          <a:ln>
            <a:noFill/>
          </a:ln>
        </p:spPr>
      </p:pic>
      <p:sp>
        <p:nvSpPr>
          <p:cNvPr id="175" name="Google Shape;175;p151"/>
          <p:cNvSpPr/>
          <p:nvPr/>
        </p:nvSpPr>
        <p:spPr>
          <a:xfrm>
            <a:off x="316259" y="4599501"/>
            <a:ext cx="6435176" cy="3987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p:cSld name="Sign Off">
    <p:spTree>
      <p:nvGrpSpPr>
        <p:cNvPr id="176" name="Shape 176"/>
        <p:cNvGrpSpPr/>
        <p:nvPr/>
      </p:nvGrpSpPr>
      <p:grpSpPr>
        <a:xfrm>
          <a:off x="0" y="0"/>
          <a:ext cx="0" cy="0"/>
          <a:chOff x="0" y="0"/>
          <a:chExt cx="0" cy="0"/>
        </a:xfrm>
      </p:grpSpPr>
      <p:pic>
        <p:nvPicPr>
          <p:cNvPr descr="Verizon logo" id="177" name="Google Shape;177;p152"/>
          <p:cNvPicPr preferRelativeResize="0"/>
          <p:nvPr/>
        </p:nvPicPr>
        <p:blipFill rotWithShape="1">
          <a:blip r:embed="rId2">
            <a:alphaModFix/>
          </a:blip>
          <a:srcRect b="0" l="0" r="0" t="0"/>
          <a:stretch/>
        </p:blipFill>
        <p:spPr>
          <a:xfrm>
            <a:off x="3027947" y="1884811"/>
            <a:ext cx="3344137" cy="1239560"/>
          </a:xfrm>
          <a:prstGeom prst="rect">
            <a:avLst/>
          </a:prstGeom>
          <a:noFill/>
          <a:ln>
            <a:noFill/>
          </a:ln>
        </p:spPr>
      </p:pic>
      <p:sp>
        <p:nvSpPr>
          <p:cNvPr id="178" name="Google Shape;178;p152"/>
          <p:cNvSpPr/>
          <p:nvPr/>
        </p:nvSpPr>
        <p:spPr>
          <a:xfrm>
            <a:off x="316259" y="4599501"/>
            <a:ext cx="6435176" cy="3987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 Reverse">
  <p:cSld name="Sign Off - Reverse">
    <p:bg>
      <p:bgPr>
        <a:solidFill>
          <a:schemeClr val="dk1"/>
        </a:solidFill>
      </p:bgPr>
    </p:bg>
    <p:spTree>
      <p:nvGrpSpPr>
        <p:cNvPr id="179" name="Shape 179"/>
        <p:cNvGrpSpPr/>
        <p:nvPr/>
      </p:nvGrpSpPr>
      <p:grpSpPr>
        <a:xfrm>
          <a:off x="0" y="0"/>
          <a:ext cx="0" cy="0"/>
          <a:chOff x="0" y="0"/>
          <a:chExt cx="0" cy="0"/>
        </a:xfrm>
      </p:grpSpPr>
      <p:pic>
        <p:nvPicPr>
          <p:cNvPr descr="Verizon logo" id="180" name="Google Shape;180;p153"/>
          <p:cNvPicPr preferRelativeResize="0"/>
          <p:nvPr/>
        </p:nvPicPr>
        <p:blipFill rotWithShape="1">
          <a:blip r:embed="rId2">
            <a:alphaModFix/>
          </a:blip>
          <a:srcRect b="0" l="0" r="0" t="0"/>
          <a:stretch/>
        </p:blipFill>
        <p:spPr>
          <a:xfrm>
            <a:off x="3027947" y="1884811"/>
            <a:ext cx="3344136" cy="1239560"/>
          </a:xfrm>
          <a:prstGeom prst="rect">
            <a:avLst/>
          </a:prstGeom>
          <a:noFill/>
          <a:ln>
            <a:noFill/>
          </a:ln>
        </p:spPr>
      </p:pic>
      <p:sp>
        <p:nvSpPr>
          <p:cNvPr id="181" name="Google Shape;181;p153"/>
          <p:cNvSpPr/>
          <p:nvPr/>
        </p:nvSpPr>
        <p:spPr>
          <a:xfrm>
            <a:off x="316259" y="4599501"/>
            <a:ext cx="6435176" cy="3987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p:cSld name="External Sign Off">
    <p:spTree>
      <p:nvGrpSpPr>
        <p:cNvPr id="182" name="Shape 182"/>
        <p:cNvGrpSpPr/>
        <p:nvPr/>
      </p:nvGrpSpPr>
      <p:grpSpPr>
        <a:xfrm>
          <a:off x="0" y="0"/>
          <a:ext cx="0" cy="0"/>
          <a:chOff x="0" y="0"/>
          <a:chExt cx="0" cy="0"/>
        </a:xfrm>
      </p:grpSpPr>
      <p:pic>
        <p:nvPicPr>
          <p:cNvPr descr="Verizon checkmark" id="183" name="Google Shape;183;p154"/>
          <p:cNvPicPr preferRelativeResize="0"/>
          <p:nvPr/>
        </p:nvPicPr>
        <p:blipFill rotWithShape="1">
          <a:blip r:embed="rId2">
            <a:alphaModFix/>
          </a:blip>
          <a:srcRect b="0" l="0" r="0" t="0"/>
          <a:stretch/>
        </p:blipFill>
        <p:spPr>
          <a:xfrm>
            <a:off x="2241420" y="109104"/>
            <a:ext cx="4661159" cy="4925291"/>
          </a:xfrm>
          <a:prstGeom prst="rect">
            <a:avLst/>
          </a:prstGeom>
          <a:noFill/>
          <a:ln>
            <a:noFill/>
          </a:ln>
        </p:spPr>
      </p:pic>
      <p:sp>
        <p:nvSpPr>
          <p:cNvPr id="184" name="Google Shape;184;p154"/>
          <p:cNvSpPr/>
          <p:nvPr/>
        </p:nvSpPr>
        <p:spPr>
          <a:xfrm>
            <a:off x="316259" y="4599501"/>
            <a:ext cx="6435176" cy="39876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 Reverse">
  <p:cSld name="External Sign Off - Reverse">
    <p:bg>
      <p:bgPr>
        <a:solidFill>
          <a:schemeClr val="dk1"/>
        </a:solidFill>
      </p:bgPr>
    </p:bg>
    <p:spTree>
      <p:nvGrpSpPr>
        <p:cNvPr id="185" name="Shape 185"/>
        <p:cNvGrpSpPr/>
        <p:nvPr/>
      </p:nvGrpSpPr>
      <p:grpSpPr>
        <a:xfrm>
          <a:off x="0" y="0"/>
          <a:ext cx="0" cy="0"/>
          <a:chOff x="0" y="0"/>
          <a:chExt cx="0" cy="0"/>
        </a:xfrm>
      </p:grpSpPr>
      <p:pic>
        <p:nvPicPr>
          <p:cNvPr descr="Verizon checkmark" id="186" name="Google Shape;186;p155"/>
          <p:cNvPicPr preferRelativeResize="0"/>
          <p:nvPr/>
        </p:nvPicPr>
        <p:blipFill rotWithShape="1">
          <a:blip r:embed="rId2">
            <a:alphaModFix/>
          </a:blip>
          <a:srcRect b="0" l="0" r="0" t="0"/>
          <a:stretch/>
        </p:blipFill>
        <p:spPr>
          <a:xfrm>
            <a:off x="2241420" y="109104"/>
            <a:ext cx="4661159" cy="4925291"/>
          </a:xfrm>
          <a:prstGeom prst="rect">
            <a:avLst/>
          </a:prstGeom>
          <a:noFill/>
          <a:ln>
            <a:noFill/>
          </a:ln>
        </p:spPr>
      </p:pic>
      <p:sp>
        <p:nvSpPr>
          <p:cNvPr id="187" name="Google Shape;187;p155"/>
          <p:cNvSpPr/>
          <p:nvPr/>
        </p:nvSpPr>
        <p:spPr>
          <a:xfrm>
            <a:off x="316259" y="4599501"/>
            <a:ext cx="6435176" cy="39876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Slide">
  <p:cSld name="Info Slide">
    <p:spTree>
      <p:nvGrpSpPr>
        <p:cNvPr id="188" name="Shape 188"/>
        <p:cNvGrpSpPr/>
        <p:nvPr/>
      </p:nvGrpSpPr>
      <p:grpSpPr>
        <a:xfrm>
          <a:off x="0" y="0"/>
          <a:ext cx="0" cy="0"/>
          <a:chOff x="0" y="0"/>
          <a:chExt cx="0" cy="0"/>
        </a:xfrm>
      </p:grpSpPr>
      <p:sp>
        <p:nvSpPr>
          <p:cNvPr id="189" name="Google Shape;189;p156"/>
          <p:cNvSpPr/>
          <p:nvPr/>
        </p:nvSpPr>
        <p:spPr>
          <a:xfrm>
            <a:off x="1270" y="0"/>
            <a:ext cx="9142730" cy="51435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156"/>
          <p:cNvSpPr/>
          <p:nvPr/>
        </p:nvSpPr>
        <p:spPr>
          <a:xfrm>
            <a:off x="1270" y="-35866"/>
            <a:ext cx="9142730" cy="3106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Read this info slide. This is not a template.</a:t>
            </a:r>
            <a:endParaRPr/>
          </a:p>
        </p:txBody>
      </p:sp>
      <p:sp>
        <p:nvSpPr>
          <p:cNvPr id="191" name="Google Shape;191;p156"/>
          <p:cNvSpPr/>
          <p:nvPr/>
        </p:nvSpPr>
        <p:spPr>
          <a:xfrm>
            <a:off x="251012" y="4673774"/>
            <a:ext cx="6104964" cy="31060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 Slide">
  <p:cSld name="4_Content Slide">
    <p:spTree>
      <p:nvGrpSpPr>
        <p:cNvPr id="192" name="Shape 192"/>
        <p:cNvGrpSpPr/>
        <p:nvPr/>
      </p:nvGrpSpPr>
      <p:grpSpPr>
        <a:xfrm>
          <a:off x="0" y="0"/>
          <a:ext cx="0" cy="0"/>
          <a:chOff x="0" y="0"/>
          <a:chExt cx="0" cy="0"/>
        </a:xfrm>
      </p:grpSpPr>
      <p:sp>
        <p:nvSpPr>
          <p:cNvPr id="193" name="Google Shape;193;p157"/>
          <p:cNvSpPr txBox="1"/>
          <p:nvPr>
            <p:ph type="title"/>
          </p:nvPr>
        </p:nvSpPr>
        <p:spPr>
          <a:xfrm>
            <a:off x="233172" y="234496"/>
            <a:ext cx="8620506" cy="484642"/>
          </a:xfrm>
          <a:prstGeom prst="rect">
            <a:avLst/>
          </a:prstGeom>
          <a:noFill/>
          <a:ln>
            <a:noFill/>
          </a:ln>
        </p:spPr>
        <p:txBody>
          <a:bodyPr anchorCtr="0" anchor="t" bIns="0" lIns="45700" spcFirstLastPara="1" rIns="4570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57"/>
          <p:cNvSpPr txBox="1"/>
          <p:nvPr>
            <p:ph idx="10" type="dt"/>
          </p:nvPr>
        </p:nvSpPr>
        <p:spPr>
          <a:xfrm>
            <a:off x="8669431" y="5191274"/>
            <a:ext cx="474569" cy="20074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5" name="Google Shape;195;p15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6" name="Google Shape;196;p15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157"/>
          <p:cNvSpPr txBox="1"/>
          <p:nvPr>
            <p:ph idx="1" type="body"/>
          </p:nvPr>
        </p:nvSpPr>
        <p:spPr>
          <a:xfrm>
            <a:off x="218295" y="1045565"/>
            <a:ext cx="8641080" cy="3477006"/>
          </a:xfrm>
          <a:prstGeom prst="rect">
            <a:avLst/>
          </a:prstGeom>
          <a:noFill/>
          <a:ln>
            <a:noFill/>
          </a:ln>
        </p:spPr>
        <p:txBody>
          <a:bodyPr anchorCtr="0" anchor="t" bIns="0" lIns="45700" spcFirstLastPara="1" rIns="45700" wrap="square" tIns="0">
            <a:noAutofit/>
          </a:bodyPr>
          <a:lstStyle>
            <a:lvl1pPr indent="-304800" lvl="0" marL="457200" algn="l">
              <a:lnSpc>
                <a:spcPct val="100000"/>
              </a:lnSpc>
              <a:spcBef>
                <a:spcPts val="900"/>
              </a:spcBef>
              <a:spcAft>
                <a:spcPts val="0"/>
              </a:spcAft>
              <a:buClr>
                <a:schemeClr val="dk1"/>
              </a:buClr>
              <a:buSzPts val="1200"/>
              <a:buFont typeface="Arial"/>
              <a:buChar char="•"/>
              <a:defRPr/>
            </a:lvl1pPr>
            <a:lvl2pPr indent="-304800" lvl="1" marL="914400" algn="l">
              <a:lnSpc>
                <a:spcPct val="100000"/>
              </a:lnSpc>
              <a:spcBef>
                <a:spcPts val="900"/>
              </a:spcBef>
              <a:spcAft>
                <a:spcPts val="0"/>
              </a:spcAft>
              <a:buClr>
                <a:schemeClr val="dk1"/>
              </a:buClr>
              <a:buSzPts val="1200"/>
              <a:buFont typeface="Arial"/>
              <a:buChar char="•"/>
              <a:defRPr/>
            </a:lvl2pPr>
            <a:lvl3pPr indent="-335280" lvl="2" marL="1371600" algn="l">
              <a:lnSpc>
                <a:spcPct val="100000"/>
              </a:lnSpc>
              <a:spcBef>
                <a:spcPts val="600"/>
              </a:spcBef>
              <a:spcAft>
                <a:spcPts val="0"/>
              </a:spcAft>
              <a:buClr>
                <a:schemeClr val="dk1"/>
              </a:buClr>
              <a:buSzPts val="1680"/>
              <a:buFont typeface="Arial"/>
              <a:buChar char="•"/>
              <a:defRPr/>
            </a:lvl3pPr>
            <a:lvl4pPr indent="-304800" lvl="3" marL="1828800" algn="l">
              <a:lnSpc>
                <a:spcPct val="100000"/>
              </a:lnSpc>
              <a:spcBef>
                <a:spcPts val="600"/>
              </a:spcBef>
              <a:spcAft>
                <a:spcPts val="0"/>
              </a:spcAft>
              <a:buClr>
                <a:schemeClr val="dk1"/>
              </a:buClr>
              <a:buSzPts val="1200"/>
              <a:buFont typeface="Arial"/>
              <a:buChar char="•"/>
              <a:defRPr/>
            </a:lvl4pPr>
            <a:lvl5pPr indent="-304800" lvl="4" marL="2286000" algn="l">
              <a:lnSpc>
                <a:spcPct val="100000"/>
              </a:lnSpc>
              <a:spcBef>
                <a:spcPts val="600"/>
              </a:spcBef>
              <a:spcAft>
                <a:spcPts val="0"/>
              </a:spcAft>
              <a:buClr>
                <a:schemeClr val="dk1"/>
              </a:buClr>
              <a:buSzPts val="1200"/>
              <a:buFont typeface="Arial"/>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8" name="Shape 198"/>
        <p:cNvGrpSpPr/>
        <p:nvPr/>
      </p:nvGrpSpPr>
      <p:grpSpPr>
        <a:xfrm>
          <a:off x="0" y="0"/>
          <a:ext cx="0" cy="0"/>
          <a:chOff x="0" y="0"/>
          <a:chExt cx="0" cy="0"/>
        </a:xfrm>
      </p:grpSpPr>
      <p:sp>
        <p:nvSpPr>
          <p:cNvPr id="199" name="Google Shape;199;p158"/>
          <p:cNvSpPr txBox="1"/>
          <p:nvPr>
            <p:ph type="title"/>
          </p:nvPr>
        </p:nvSpPr>
        <p:spPr>
          <a:xfrm>
            <a:off x="514350" y="400050"/>
            <a:ext cx="8113014" cy="562356"/>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725"/>
              <a:buFont typeface="Poppins Medium"/>
              <a:buNone/>
              <a:defRPr b="0" i="0" sz="1725">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15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201" name="Shape 201"/>
        <p:cNvGrpSpPr/>
        <p:nvPr/>
      </p:nvGrpSpPr>
      <p:grpSpPr>
        <a:xfrm>
          <a:off x="0" y="0"/>
          <a:ext cx="0" cy="0"/>
          <a:chOff x="0" y="0"/>
          <a:chExt cx="0" cy="0"/>
        </a:xfrm>
      </p:grpSpPr>
      <p:sp>
        <p:nvSpPr>
          <p:cNvPr id="202" name="Google Shape;202;p15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3" name="Google Shape;203;p159"/>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159"/>
          <p:cNvSpPr/>
          <p:nvPr>
            <p:ph idx="2" type="pic"/>
          </p:nvPr>
        </p:nvSpPr>
        <p:spPr>
          <a:xfrm>
            <a:off x="457200" y="590550"/>
            <a:ext cx="8229600" cy="38481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Body">
  <p:cSld name="Main Body">
    <p:spTree>
      <p:nvGrpSpPr>
        <p:cNvPr id="37" name="Shape 37"/>
        <p:cNvGrpSpPr/>
        <p:nvPr/>
      </p:nvGrpSpPr>
      <p:grpSpPr>
        <a:xfrm>
          <a:off x="0" y="0"/>
          <a:ext cx="0" cy="0"/>
          <a:chOff x="0" y="0"/>
          <a:chExt cx="0" cy="0"/>
        </a:xfrm>
      </p:grpSpPr>
      <p:sp>
        <p:nvSpPr>
          <p:cNvPr id="38" name="Google Shape;38;p125"/>
          <p:cNvSpPr txBox="1"/>
          <p:nvPr>
            <p:ph idx="1" type="body"/>
          </p:nvPr>
        </p:nvSpPr>
        <p:spPr>
          <a:xfrm>
            <a:off x="457200" y="994417"/>
            <a:ext cx="8229600" cy="3703275"/>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900"/>
              </a:spcBef>
              <a:spcAft>
                <a:spcPts val="0"/>
              </a:spcAft>
              <a:buClr>
                <a:schemeClr val="dk1"/>
              </a:buClr>
              <a:buSzPts val="1600"/>
              <a:buFont typeface="Arial"/>
              <a:buNone/>
              <a:defRPr b="0" i="0" sz="1200" u="none" cap="none" strike="noStrike">
                <a:solidFill>
                  <a:schemeClr val="dk1"/>
                </a:solidFill>
                <a:latin typeface="Arial"/>
                <a:ea typeface="Arial"/>
                <a:cs typeface="Arial"/>
                <a:sym typeface="Arial"/>
              </a:defRPr>
            </a:lvl1pPr>
            <a:lvl2pPr indent="-323850" lvl="1" marL="914400" marR="0" algn="l">
              <a:lnSpc>
                <a:spcPct val="100000"/>
              </a:lnSpc>
              <a:spcBef>
                <a:spcPts val="525"/>
              </a:spcBef>
              <a:spcAft>
                <a:spcPts val="0"/>
              </a:spcAft>
              <a:buClr>
                <a:schemeClr val="dk1"/>
              </a:buClr>
              <a:buSzPts val="1500"/>
              <a:buFont typeface="Arial"/>
              <a:buAutoNum type="arabicPeriod"/>
              <a:defRPr b="0" i="0" sz="1125" u="none" cap="none" strike="noStrike">
                <a:solidFill>
                  <a:schemeClr val="dk1"/>
                </a:solidFill>
                <a:latin typeface="Arial"/>
                <a:ea typeface="Arial"/>
                <a:cs typeface="Arial"/>
                <a:sym typeface="Arial"/>
              </a:defRPr>
            </a:lvl2pPr>
            <a:lvl3pPr indent="-228600" lvl="2" marL="1371600" marR="0" algn="l">
              <a:lnSpc>
                <a:spcPct val="100000"/>
              </a:lnSpc>
              <a:spcBef>
                <a:spcPts val="675"/>
              </a:spcBef>
              <a:spcAft>
                <a:spcPts val="0"/>
              </a:spcAft>
              <a:buClr>
                <a:schemeClr val="dk1"/>
              </a:buClr>
              <a:buSzPts val="1600"/>
              <a:buFont typeface="Arial"/>
              <a:buNone/>
              <a:defRPr b="0" i="0" sz="1200" u="none" cap="none" strike="noStrike">
                <a:solidFill>
                  <a:schemeClr val="dk1"/>
                </a:solidFill>
                <a:latin typeface="Arial"/>
                <a:ea typeface="Arial"/>
                <a:cs typeface="Arial"/>
                <a:sym typeface="Arial"/>
              </a:defRPr>
            </a:lvl3pPr>
            <a:lvl4pPr indent="-304800" lvl="3" marL="1828800" marR="0" algn="l">
              <a:lnSpc>
                <a:spcPct val="100000"/>
              </a:lnSpc>
              <a:spcBef>
                <a:spcPts val="525"/>
              </a:spcBef>
              <a:spcAft>
                <a:spcPts val="0"/>
              </a:spcAft>
              <a:buClr>
                <a:schemeClr val="dk1"/>
              </a:buClr>
              <a:buSzPts val="1200"/>
              <a:buFont typeface="Arial"/>
              <a:buAutoNum type="alphaLcPeriod"/>
              <a:defRPr b="0" i="0" sz="900" u="none" cap="none" strike="noStrike">
                <a:solidFill>
                  <a:schemeClr val="dk1"/>
                </a:solidFill>
                <a:latin typeface="Arial"/>
                <a:ea typeface="Arial"/>
                <a:cs typeface="Arial"/>
                <a:sym typeface="Arial"/>
              </a:defRPr>
            </a:lvl4pPr>
            <a:lvl5pPr indent="-304800" lvl="4" marL="2286000" marR="0" algn="l">
              <a:lnSpc>
                <a:spcPct val="100000"/>
              </a:lnSpc>
              <a:spcBef>
                <a:spcPts val="525"/>
              </a:spcBef>
              <a:spcAft>
                <a:spcPts val="0"/>
              </a:spcAft>
              <a:buClr>
                <a:schemeClr val="dk1"/>
              </a:buClr>
              <a:buSzPts val="1200"/>
              <a:buFont typeface="Arial"/>
              <a:buChar char="–"/>
              <a:defRPr b="0" i="0" sz="900" u="none" cap="none" strike="noStrike">
                <a:solidFill>
                  <a:schemeClr val="dk1"/>
                </a:solidFill>
                <a:latin typeface="Arial"/>
                <a:ea typeface="Arial"/>
                <a:cs typeface="Arial"/>
                <a:sym typeface="Arial"/>
              </a:defRPr>
            </a:lvl5pPr>
            <a:lvl6pPr indent="-355600" lvl="5" marL="2743200" marR="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6pPr>
            <a:lvl7pPr indent="-355600" lvl="6" marL="3200400" marR="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7pPr>
            <a:lvl8pPr indent="-355600" lvl="7" marL="3657600" marR="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8pPr>
            <a:lvl9pPr indent="-355600" lvl="8" marL="4114800" marR="0" algn="l">
              <a:lnSpc>
                <a:spcPct val="100000"/>
              </a:lnSpc>
              <a:spcBef>
                <a:spcPts val="300"/>
              </a:spcBef>
              <a:spcAft>
                <a:spcPts val="0"/>
              </a:spcAft>
              <a:buClr>
                <a:schemeClr val="dk1"/>
              </a:buClr>
              <a:buSzPts val="2000"/>
              <a:buFont typeface="Arial"/>
              <a:buChar char="•"/>
              <a:defRPr b="0" i="0" sz="1500" u="none" cap="none" strike="noStrike">
                <a:solidFill>
                  <a:schemeClr val="dk1"/>
                </a:solidFill>
                <a:latin typeface="Arial"/>
                <a:ea typeface="Arial"/>
                <a:cs typeface="Arial"/>
                <a:sym typeface="Arial"/>
              </a:defRPr>
            </a:lvl9pPr>
          </a:lstStyle>
          <a:p/>
        </p:txBody>
      </p:sp>
      <p:cxnSp>
        <p:nvCxnSpPr>
          <p:cNvPr id="39" name="Google Shape;39;p125"/>
          <p:cNvCxnSpPr/>
          <p:nvPr/>
        </p:nvCxnSpPr>
        <p:spPr>
          <a:xfrm>
            <a:off x="457200" y="342900"/>
            <a:ext cx="8229600" cy="0"/>
          </a:xfrm>
          <a:prstGeom prst="straightConnector1">
            <a:avLst/>
          </a:prstGeom>
          <a:noFill/>
          <a:ln cap="flat" cmpd="sng" w="47625">
            <a:solidFill>
              <a:schemeClr val="dk1"/>
            </a:solidFill>
            <a:prstDash val="solid"/>
            <a:round/>
            <a:headEnd len="sm" w="sm" type="none"/>
            <a:tailEnd len="sm" w="sm" type="none"/>
          </a:ln>
        </p:spPr>
      </p:cxnSp>
      <p:sp>
        <p:nvSpPr>
          <p:cNvPr id="40" name="Google Shape;40;p125"/>
          <p:cNvSpPr txBox="1"/>
          <p:nvPr>
            <p:ph type="title"/>
          </p:nvPr>
        </p:nvSpPr>
        <p:spPr>
          <a:xfrm>
            <a:off x="457200" y="411483"/>
            <a:ext cx="8229600" cy="514125"/>
          </a:xfrm>
          <a:prstGeom prst="rect">
            <a:avLst/>
          </a:prstGeom>
          <a:noFill/>
          <a:ln>
            <a:noFill/>
          </a:ln>
        </p:spPr>
        <p:txBody>
          <a:bodyPr anchorCtr="0" anchor="t" bIns="91425" lIns="91425" spcFirstLastPara="1" rIns="91425" wrap="square" tIns="91425">
            <a:noAutofit/>
          </a:bodyPr>
          <a:lstStyle>
            <a:lvl1pPr lvl="0" marR="0" algn="l">
              <a:lnSpc>
                <a:spcPct val="80000"/>
              </a:lnSpc>
              <a:spcBef>
                <a:spcPts val="0"/>
              </a:spcBef>
              <a:spcAft>
                <a:spcPts val="0"/>
              </a:spcAft>
              <a:buClr>
                <a:schemeClr val="dk1"/>
              </a:buClr>
              <a:buSzPts val="2400"/>
              <a:buFont typeface="Arial"/>
              <a:buNone/>
              <a:defRPr b="1" i="0" sz="1800" u="none" cap="none" strike="noStrike">
                <a:solidFill>
                  <a:schemeClr val="dk1"/>
                </a:solidFill>
                <a:latin typeface="Arial"/>
                <a:ea typeface="Arial"/>
                <a:cs typeface="Arial"/>
                <a:sym typeface="Arial"/>
              </a:defRPr>
            </a:lvl1pPr>
            <a:lvl2pPr lvl="1">
              <a:spcBef>
                <a:spcPts val="0"/>
              </a:spcBef>
              <a:spcAft>
                <a:spcPts val="0"/>
              </a:spcAft>
              <a:buSzPts val="1500"/>
              <a:buNone/>
              <a:defRPr sz="1425"/>
            </a:lvl2pPr>
            <a:lvl3pPr lvl="2">
              <a:spcBef>
                <a:spcPts val="0"/>
              </a:spcBef>
              <a:spcAft>
                <a:spcPts val="0"/>
              </a:spcAft>
              <a:buSzPts val="1500"/>
              <a:buNone/>
              <a:defRPr sz="1425"/>
            </a:lvl3pPr>
            <a:lvl4pPr lvl="3">
              <a:spcBef>
                <a:spcPts val="0"/>
              </a:spcBef>
              <a:spcAft>
                <a:spcPts val="0"/>
              </a:spcAft>
              <a:buSzPts val="1500"/>
              <a:buNone/>
              <a:defRPr sz="1425"/>
            </a:lvl4pPr>
            <a:lvl5pPr lvl="4">
              <a:spcBef>
                <a:spcPts val="0"/>
              </a:spcBef>
              <a:spcAft>
                <a:spcPts val="0"/>
              </a:spcAft>
              <a:buSzPts val="1500"/>
              <a:buNone/>
              <a:defRPr sz="1425"/>
            </a:lvl5pPr>
            <a:lvl6pPr lvl="5">
              <a:spcBef>
                <a:spcPts val="0"/>
              </a:spcBef>
              <a:spcAft>
                <a:spcPts val="0"/>
              </a:spcAft>
              <a:buSzPts val="1500"/>
              <a:buNone/>
              <a:defRPr sz="1425"/>
            </a:lvl6pPr>
            <a:lvl7pPr lvl="6">
              <a:spcBef>
                <a:spcPts val="0"/>
              </a:spcBef>
              <a:spcAft>
                <a:spcPts val="0"/>
              </a:spcAft>
              <a:buSzPts val="1500"/>
              <a:buNone/>
              <a:defRPr sz="1425"/>
            </a:lvl7pPr>
            <a:lvl8pPr lvl="7">
              <a:spcBef>
                <a:spcPts val="0"/>
              </a:spcBef>
              <a:spcAft>
                <a:spcPts val="0"/>
              </a:spcAft>
              <a:buSzPts val="1500"/>
              <a:buNone/>
              <a:defRPr sz="1425"/>
            </a:lvl8pPr>
            <a:lvl9pPr lvl="8">
              <a:spcBef>
                <a:spcPts val="0"/>
              </a:spcBef>
              <a:spcAft>
                <a:spcPts val="0"/>
              </a:spcAft>
              <a:buSzPts val="1500"/>
              <a:buNone/>
              <a:defRPr sz="1425"/>
            </a:lvl9pPr>
          </a:lstStyle>
          <a:p/>
        </p:txBody>
      </p:sp>
      <p:sp>
        <p:nvSpPr>
          <p:cNvPr id="41" name="Google Shape;41;p125"/>
          <p:cNvSpPr txBox="1"/>
          <p:nvPr>
            <p:ph idx="12" type="sldNum"/>
          </p:nvPr>
        </p:nvSpPr>
        <p:spPr>
          <a:xfrm>
            <a:off x="8458200" y="4810899"/>
            <a:ext cx="228600" cy="171675"/>
          </a:xfrm>
          <a:prstGeom prst="rect">
            <a:avLst/>
          </a:prstGeom>
          <a:noFill/>
          <a:ln>
            <a:noFill/>
          </a:ln>
        </p:spPr>
        <p:txBody>
          <a:bodyPr anchorCtr="0" anchor="ctr" bIns="0" lIns="0" spcFirstLastPara="1" rIns="0" wrap="square" tIns="0">
            <a:noAutofit/>
          </a:bodyPr>
          <a:lstStyle>
            <a:lvl1pPr indent="0" lvl="0"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1pPr>
            <a:lvl2pPr indent="0" lvl="1"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2pPr>
            <a:lvl3pPr indent="0" lvl="2"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3pPr>
            <a:lvl4pPr indent="0" lvl="3"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4pPr>
            <a:lvl5pPr indent="0" lvl="4"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5pPr>
            <a:lvl6pPr indent="0" lvl="5"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6pPr>
            <a:lvl7pPr indent="0" lvl="6"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7pPr>
            <a:lvl8pPr indent="0" lvl="7"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8pPr>
            <a:lvl9pPr indent="0" lvl="8" marL="0" marR="0" algn="r">
              <a:spcBef>
                <a:spcPts val="0"/>
              </a:spcBef>
              <a:buClr>
                <a:schemeClr val="dk1"/>
              </a:buClr>
              <a:buSzPts val="600"/>
              <a:buFont typeface="Arial"/>
              <a:buNone/>
              <a:defRPr b="1"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125"/>
          <p:cNvSpPr txBox="1"/>
          <p:nvPr>
            <p:ph idx="10" type="dt"/>
          </p:nvPr>
        </p:nvSpPr>
        <p:spPr>
          <a:xfrm>
            <a:off x="7283670" y="4810899"/>
            <a:ext cx="1024200" cy="171675"/>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Clr>
                <a:schemeClr val="dk1"/>
              </a:buClr>
              <a:buSzPts val="1500"/>
              <a:buFont typeface="Arial"/>
              <a:buNone/>
              <a:defRPr b="0" i="0" sz="600" u="none" cap="none" strike="noStrike">
                <a:solidFill>
                  <a:schemeClr val="dk1"/>
                </a:solidFill>
                <a:latin typeface="Arial"/>
                <a:ea typeface="Arial"/>
                <a:cs typeface="Arial"/>
                <a:sym typeface="Arial"/>
              </a:defRPr>
            </a:lvl1pPr>
            <a:lvl2pPr lvl="1"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500"/>
              <a:buFont typeface="Arial"/>
              <a:buNone/>
              <a:defRPr b="0" i="0" sz="1425"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tx">
  <p:cSld name="TITLE_AND_BODY">
    <p:spTree>
      <p:nvGrpSpPr>
        <p:cNvPr id="205" name="Shape 205"/>
        <p:cNvGrpSpPr/>
        <p:nvPr/>
      </p:nvGrpSpPr>
      <p:grpSpPr>
        <a:xfrm>
          <a:off x="0" y="0"/>
          <a:ext cx="0" cy="0"/>
          <a:chOff x="0" y="0"/>
          <a:chExt cx="0" cy="0"/>
        </a:xfrm>
      </p:grpSpPr>
      <p:sp>
        <p:nvSpPr>
          <p:cNvPr id="206" name="Google Shape;206;g2d1ce9cd426_2_172"/>
          <p:cNvSpPr/>
          <p:nvPr/>
        </p:nvSpPr>
        <p:spPr>
          <a:xfrm>
            <a:off x="950654" y="4625266"/>
            <a:ext cx="118200" cy="141000"/>
          </a:xfrm>
          <a:prstGeom prst="rect">
            <a:avLst/>
          </a:prstGeom>
          <a:blipFill rotWithShape="1">
            <a:blip r:embed="rId2">
              <a:alphaModFix/>
            </a:blip>
            <a:stretch>
              <a:fillRect b="0" l="0" r="0" t="0"/>
            </a:stretch>
          </a:blipFill>
          <a:ln>
            <a:noFill/>
          </a:ln>
        </p:spPr>
        <p:txBody>
          <a:bodyPr anchorCtr="0" anchor="t" bIns="29625" lIns="29625" spcFirstLastPara="1" rIns="29625" wrap="square" tIns="29625">
            <a:noAutofit/>
          </a:bodyPr>
          <a:lstStyle/>
          <a:p>
            <a:pPr indent="0" lvl="0" marL="0" marR="0" rtl="0" algn="l">
              <a:lnSpc>
                <a:spcPct val="100000"/>
              </a:lnSpc>
              <a:spcBef>
                <a:spcPts val="0"/>
              </a:spcBef>
              <a:spcAft>
                <a:spcPts val="0"/>
              </a:spcAft>
              <a:buClr>
                <a:schemeClr val="dk1"/>
              </a:buClr>
              <a:buSzPts val="1700"/>
              <a:buFont typeface="Verizon NHG TX"/>
              <a:buNone/>
            </a:pPr>
            <a:r>
              <a:t/>
            </a:r>
            <a:endParaRPr b="0" i="0" sz="1700" u="none" cap="none" strike="noStrike">
              <a:solidFill>
                <a:schemeClr val="dk1"/>
              </a:solidFill>
              <a:latin typeface="Arial"/>
              <a:ea typeface="Arial"/>
              <a:cs typeface="Arial"/>
              <a:sym typeface="Arial"/>
            </a:endParaRPr>
          </a:p>
        </p:txBody>
      </p:sp>
      <p:sp>
        <p:nvSpPr>
          <p:cNvPr id="207" name="Google Shape;207;g2d1ce9cd426_2_172"/>
          <p:cNvSpPr txBox="1"/>
          <p:nvPr/>
        </p:nvSpPr>
        <p:spPr>
          <a:xfrm>
            <a:off x="1217328" y="4639949"/>
            <a:ext cx="1937700" cy="105900"/>
          </a:xfrm>
          <a:prstGeom prst="rect">
            <a:avLst/>
          </a:prstGeom>
          <a:noFill/>
          <a:ln>
            <a:noFill/>
          </a:ln>
        </p:spPr>
        <p:txBody>
          <a:bodyPr anchorCtr="0" anchor="t" bIns="29625" lIns="29625" spcFirstLastPara="1" rIns="29625" wrap="square" tIns="29625">
            <a:spAutoFit/>
          </a:bodyPr>
          <a:lstStyle/>
          <a:p>
            <a:pPr indent="0" lvl="0" marL="0" marR="0" rtl="0" algn="l">
              <a:lnSpc>
                <a:spcPct val="100000"/>
              </a:lnSpc>
              <a:spcBef>
                <a:spcPts val="0"/>
              </a:spcBef>
              <a:spcAft>
                <a:spcPts val="0"/>
              </a:spcAft>
              <a:buClr>
                <a:srgbClr val="A7A7A7"/>
              </a:buClr>
              <a:buSzPts val="300"/>
              <a:buFont typeface="Helvetica Neue"/>
              <a:buNone/>
            </a:pPr>
            <a:r>
              <a:rPr b="0" i="0" lang="en-US" sz="300" u="none" cap="none" strike="noStrike">
                <a:solidFill>
                  <a:srgbClr val="A7A7A7"/>
                </a:solidFill>
                <a:latin typeface="Helvetica Neue"/>
                <a:ea typeface="Helvetica Neue"/>
                <a:cs typeface="Helvetica Neue"/>
                <a:sym typeface="Helvetica Neue"/>
              </a:rPr>
              <a:t>Verizon confidential and proprietary. Unauthorized disclosure, reproduction or other use prohibited</a:t>
            </a:r>
            <a:endParaRPr b="0" i="0" sz="1100" u="none" cap="none" strike="noStrike">
              <a:solidFill>
                <a:schemeClr val="dk1"/>
              </a:solidFill>
              <a:latin typeface="Verizon NHG TX"/>
              <a:ea typeface="Verizon NHG TX"/>
              <a:cs typeface="Verizon NHG TX"/>
              <a:sym typeface="Verizon NHG TX"/>
            </a:endParaRPr>
          </a:p>
        </p:txBody>
      </p:sp>
      <p:sp>
        <p:nvSpPr>
          <p:cNvPr id="208" name="Google Shape;208;g2d1ce9cd426_2_172"/>
          <p:cNvSpPr txBox="1"/>
          <p:nvPr>
            <p:ph idx="12" type="sldNum"/>
          </p:nvPr>
        </p:nvSpPr>
        <p:spPr>
          <a:xfrm>
            <a:off x="8081488" y="4556666"/>
            <a:ext cx="115800" cy="71400"/>
          </a:xfrm>
          <a:prstGeom prst="rect">
            <a:avLst/>
          </a:prstGeom>
          <a:noFill/>
          <a:ln>
            <a:noFill/>
          </a:ln>
        </p:spPr>
        <p:txBody>
          <a:bodyPr anchorCtr="0" anchor="t" bIns="0" lIns="0" spcFirstLastPara="1" rIns="0" wrap="square" tIns="0">
            <a:noAutofit/>
          </a:bodyPr>
          <a:lstStyle>
            <a:lvl1pPr indent="38100" lvl="0"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1pPr>
            <a:lvl2pPr indent="38100" lvl="1"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2pPr>
            <a:lvl3pPr indent="38100" lvl="2"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3pPr>
            <a:lvl4pPr indent="38100" lvl="3"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4pPr>
            <a:lvl5pPr indent="38100" lvl="4"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5pPr>
            <a:lvl6pPr indent="38100" lvl="5"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6pPr>
            <a:lvl7pPr indent="38100" lvl="6"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7pPr>
            <a:lvl8pPr indent="38100" lvl="7"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8pPr>
            <a:lvl9pPr indent="38100" lvl="8"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9pPr>
          </a:lstStyle>
          <a:p>
            <a:pPr indent="38100" lvl="0" marL="0" rtl="0" algn="l">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dk1"/>
        </a:solidFill>
      </p:bgPr>
    </p:bg>
    <p:spTree>
      <p:nvGrpSpPr>
        <p:cNvPr id="215" name="Shape 215"/>
        <p:cNvGrpSpPr/>
        <p:nvPr/>
      </p:nvGrpSpPr>
      <p:grpSpPr>
        <a:xfrm>
          <a:off x="0" y="0"/>
          <a:ext cx="0" cy="0"/>
          <a:chOff x="0" y="0"/>
          <a:chExt cx="0" cy="0"/>
        </a:xfrm>
      </p:grpSpPr>
      <p:cxnSp>
        <p:nvCxnSpPr>
          <p:cNvPr id="216" name="Google Shape;216;g2d1ce9cd426_2_1133"/>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217" name="Google Shape;217;g2d1ce9cd426_2_1133"/>
          <p:cNvSpPr txBox="1"/>
          <p:nvPr>
            <p:ph type="title"/>
          </p:nvPr>
        </p:nvSpPr>
        <p:spPr>
          <a:xfrm>
            <a:off x="457200" y="594359"/>
            <a:ext cx="7086600" cy="1413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4000"/>
              <a:buFont typeface="Verizon NHG DS"/>
              <a:buNone/>
              <a:defRPr b="1" sz="400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 name="Google Shape;218;g2d1ce9cd426_2_1133"/>
          <p:cNvSpPr txBox="1"/>
          <p:nvPr>
            <p:ph idx="1" type="body"/>
          </p:nvPr>
        </p:nvSpPr>
        <p:spPr>
          <a:xfrm>
            <a:off x="457200" y="2057400"/>
            <a:ext cx="7086600" cy="238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lt1"/>
              </a:buClr>
              <a:buSzPts val="1800"/>
              <a:buFont typeface="Verizon NHG TX"/>
              <a:buNone/>
              <a:defRPr b="1" i="0" sz="1800">
                <a:solidFill>
                  <a:schemeClr val="lt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1"/>
              </a:buClr>
              <a:buSzPts val="1800"/>
              <a:buFont typeface="Verizon NHG TX"/>
              <a:buNone/>
              <a:defRPr b="0" i="0" sz="1800">
                <a:solidFill>
                  <a:schemeClr val="lt1"/>
                </a:solidFill>
                <a:latin typeface="Verizon NHG TX"/>
                <a:ea typeface="Verizon NHG TX"/>
                <a:cs typeface="Verizon NHG TX"/>
                <a:sym typeface="Verizon NHG TX"/>
              </a:defRPr>
            </a:lvl2pPr>
            <a:lvl3pPr indent="-388619" lvl="2" marL="1371600" rtl="0" algn="l">
              <a:lnSpc>
                <a:spcPct val="100000"/>
              </a:lnSpc>
              <a:spcBef>
                <a:spcPts val="600"/>
              </a:spcBef>
              <a:spcAft>
                <a:spcPts val="0"/>
              </a:spcAft>
              <a:buClr>
                <a:schemeClr val="lt1"/>
              </a:buClr>
              <a:buSzPts val="2520"/>
              <a:buChar char="•"/>
              <a:defRPr b="0" i="0" sz="1800">
                <a:solidFill>
                  <a:schemeClr val="lt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1"/>
              </a:buClr>
              <a:buSzPts val="1800"/>
              <a:buChar char="–"/>
              <a:defRPr b="0" i="0" sz="1800">
                <a:solidFill>
                  <a:schemeClr val="lt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sp>
        <p:nvSpPr>
          <p:cNvPr id="219" name="Google Shape;219;g2d1ce9cd426_2_1133"/>
          <p:cNvSpPr txBox="1"/>
          <p:nvPr/>
        </p:nvSpPr>
        <p:spPr>
          <a:xfrm>
            <a:off x="1014846"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220" name="Google Shape;220;g2d1ce9cd426_2_11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lt2"/>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lt2"/>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lt2"/>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lt2"/>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lt2"/>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lt2"/>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lt2"/>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lt2"/>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Reverse">
  <p:cSld name="Agenda - Reverse">
    <p:bg>
      <p:bgPr>
        <a:solidFill>
          <a:schemeClr val="dk1"/>
        </a:solidFill>
      </p:bgPr>
    </p:bg>
    <p:spTree>
      <p:nvGrpSpPr>
        <p:cNvPr id="221" name="Shape 221"/>
        <p:cNvGrpSpPr/>
        <p:nvPr/>
      </p:nvGrpSpPr>
      <p:grpSpPr>
        <a:xfrm>
          <a:off x="0" y="0"/>
          <a:ext cx="0" cy="0"/>
          <a:chOff x="0" y="0"/>
          <a:chExt cx="0" cy="0"/>
        </a:xfrm>
      </p:grpSpPr>
      <p:cxnSp>
        <p:nvCxnSpPr>
          <p:cNvPr id="222" name="Google Shape;222;g2d1ce9cd426_2_1139"/>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223" name="Google Shape;223;g2d1ce9cd426_2_1139"/>
          <p:cNvSpPr txBox="1"/>
          <p:nvPr>
            <p:ph type="title"/>
          </p:nvPr>
        </p:nvSpPr>
        <p:spPr>
          <a:xfrm>
            <a:off x="457200" y="594360"/>
            <a:ext cx="7086600" cy="5676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lt1"/>
              </a:buClr>
              <a:buSzPts val="20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g2d1ce9cd426_2_1139"/>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35280" lvl="2" marL="1371600" rtl="0" algn="l">
              <a:lnSpc>
                <a:spcPct val="100000"/>
              </a:lnSpc>
              <a:spcBef>
                <a:spcPts val="600"/>
              </a:spcBef>
              <a:spcAft>
                <a:spcPts val="0"/>
              </a:spcAft>
              <a:buClr>
                <a:schemeClr val="lt1"/>
              </a:buClr>
              <a:buSzPts val="168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225" name="Google Shape;225;g2d1ce9cd426_2_1139"/>
          <p:cNvSpPr txBox="1"/>
          <p:nvPr/>
        </p:nvSpPr>
        <p:spPr>
          <a:xfrm>
            <a:off x="1014847"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lt1"/>
              </a:solidFill>
              <a:latin typeface="Verizon NHG DS"/>
              <a:ea typeface="Verizon NHG DS"/>
              <a:cs typeface="Verizon NHG DS"/>
              <a:sym typeface="Verizon NHG DS"/>
            </a:endParaRPr>
          </a:p>
        </p:txBody>
      </p:sp>
      <p:sp>
        <p:nvSpPr>
          <p:cNvPr id="226" name="Google Shape;226;g2d1ce9cd426_2_11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lt2"/>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lt2"/>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lt2"/>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lt2"/>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lt2"/>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lt2"/>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lt2"/>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lt2"/>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227" name="Shape 227"/>
        <p:cNvGrpSpPr/>
        <p:nvPr/>
      </p:nvGrpSpPr>
      <p:grpSpPr>
        <a:xfrm>
          <a:off x="0" y="0"/>
          <a:ext cx="0" cy="0"/>
          <a:chOff x="0" y="0"/>
          <a:chExt cx="0" cy="0"/>
        </a:xfrm>
      </p:grpSpPr>
      <p:sp>
        <p:nvSpPr>
          <p:cNvPr id="228" name="Google Shape;228;g2d1ce9cd426_2_1145"/>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9" name="Google Shape;229;g2d1ce9cd426_2_11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and Content">
  <p:cSld name="08 Title and Content">
    <p:spTree>
      <p:nvGrpSpPr>
        <p:cNvPr id="230" name="Shape 230"/>
        <p:cNvGrpSpPr/>
        <p:nvPr/>
      </p:nvGrpSpPr>
      <p:grpSpPr>
        <a:xfrm>
          <a:off x="0" y="0"/>
          <a:ext cx="0" cy="0"/>
          <a:chOff x="0" y="0"/>
          <a:chExt cx="0" cy="0"/>
        </a:xfrm>
      </p:grpSpPr>
      <p:sp>
        <p:nvSpPr>
          <p:cNvPr id="231" name="Google Shape;231;g2d1ce9cd426_2_1148"/>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Font typeface="Verizon NHG TX"/>
              <a:buNone/>
              <a:defRPr/>
            </a:lvl1pPr>
            <a:lvl2pPr indent="-228600" lvl="1" marL="914400" rtl="0" algn="l">
              <a:lnSpc>
                <a:spcPct val="100000"/>
              </a:lnSpc>
              <a:spcBef>
                <a:spcPts val="900"/>
              </a:spcBef>
              <a:spcAft>
                <a:spcPts val="0"/>
              </a:spcAft>
              <a:buClr>
                <a:schemeClr val="dk1"/>
              </a:buClr>
              <a:buSzPts val="1800"/>
              <a:buFont typeface="Verizon NHG TX"/>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32" name="Google Shape;232;g2d1ce9cd426_2_11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33" name="Google Shape;233;g2d1ce9cd426_2_11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34" name="Google Shape;234;g2d1ce9cd426_2_114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Font typeface="Verizon NHG DS"/>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tx">
  <p:cSld name="TITLE_AND_BODY">
    <p:spTree>
      <p:nvGrpSpPr>
        <p:cNvPr id="235" name="Shape 235"/>
        <p:cNvGrpSpPr/>
        <p:nvPr/>
      </p:nvGrpSpPr>
      <p:grpSpPr>
        <a:xfrm>
          <a:off x="0" y="0"/>
          <a:ext cx="0" cy="0"/>
          <a:chOff x="0" y="0"/>
          <a:chExt cx="0" cy="0"/>
        </a:xfrm>
      </p:grpSpPr>
      <p:sp>
        <p:nvSpPr>
          <p:cNvPr id="236" name="Google Shape;236;g2d1ce9cd426_2_1153"/>
          <p:cNvSpPr/>
          <p:nvPr/>
        </p:nvSpPr>
        <p:spPr>
          <a:xfrm>
            <a:off x="950654" y="4625266"/>
            <a:ext cx="118200" cy="141000"/>
          </a:xfrm>
          <a:prstGeom prst="rect">
            <a:avLst/>
          </a:prstGeom>
          <a:blipFill rotWithShape="1">
            <a:blip r:embed="rId2">
              <a:alphaModFix/>
            </a:blip>
            <a:stretch>
              <a:fillRect b="0" l="0" r="0" t="0"/>
            </a:stretch>
          </a:blipFill>
          <a:ln>
            <a:noFill/>
          </a:ln>
        </p:spPr>
        <p:txBody>
          <a:bodyPr anchorCtr="0" anchor="t" bIns="29625" lIns="29625" spcFirstLastPara="1" rIns="29625" wrap="square" tIns="29625">
            <a:noAutofit/>
          </a:bodyPr>
          <a:lstStyle/>
          <a:p>
            <a:pPr indent="0" lvl="0" marL="0" marR="0" rtl="0" algn="l">
              <a:lnSpc>
                <a:spcPct val="100000"/>
              </a:lnSpc>
              <a:spcBef>
                <a:spcPts val="0"/>
              </a:spcBef>
              <a:spcAft>
                <a:spcPts val="0"/>
              </a:spcAft>
              <a:buClr>
                <a:schemeClr val="dk1"/>
              </a:buClr>
              <a:buSzPts val="1700"/>
              <a:buFont typeface="Verizon NHG TX"/>
              <a:buNone/>
            </a:pPr>
            <a:r>
              <a:t/>
            </a:r>
            <a:endParaRPr b="0" i="0" sz="1700" u="none" cap="none" strike="noStrike">
              <a:solidFill>
                <a:schemeClr val="dk1"/>
              </a:solidFill>
              <a:latin typeface="Arial"/>
              <a:ea typeface="Arial"/>
              <a:cs typeface="Arial"/>
              <a:sym typeface="Arial"/>
            </a:endParaRPr>
          </a:p>
        </p:txBody>
      </p:sp>
      <p:sp>
        <p:nvSpPr>
          <p:cNvPr id="237" name="Google Shape;237;g2d1ce9cd426_2_1153"/>
          <p:cNvSpPr txBox="1"/>
          <p:nvPr/>
        </p:nvSpPr>
        <p:spPr>
          <a:xfrm>
            <a:off x="1217328" y="4639949"/>
            <a:ext cx="1937700" cy="105900"/>
          </a:xfrm>
          <a:prstGeom prst="rect">
            <a:avLst/>
          </a:prstGeom>
          <a:noFill/>
          <a:ln>
            <a:noFill/>
          </a:ln>
        </p:spPr>
        <p:txBody>
          <a:bodyPr anchorCtr="0" anchor="t" bIns="29625" lIns="29625" spcFirstLastPara="1" rIns="29625" wrap="square" tIns="29625">
            <a:spAutoFit/>
          </a:bodyPr>
          <a:lstStyle/>
          <a:p>
            <a:pPr indent="0" lvl="0" marL="0" marR="0" rtl="0" algn="l">
              <a:lnSpc>
                <a:spcPct val="100000"/>
              </a:lnSpc>
              <a:spcBef>
                <a:spcPts val="0"/>
              </a:spcBef>
              <a:spcAft>
                <a:spcPts val="0"/>
              </a:spcAft>
              <a:buClr>
                <a:srgbClr val="A7A7A7"/>
              </a:buClr>
              <a:buSzPts val="300"/>
              <a:buFont typeface="Helvetica Neue"/>
              <a:buNone/>
            </a:pPr>
            <a:r>
              <a:rPr b="0" i="0" lang="en-US" sz="300" u="none" cap="none" strike="noStrike">
                <a:solidFill>
                  <a:srgbClr val="A7A7A7"/>
                </a:solidFill>
                <a:latin typeface="Helvetica Neue"/>
                <a:ea typeface="Helvetica Neue"/>
                <a:cs typeface="Helvetica Neue"/>
                <a:sym typeface="Helvetica Neue"/>
              </a:rPr>
              <a:t>Verizon confidential and proprietary. Unauthorized disclosure, reproduction or other use prohibited</a:t>
            </a:r>
            <a:endParaRPr b="0" i="0" sz="1100" u="none" cap="none" strike="noStrike">
              <a:solidFill>
                <a:schemeClr val="dk1"/>
              </a:solidFill>
              <a:latin typeface="Verizon NHG TX"/>
              <a:ea typeface="Verizon NHG TX"/>
              <a:cs typeface="Verizon NHG TX"/>
              <a:sym typeface="Verizon NHG TX"/>
            </a:endParaRPr>
          </a:p>
        </p:txBody>
      </p:sp>
      <p:sp>
        <p:nvSpPr>
          <p:cNvPr id="238" name="Google Shape;238;g2d1ce9cd426_2_1153"/>
          <p:cNvSpPr txBox="1"/>
          <p:nvPr>
            <p:ph idx="12" type="sldNum"/>
          </p:nvPr>
        </p:nvSpPr>
        <p:spPr>
          <a:xfrm>
            <a:off x="8081488" y="4556666"/>
            <a:ext cx="115800" cy="71400"/>
          </a:xfrm>
          <a:prstGeom prst="rect">
            <a:avLst/>
          </a:prstGeom>
          <a:noFill/>
          <a:ln>
            <a:noFill/>
          </a:ln>
        </p:spPr>
        <p:txBody>
          <a:bodyPr anchorCtr="0" anchor="t" bIns="0" lIns="0" spcFirstLastPara="1" rIns="0" wrap="square" tIns="0">
            <a:noAutofit/>
          </a:bodyPr>
          <a:lstStyle>
            <a:lvl1pPr indent="38100" lvl="0"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1pPr>
            <a:lvl2pPr indent="38100" lvl="1"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2pPr>
            <a:lvl3pPr indent="38100" lvl="2"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3pPr>
            <a:lvl4pPr indent="38100" lvl="3"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4pPr>
            <a:lvl5pPr indent="38100" lvl="4"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5pPr>
            <a:lvl6pPr indent="38100" lvl="5"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6pPr>
            <a:lvl7pPr indent="38100" lvl="6"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7pPr>
            <a:lvl8pPr indent="38100" lvl="7"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8pPr>
            <a:lvl9pPr indent="38100" lvl="8" marL="0" marR="0" rtl="0" algn="l">
              <a:spcBef>
                <a:spcPts val="0"/>
              </a:spcBef>
              <a:spcAft>
                <a:spcPts val="0"/>
              </a:spcAft>
              <a:buClr>
                <a:srgbClr val="535353"/>
              </a:buClr>
              <a:buSzPts val="500"/>
              <a:buFont typeface="Arial"/>
              <a:buNone/>
              <a:defRPr b="1" i="0" sz="500" u="none" cap="none" strike="noStrike">
                <a:solidFill>
                  <a:srgbClr val="535353"/>
                </a:solidFill>
                <a:latin typeface="Arial"/>
                <a:ea typeface="Arial"/>
                <a:cs typeface="Arial"/>
                <a:sym typeface="Arial"/>
              </a:defRPr>
            </a:lvl9pPr>
          </a:lstStyle>
          <a:p>
            <a:pPr indent="38100" lvl="0" marL="0" rtl="0" algn="l">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39" name="Shape 239"/>
        <p:cNvGrpSpPr/>
        <p:nvPr/>
      </p:nvGrpSpPr>
      <p:grpSpPr>
        <a:xfrm>
          <a:off x="0" y="0"/>
          <a:ext cx="0" cy="0"/>
          <a:chOff x="0" y="0"/>
          <a:chExt cx="0" cy="0"/>
        </a:xfrm>
      </p:grpSpPr>
      <p:cxnSp>
        <p:nvCxnSpPr>
          <p:cNvPr id="240" name="Google Shape;240;g2d1ce9cd426_2_115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41" name="Google Shape;241;g2d1ce9cd426_2_115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g2d1ce9cd426_2_1157"/>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43" name="Google Shape;243;g2d1ce9cd426_2_115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44" name="Shape 244"/>
        <p:cNvGrpSpPr/>
        <p:nvPr/>
      </p:nvGrpSpPr>
      <p:grpSpPr>
        <a:xfrm>
          <a:off x="0" y="0"/>
          <a:ext cx="0" cy="0"/>
          <a:chOff x="0" y="0"/>
          <a:chExt cx="0" cy="0"/>
        </a:xfrm>
      </p:grpSpPr>
      <p:sp>
        <p:nvSpPr>
          <p:cNvPr id="245" name="Google Shape;245;g2d1ce9cd426_2_1162"/>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g2d1ce9cd426_2_1162"/>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247" name="Google Shape;247;g2d1ce9cd426_2_1162"/>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pic>
        <p:nvPicPr>
          <p:cNvPr descr="Verizon checkmark" id="248" name="Google Shape;248;g2d1ce9cd426_2_1162"/>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249" name="Shape 249"/>
        <p:cNvGrpSpPr/>
        <p:nvPr/>
      </p:nvGrpSpPr>
      <p:grpSpPr>
        <a:xfrm>
          <a:off x="0" y="0"/>
          <a:ext cx="0" cy="0"/>
          <a:chOff x="0" y="0"/>
          <a:chExt cx="0" cy="0"/>
        </a:xfrm>
      </p:grpSpPr>
      <p:cxnSp>
        <p:nvCxnSpPr>
          <p:cNvPr id="250" name="Google Shape;250;g2d1ce9cd426_2_116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51" name="Google Shape;251;g2d1ce9cd426_2_116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2" name="Google Shape;252;g2d1ce9cd426_2_1167"/>
          <p:cNvSpPr txBox="1"/>
          <p:nvPr>
            <p:ph idx="1" type="body"/>
          </p:nvPr>
        </p:nvSpPr>
        <p:spPr>
          <a:xfrm>
            <a:off x="457201"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53" name="Google Shape;253;g2d1ce9cd426_2_1167"/>
          <p:cNvSpPr txBox="1"/>
          <p:nvPr>
            <p:ph idx="2" type="body"/>
          </p:nvPr>
        </p:nvSpPr>
        <p:spPr>
          <a:xfrm>
            <a:off x="4668982" y="1352550"/>
            <a:ext cx="40179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54" name="Google Shape;254;g2d1ce9cd426_2_11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Reverse">
  <p:cSld name="Cover - Reverse">
    <p:bg>
      <p:bgPr>
        <a:solidFill>
          <a:schemeClr val="dk1"/>
        </a:solidFill>
      </p:bgPr>
    </p:bg>
    <p:spTree>
      <p:nvGrpSpPr>
        <p:cNvPr id="255" name="Shape 255"/>
        <p:cNvGrpSpPr/>
        <p:nvPr/>
      </p:nvGrpSpPr>
      <p:grpSpPr>
        <a:xfrm>
          <a:off x="0" y="0"/>
          <a:ext cx="0" cy="0"/>
          <a:chOff x="0" y="0"/>
          <a:chExt cx="0" cy="0"/>
        </a:xfrm>
      </p:grpSpPr>
      <p:sp>
        <p:nvSpPr>
          <p:cNvPr id="256" name="Google Shape;256;g2d1ce9cd426_2_1173"/>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7" name="Google Shape;257;g2d1ce9cd426_2_1173"/>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258" name="Google Shape;258;g2d1ce9cd426_2_1173"/>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checkmark" id="259" name="Google Shape;259;g2d1ce9cd426_2_1173"/>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3" name="Shape 43"/>
        <p:cNvGrpSpPr/>
        <p:nvPr/>
      </p:nvGrpSpPr>
      <p:grpSpPr>
        <a:xfrm>
          <a:off x="0" y="0"/>
          <a:ext cx="0" cy="0"/>
          <a:chOff x="0" y="0"/>
          <a:chExt cx="0" cy="0"/>
        </a:xfrm>
      </p:grpSpPr>
      <p:cxnSp>
        <p:nvCxnSpPr>
          <p:cNvPr id="44" name="Google Shape;44;p12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5" name="Google Shape;45;p12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26"/>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7" name="Google Shape;47;p1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i="0" sz="700" u="none" cap="none" strike="noStrike">
                <a:solidFill>
                  <a:schemeClr val="dk1"/>
                </a:solidFill>
                <a:latin typeface="Arial"/>
                <a:ea typeface="Arial"/>
                <a:cs typeface="Arial"/>
                <a:sym typeface="Arial"/>
              </a:defRPr>
            </a:lvl1pPr>
            <a:lvl2pPr indent="0" lvl="1" marL="0" algn="r">
              <a:spcBef>
                <a:spcPts val="0"/>
              </a:spcBef>
              <a:buNone/>
              <a:defRPr b="1" i="0" sz="700" u="none" cap="none" strike="noStrike">
                <a:solidFill>
                  <a:schemeClr val="dk1"/>
                </a:solidFill>
                <a:latin typeface="Arial"/>
                <a:ea typeface="Arial"/>
                <a:cs typeface="Arial"/>
                <a:sym typeface="Arial"/>
              </a:defRPr>
            </a:lvl2pPr>
            <a:lvl3pPr indent="0" lvl="2" marL="0" algn="r">
              <a:spcBef>
                <a:spcPts val="0"/>
              </a:spcBef>
              <a:buNone/>
              <a:defRPr b="1" i="0" sz="700" u="none" cap="none" strike="noStrike">
                <a:solidFill>
                  <a:schemeClr val="dk1"/>
                </a:solidFill>
                <a:latin typeface="Arial"/>
                <a:ea typeface="Arial"/>
                <a:cs typeface="Arial"/>
                <a:sym typeface="Arial"/>
              </a:defRPr>
            </a:lvl3pPr>
            <a:lvl4pPr indent="0" lvl="3" marL="0" algn="r">
              <a:spcBef>
                <a:spcPts val="0"/>
              </a:spcBef>
              <a:buNone/>
              <a:defRPr b="1" i="0" sz="700" u="none" cap="none" strike="noStrike">
                <a:solidFill>
                  <a:schemeClr val="dk1"/>
                </a:solidFill>
                <a:latin typeface="Arial"/>
                <a:ea typeface="Arial"/>
                <a:cs typeface="Arial"/>
                <a:sym typeface="Arial"/>
              </a:defRPr>
            </a:lvl4pPr>
            <a:lvl5pPr indent="0" lvl="4" marL="0" algn="r">
              <a:spcBef>
                <a:spcPts val="0"/>
              </a:spcBef>
              <a:buNone/>
              <a:defRPr b="1" i="0" sz="700" u="none" cap="none" strike="noStrike">
                <a:solidFill>
                  <a:schemeClr val="dk1"/>
                </a:solidFill>
                <a:latin typeface="Arial"/>
                <a:ea typeface="Arial"/>
                <a:cs typeface="Arial"/>
                <a:sym typeface="Arial"/>
              </a:defRPr>
            </a:lvl5pPr>
            <a:lvl6pPr indent="0" lvl="5" marL="0" algn="r">
              <a:spcBef>
                <a:spcPts val="0"/>
              </a:spcBef>
              <a:buNone/>
              <a:defRPr b="1" i="0" sz="700" u="none" cap="none" strike="noStrike">
                <a:solidFill>
                  <a:schemeClr val="dk1"/>
                </a:solidFill>
                <a:latin typeface="Arial"/>
                <a:ea typeface="Arial"/>
                <a:cs typeface="Arial"/>
                <a:sym typeface="Arial"/>
              </a:defRPr>
            </a:lvl6pPr>
            <a:lvl7pPr indent="0" lvl="6" marL="0" algn="r">
              <a:spcBef>
                <a:spcPts val="0"/>
              </a:spcBef>
              <a:buNone/>
              <a:defRPr b="1" i="0" sz="700" u="none" cap="none" strike="noStrike">
                <a:solidFill>
                  <a:schemeClr val="dk1"/>
                </a:solidFill>
                <a:latin typeface="Arial"/>
                <a:ea typeface="Arial"/>
                <a:cs typeface="Arial"/>
                <a:sym typeface="Arial"/>
              </a:defRPr>
            </a:lvl7pPr>
            <a:lvl8pPr indent="0" lvl="7" marL="0" algn="r">
              <a:spcBef>
                <a:spcPts val="0"/>
              </a:spcBef>
              <a:buNone/>
              <a:defRPr b="1" i="0" sz="700" u="none" cap="none" strike="noStrike">
                <a:solidFill>
                  <a:schemeClr val="dk1"/>
                </a:solidFill>
                <a:latin typeface="Arial"/>
                <a:ea typeface="Arial"/>
                <a:cs typeface="Arial"/>
                <a:sym typeface="Arial"/>
              </a:defRPr>
            </a:lvl8pPr>
            <a:lvl9pPr indent="0" lvl="8" marL="0" algn="r">
              <a:spcBef>
                <a:spcPts val="0"/>
              </a:spcBef>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Partner Logo">
  <p:cSld name="Cover w/Partner Logo">
    <p:spTree>
      <p:nvGrpSpPr>
        <p:cNvPr id="260" name="Shape 260"/>
        <p:cNvGrpSpPr/>
        <p:nvPr/>
      </p:nvGrpSpPr>
      <p:grpSpPr>
        <a:xfrm>
          <a:off x="0" y="0"/>
          <a:ext cx="0" cy="0"/>
          <a:chOff x="0" y="0"/>
          <a:chExt cx="0" cy="0"/>
        </a:xfrm>
      </p:grpSpPr>
      <p:sp>
        <p:nvSpPr>
          <p:cNvPr id="261" name="Google Shape;261;g2d1ce9cd426_2_1178"/>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 name="Google Shape;262;g2d1ce9cd426_2_1178"/>
          <p:cNvSpPr/>
          <p:nvPr>
            <p:ph idx="2" type="pic"/>
          </p:nvPr>
        </p:nvSpPr>
        <p:spPr>
          <a:xfrm>
            <a:off x="457202" y="2571750"/>
            <a:ext cx="1580700" cy="566400"/>
          </a:xfrm>
          <a:prstGeom prst="rect">
            <a:avLst/>
          </a:prstGeom>
          <a:noFill/>
          <a:ln>
            <a:noFill/>
          </a:ln>
        </p:spPr>
      </p:sp>
      <p:sp>
        <p:nvSpPr>
          <p:cNvPr id="263" name="Google Shape;263;g2d1ce9cd426_2_1178"/>
          <p:cNvSpPr txBox="1"/>
          <p:nvPr>
            <p:ph idx="1" type="subTitle"/>
          </p:nvPr>
        </p:nvSpPr>
        <p:spPr>
          <a:xfrm>
            <a:off x="457200" y="3353772"/>
            <a:ext cx="4114800" cy="7203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264" name="Google Shape;264;g2d1ce9cd426_2_1178"/>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checkmark" id="265" name="Google Shape;265;g2d1ce9cd426_2_1178"/>
          <p:cNvPicPr preferRelativeResize="0"/>
          <p:nvPr/>
        </p:nvPicPr>
        <p:blipFill rotWithShape="1">
          <a:blip r:embed="rId2">
            <a:alphaModFix/>
          </a:blip>
          <a:srcRect b="0" l="0" r="0" t="0"/>
          <a:stretch/>
        </p:blipFill>
        <p:spPr>
          <a:xfrm>
            <a:off x="7240137" y="3106187"/>
            <a:ext cx="1981181" cy="2137963"/>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Cover">
  <p:cSld name="Alternate Cover">
    <p:spTree>
      <p:nvGrpSpPr>
        <p:cNvPr id="266" name="Shape 266"/>
        <p:cNvGrpSpPr/>
        <p:nvPr/>
      </p:nvGrpSpPr>
      <p:grpSpPr>
        <a:xfrm>
          <a:off x="0" y="0"/>
          <a:ext cx="0" cy="0"/>
          <a:chOff x="0" y="0"/>
          <a:chExt cx="0" cy="0"/>
        </a:xfrm>
      </p:grpSpPr>
      <p:sp>
        <p:nvSpPr>
          <p:cNvPr id="267" name="Google Shape;267;g2d1ce9cd426_2_118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g2d1ce9cd426_2_118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269" name="Google Shape;269;g2d1ce9cd426_2_1184"/>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logo" id="270" name="Google Shape;270;g2d1ce9cd426_2_1184"/>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e Cover - Reverse">
  <p:cSld name="Alternate Cover - Reverse">
    <p:bg>
      <p:bgPr>
        <a:solidFill>
          <a:schemeClr val="dk1"/>
        </a:solidFill>
      </p:bgPr>
    </p:bg>
    <p:spTree>
      <p:nvGrpSpPr>
        <p:cNvPr id="271" name="Shape 271"/>
        <p:cNvGrpSpPr/>
        <p:nvPr/>
      </p:nvGrpSpPr>
      <p:grpSpPr>
        <a:xfrm>
          <a:off x="0" y="0"/>
          <a:ext cx="0" cy="0"/>
          <a:chOff x="0" y="0"/>
          <a:chExt cx="0" cy="0"/>
        </a:xfrm>
      </p:grpSpPr>
      <p:sp>
        <p:nvSpPr>
          <p:cNvPr id="272" name="Google Shape;272;g2d1ce9cd426_2_1189"/>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3" name="Google Shape;273;g2d1ce9cd426_2_1189"/>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274" name="Google Shape;274;g2d1ce9cd426_2_1189"/>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logo" id="275" name="Google Shape;275;g2d1ce9cd426_2_1189"/>
          <p:cNvPicPr preferRelativeResize="0"/>
          <p:nvPr/>
        </p:nvPicPr>
        <p:blipFill rotWithShape="1">
          <a:blip r:embed="rId2">
            <a:alphaModFix/>
          </a:blip>
          <a:srcRect b="0" l="0" r="0" t="0"/>
          <a:stretch/>
        </p:blipFill>
        <p:spPr>
          <a:xfrm>
            <a:off x="351886" y="4584645"/>
            <a:ext cx="1123624" cy="42173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Cover">
  <p:cSld name="Verizon Business Cover">
    <p:spTree>
      <p:nvGrpSpPr>
        <p:cNvPr id="276" name="Shape 276"/>
        <p:cNvGrpSpPr/>
        <p:nvPr/>
      </p:nvGrpSpPr>
      <p:grpSpPr>
        <a:xfrm>
          <a:off x="0" y="0"/>
          <a:ext cx="0" cy="0"/>
          <a:chOff x="0" y="0"/>
          <a:chExt cx="0" cy="0"/>
        </a:xfrm>
      </p:grpSpPr>
      <p:sp>
        <p:nvSpPr>
          <p:cNvPr id="277" name="Google Shape;277;g2d1ce9cd426_2_119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8" name="Google Shape;278;g2d1ce9cd426_2_119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400"/>
              <a:buFont typeface="Verizon NHG TX"/>
              <a:buNone/>
              <a:defRPr b="0" i="0" sz="24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8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279" name="Google Shape;279;g2d1ce9cd426_2_1194"/>
          <p:cNvSpPr/>
          <p:nvPr/>
        </p:nvSpPr>
        <p:spPr>
          <a:xfrm>
            <a:off x="44181" y="4572318"/>
            <a:ext cx="8513100" cy="57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280" name="Google Shape;280;g2d1ce9cd426_2_1194"/>
          <p:cNvPicPr preferRelativeResize="0"/>
          <p:nvPr/>
        </p:nvPicPr>
        <p:blipFill rotWithShape="1">
          <a:blip r:embed="rId2">
            <a:alphaModFix/>
          </a:blip>
          <a:srcRect b="0" l="0" r="0" t="0"/>
          <a:stretch/>
        </p:blipFill>
        <p:spPr>
          <a:xfrm>
            <a:off x="457200" y="4572318"/>
            <a:ext cx="1149248" cy="324147"/>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Cover - Reverse">
  <p:cSld name="Verizon Business Cover - Reverse">
    <p:bg>
      <p:bgPr>
        <a:solidFill>
          <a:schemeClr val="dk1"/>
        </a:solidFill>
      </p:bgPr>
    </p:bg>
    <p:spTree>
      <p:nvGrpSpPr>
        <p:cNvPr id="281" name="Shape 281"/>
        <p:cNvGrpSpPr/>
        <p:nvPr/>
      </p:nvGrpSpPr>
      <p:grpSpPr>
        <a:xfrm>
          <a:off x="0" y="0"/>
          <a:ext cx="0" cy="0"/>
          <a:chOff x="0" y="0"/>
          <a:chExt cx="0" cy="0"/>
        </a:xfrm>
      </p:grpSpPr>
      <p:sp>
        <p:nvSpPr>
          <p:cNvPr id="282" name="Google Shape;282;g2d1ce9cd426_2_1199"/>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 name="Google Shape;283;g2d1ce9cd426_2_1199"/>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1"/>
              </a:buClr>
              <a:buSzPts val="2400"/>
              <a:buFont typeface="Verizon NHG TX"/>
              <a:buNone/>
              <a:defRPr b="0" i="0" sz="2400">
                <a:solidFill>
                  <a:schemeClr val="lt1"/>
                </a:solidFill>
                <a:latin typeface="Verizon NHG TX"/>
                <a:ea typeface="Verizon NHG TX"/>
                <a:cs typeface="Verizon NHG TX"/>
                <a:sym typeface="Verizon NHG TX"/>
              </a:defRPr>
            </a:lvl1pPr>
            <a:lvl2pPr lvl="1" rtl="0" algn="l">
              <a:lnSpc>
                <a:spcPct val="80000"/>
              </a:lnSpc>
              <a:spcBef>
                <a:spcPts val="900"/>
              </a:spcBef>
              <a:spcAft>
                <a:spcPts val="0"/>
              </a:spcAft>
              <a:buClr>
                <a:schemeClr val="lt1"/>
              </a:buClr>
              <a:buSzPts val="2000"/>
              <a:buFont typeface="Verizon NHG TX"/>
              <a:buNone/>
              <a:defRPr b="1" sz="2000">
                <a:solidFill>
                  <a:schemeClr val="lt1"/>
                </a:solidFill>
              </a:defRPr>
            </a:lvl2pPr>
            <a:lvl3pPr lvl="2" rtl="0" algn="l">
              <a:lnSpc>
                <a:spcPct val="80000"/>
              </a:lnSpc>
              <a:spcBef>
                <a:spcPts val="900"/>
              </a:spcBef>
              <a:spcAft>
                <a:spcPts val="0"/>
              </a:spcAft>
              <a:buClr>
                <a:schemeClr val="lt1"/>
              </a:buClr>
              <a:buSzPts val="2800"/>
              <a:buNone/>
              <a:defRPr b="1" sz="2000">
                <a:solidFill>
                  <a:schemeClr val="lt1"/>
                </a:solidFill>
              </a:defRPr>
            </a:lvl3pPr>
            <a:lvl4pPr lvl="3" rtl="0" algn="l">
              <a:lnSpc>
                <a:spcPct val="80000"/>
              </a:lnSpc>
              <a:spcBef>
                <a:spcPts val="900"/>
              </a:spcBef>
              <a:spcAft>
                <a:spcPts val="0"/>
              </a:spcAft>
              <a:buClr>
                <a:schemeClr val="lt1"/>
              </a:buClr>
              <a:buSzPts val="2000"/>
              <a:buNone/>
              <a:defRPr b="1" sz="2000">
                <a:solidFill>
                  <a:schemeClr val="lt1"/>
                </a:solidFill>
              </a:defRPr>
            </a:lvl4pPr>
            <a:lvl5pPr lvl="4" rtl="0" algn="l">
              <a:lnSpc>
                <a:spcPct val="80000"/>
              </a:lnSpc>
              <a:spcBef>
                <a:spcPts val="900"/>
              </a:spcBef>
              <a:spcAft>
                <a:spcPts val="0"/>
              </a:spcAft>
              <a:buClr>
                <a:schemeClr val="lt1"/>
              </a:buClr>
              <a:buSzPts val="2000"/>
              <a:buNone/>
              <a:defRPr b="1" sz="2000">
                <a:solidFill>
                  <a:schemeClr val="lt1"/>
                </a:solidFill>
              </a:defRPr>
            </a:lvl5pPr>
            <a:lvl6pPr lvl="5" rtl="0" algn="l">
              <a:lnSpc>
                <a:spcPct val="80000"/>
              </a:lnSpc>
              <a:spcBef>
                <a:spcPts val="900"/>
              </a:spcBef>
              <a:spcAft>
                <a:spcPts val="0"/>
              </a:spcAft>
              <a:buClr>
                <a:schemeClr val="lt1"/>
              </a:buClr>
              <a:buSzPts val="2000"/>
              <a:buNone/>
              <a:defRPr b="1" sz="2000">
                <a:solidFill>
                  <a:schemeClr val="lt1"/>
                </a:solidFill>
              </a:defRPr>
            </a:lvl6pPr>
            <a:lvl7pPr lvl="6" rtl="0" algn="l">
              <a:lnSpc>
                <a:spcPct val="80000"/>
              </a:lnSpc>
              <a:spcBef>
                <a:spcPts val="900"/>
              </a:spcBef>
              <a:spcAft>
                <a:spcPts val="0"/>
              </a:spcAft>
              <a:buClr>
                <a:schemeClr val="lt1"/>
              </a:buClr>
              <a:buSzPts val="2000"/>
              <a:buNone/>
              <a:defRPr b="1" sz="2000">
                <a:solidFill>
                  <a:schemeClr val="lt1"/>
                </a:solidFill>
              </a:defRPr>
            </a:lvl7pPr>
            <a:lvl8pPr lvl="7" rtl="0" algn="l">
              <a:lnSpc>
                <a:spcPct val="80000"/>
              </a:lnSpc>
              <a:spcBef>
                <a:spcPts val="900"/>
              </a:spcBef>
              <a:spcAft>
                <a:spcPts val="0"/>
              </a:spcAft>
              <a:buClr>
                <a:schemeClr val="lt1"/>
              </a:buClr>
              <a:buSzPts val="2000"/>
              <a:buNone/>
              <a:defRPr b="1" sz="2000">
                <a:solidFill>
                  <a:schemeClr val="lt1"/>
                </a:solidFill>
              </a:defRPr>
            </a:lvl8pPr>
            <a:lvl9pPr lvl="8" rtl="0" algn="l">
              <a:lnSpc>
                <a:spcPct val="80000"/>
              </a:lnSpc>
              <a:spcBef>
                <a:spcPts val="900"/>
              </a:spcBef>
              <a:spcAft>
                <a:spcPts val="0"/>
              </a:spcAft>
              <a:buClr>
                <a:schemeClr val="lt1"/>
              </a:buClr>
              <a:buSzPts val="2000"/>
              <a:buNone/>
              <a:defRPr b="1" sz="2000">
                <a:solidFill>
                  <a:schemeClr val="lt1"/>
                </a:solidFill>
              </a:defRPr>
            </a:lvl9pPr>
          </a:lstStyle>
          <a:p/>
        </p:txBody>
      </p:sp>
      <p:sp>
        <p:nvSpPr>
          <p:cNvPr id="284" name="Google Shape;284;g2d1ce9cd426_2_1199"/>
          <p:cNvSpPr/>
          <p:nvPr/>
        </p:nvSpPr>
        <p:spPr>
          <a:xfrm>
            <a:off x="44181" y="4572318"/>
            <a:ext cx="8513100" cy="571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285" name="Google Shape;285;g2d1ce9cd426_2_1199"/>
          <p:cNvPicPr preferRelativeResize="0"/>
          <p:nvPr/>
        </p:nvPicPr>
        <p:blipFill rotWithShape="1">
          <a:blip r:embed="rId2">
            <a:alphaModFix/>
          </a:blip>
          <a:srcRect b="0" l="0" r="0" t="0"/>
          <a:stretch/>
        </p:blipFill>
        <p:spPr>
          <a:xfrm>
            <a:off x="457200" y="4573019"/>
            <a:ext cx="1149251" cy="32274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Content and Photos">
  <p:cSld name="Three Column Content and Photos">
    <p:spTree>
      <p:nvGrpSpPr>
        <p:cNvPr id="286" name="Shape 286"/>
        <p:cNvGrpSpPr/>
        <p:nvPr/>
      </p:nvGrpSpPr>
      <p:grpSpPr>
        <a:xfrm>
          <a:off x="0" y="0"/>
          <a:ext cx="0" cy="0"/>
          <a:chOff x="0" y="0"/>
          <a:chExt cx="0" cy="0"/>
        </a:xfrm>
      </p:grpSpPr>
      <p:cxnSp>
        <p:nvCxnSpPr>
          <p:cNvPr id="287" name="Google Shape;287;g2d1ce9cd426_2_120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88" name="Google Shape;288;g2d1ce9cd426_2_1204"/>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9" name="Google Shape;289;g2d1ce9cd426_2_1204"/>
          <p:cNvSpPr/>
          <p:nvPr>
            <p:ph idx="2" type="pic"/>
          </p:nvPr>
        </p:nvSpPr>
        <p:spPr>
          <a:xfrm>
            <a:off x="457200" y="1352550"/>
            <a:ext cx="2567700" cy="1591200"/>
          </a:xfrm>
          <a:prstGeom prst="rect">
            <a:avLst/>
          </a:prstGeom>
          <a:noFill/>
          <a:ln>
            <a:noFill/>
          </a:ln>
        </p:spPr>
      </p:sp>
      <p:sp>
        <p:nvSpPr>
          <p:cNvPr id="290" name="Google Shape;290;g2d1ce9cd426_2_1204"/>
          <p:cNvSpPr txBox="1"/>
          <p:nvPr>
            <p:ph idx="1" type="body"/>
          </p:nvPr>
        </p:nvSpPr>
        <p:spPr>
          <a:xfrm>
            <a:off x="457200"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91" name="Google Shape;291;g2d1ce9cd426_2_1204"/>
          <p:cNvSpPr/>
          <p:nvPr>
            <p:ph idx="3" type="pic"/>
          </p:nvPr>
        </p:nvSpPr>
        <p:spPr>
          <a:xfrm>
            <a:off x="3288206" y="1352550"/>
            <a:ext cx="2567700" cy="1591200"/>
          </a:xfrm>
          <a:prstGeom prst="rect">
            <a:avLst/>
          </a:prstGeom>
          <a:noFill/>
          <a:ln>
            <a:noFill/>
          </a:ln>
        </p:spPr>
      </p:sp>
      <p:sp>
        <p:nvSpPr>
          <p:cNvPr id="292" name="Google Shape;292;g2d1ce9cd426_2_1204"/>
          <p:cNvSpPr txBox="1"/>
          <p:nvPr>
            <p:ph idx="4" type="body"/>
          </p:nvPr>
        </p:nvSpPr>
        <p:spPr>
          <a:xfrm>
            <a:off x="3288207"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93" name="Google Shape;293;g2d1ce9cd426_2_1204"/>
          <p:cNvSpPr/>
          <p:nvPr>
            <p:ph idx="5" type="pic"/>
          </p:nvPr>
        </p:nvSpPr>
        <p:spPr>
          <a:xfrm>
            <a:off x="6119213" y="1352550"/>
            <a:ext cx="2567700" cy="1591200"/>
          </a:xfrm>
          <a:prstGeom prst="rect">
            <a:avLst/>
          </a:prstGeom>
          <a:noFill/>
          <a:ln>
            <a:noFill/>
          </a:ln>
        </p:spPr>
      </p:sp>
      <p:sp>
        <p:nvSpPr>
          <p:cNvPr id="294" name="Google Shape;294;g2d1ce9cd426_2_1204"/>
          <p:cNvSpPr txBox="1"/>
          <p:nvPr>
            <p:ph idx="6" type="body"/>
          </p:nvPr>
        </p:nvSpPr>
        <p:spPr>
          <a:xfrm>
            <a:off x="6119213" y="3032360"/>
            <a:ext cx="2567700" cy="1406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95" name="Google Shape;295;g2d1ce9cd426_2_120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Content and Photos">
  <p:cSld name="Four Column Content and Photos">
    <p:spTree>
      <p:nvGrpSpPr>
        <p:cNvPr id="296" name="Shape 296"/>
        <p:cNvGrpSpPr/>
        <p:nvPr/>
      </p:nvGrpSpPr>
      <p:grpSpPr>
        <a:xfrm>
          <a:off x="0" y="0"/>
          <a:ext cx="0" cy="0"/>
          <a:chOff x="0" y="0"/>
          <a:chExt cx="0" cy="0"/>
        </a:xfrm>
      </p:grpSpPr>
      <p:cxnSp>
        <p:nvCxnSpPr>
          <p:cNvPr id="297" name="Google Shape;297;g2d1ce9cd426_2_121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98" name="Google Shape;298;g2d1ce9cd426_2_1214"/>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9" name="Google Shape;299;g2d1ce9cd426_2_1214"/>
          <p:cNvSpPr/>
          <p:nvPr>
            <p:ph idx="2" type="pic"/>
          </p:nvPr>
        </p:nvSpPr>
        <p:spPr>
          <a:xfrm>
            <a:off x="457200" y="1352550"/>
            <a:ext cx="1869900" cy="1591200"/>
          </a:xfrm>
          <a:prstGeom prst="rect">
            <a:avLst/>
          </a:prstGeom>
          <a:noFill/>
          <a:ln>
            <a:noFill/>
          </a:ln>
        </p:spPr>
      </p:sp>
      <p:sp>
        <p:nvSpPr>
          <p:cNvPr id="300" name="Google Shape;300;g2d1ce9cd426_2_1214"/>
          <p:cNvSpPr txBox="1"/>
          <p:nvPr>
            <p:ph idx="1" type="body"/>
          </p:nvPr>
        </p:nvSpPr>
        <p:spPr>
          <a:xfrm>
            <a:off x="457200"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01" name="Google Shape;301;g2d1ce9cd426_2_1214"/>
          <p:cNvSpPr/>
          <p:nvPr>
            <p:ph idx="3" type="pic"/>
          </p:nvPr>
        </p:nvSpPr>
        <p:spPr>
          <a:xfrm>
            <a:off x="2572862" y="1352550"/>
            <a:ext cx="1869900" cy="1591200"/>
          </a:xfrm>
          <a:prstGeom prst="rect">
            <a:avLst/>
          </a:prstGeom>
          <a:noFill/>
          <a:ln>
            <a:noFill/>
          </a:ln>
        </p:spPr>
      </p:sp>
      <p:sp>
        <p:nvSpPr>
          <p:cNvPr id="302" name="Google Shape;302;g2d1ce9cd426_2_1214"/>
          <p:cNvSpPr txBox="1"/>
          <p:nvPr>
            <p:ph idx="4" type="body"/>
          </p:nvPr>
        </p:nvSpPr>
        <p:spPr>
          <a:xfrm>
            <a:off x="2572863"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03" name="Google Shape;303;g2d1ce9cd426_2_1214"/>
          <p:cNvSpPr/>
          <p:nvPr>
            <p:ph idx="5" type="pic"/>
          </p:nvPr>
        </p:nvSpPr>
        <p:spPr>
          <a:xfrm>
            <a:off x="4701228" y="1352550"/>
            <a:ext cx="1869900" cy="1591200"/>
          </a:xfrm>
          <a:prstGeom prst="rect">
            <a:avLst/>
          </a:prstGeom>
          <a:noFill/>
          <a:ln>
            <a:noFill/>
          </a:ln>
        </p:spPr>
      </p:sp>
      <p:sp>
        <p:nvSpPr>
          <p:cNvPr id="304" name="Google Shape;304;g2d1ce9cd426_2_1214"/>
          <p:cNvSpPr txBox="1"/>
          <p:nvPr>
            <p:ph idx="6" type="body"/>
          </p:nvPr>
        </p:nvSpPr>
        <p:spPr>
          <a:xfrm>
            <a:off x="4701228"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05" name="Google Shape;305;g2d1ce9cd426_2_1214"/>
          <p:cNvSpPr/>
          <p:nvPr>
            <p:ph idx="7" type="pic"/>
          </p:nvPr>
        </p:nvSpPr>
        <p:spPr>
          <a:xfrm>
            <a:off x="6816891" y="1352550"/>
            <a:ext cx="1869900" cy="1591200"/>
          </a:xfrm>
          <a:prstGeom prst="rect">
            <a:avLst/>
          </a:prstGeom>
          <a:noFill/>
          <a:ln>
            <a:noFill/>
          </a:ln>
        </p:spPr>
      </p:sp>
      <p:sp>
        <p:nvSpPr>
          <p:cNvPr id="306" name="Google Shape;306;g2d1ce9cd426_2_1214"/>
          <p:cNvSpPr txBox="1"/>
          <p:nvPr>
            <p:ph idx="8" type="body"/>
          </p:nvPr>
        </p:nvSpPr>
        <p:spPr>
          <a:xfrm>
            <a:off x="6816891" y="3032360"/>
            <a:ext cx="1869900" cy="13014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07" name="Google Shape;307;g2d1ce9cd426_2_12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Slide">
  <p:cSld name="Partner Slide">
    <p:spTree>
      <p:nvGrpSpPr>
        <p:cNvPr id="308" name="Shape 308"/>
        <p:cNvGrpSpPr/>
        <p:nvPr/>
      </p:nvGrpSpPr>
      <p:grpSpPr>
        <a:xfrm>
          <a:off x="0" y="0"/>
          <a:ext cx="0" cy="0"/>
          <a:chOff x="0" y="0"/>
          <a:chExt cx="0" cy="0"/>
        </a:xfrm>
      </p:grpSpPr>
      <p:cxnSp>
        <p:nvCxnSpPr>
          <p:cNvPr id="309" name="Google Shape;309;g2d1ce9cd426_2_122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10" name="Google Shape;310;g2d1ce9cd426_2_1226"/>
          <p:cNvSpPr txBox="1"/>
          <p:nvPr>
            <p:ph type="title"/>
          </p:nvPr>
        </p:nvSpPr>
        <p:spPr>
          <a:xfrm>
            <a:off x="457200" y="590550"/>
            <a:ext cx="5959200" cy="5715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1" name="Google Shape;311;g2d1ce9cd426_2_1226"/>
          <p:cNvSpPr/>
          <p:nvPr>
            <p:ph idx="2" type="pic"/>
          </p:nvPr>
        </p:nvSpPr>
        <p:spPr>
          <a:xfrm>
            <a:off x="7090475" y="590550"/>
            <a:ext cx="1596300" cy="571500"/>
          </a:xfrm>
          <a:prstGeom prst="rect">
            <a:avLst/>
          </a:prstGeom>
          <a:noFill/>
          <a:ln>
            <a:noFill/>
          </a:ln>
        </p:spPr>
      </p:sp>
      <p:sp>
        <p:nvSpPr>
          <p:cNvPr id="312" name="Google Shape;312;g2d1ce9cd426_2_1226"/>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3" name="Google Shape;313;g2d1ce9cd426_2_12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Overline">
  <p:cSld name="No Overline">
    <p:spTree>
      <p:nvGrpSpPr>
        <p:cNvPr id="314" name="Shape 314"/>
        <p:cNvGrpSpPr/>
        <p:nvPr/>
      </p:nvGrpSpPr>
      <p:grpSpPr>
        <a:xfrm>
          <a:off x="0" y="0"/>
          <a:ext cx="0" cy="0"/>
          <a:chOff x="0" y="0"/>
          <a:chExt cx="0" cy="0"/>
        </a:xfrm>
      </p:grpSpPr>
      <p:sp>
        <p:nvSpPr>
          <p:cNvPr id="315" name="Google Shape;315;g2d1ce9cd426_2_1232"/>
          <p:cNvSpPr txBox="1"/>
          <p:nvPr>
            <p:ph type="title"/>
          </p:nvPr>
        </p:nvSpPr>
        <p:spPr>
          <a:xfrm>
            <a:off x="457200" y="247650"/>
            <a:ext cx="7086600" cy="685800"/>
          </a:xfrm>
          <a:prstGeom prst="rect">
            <a:avLst/>
          </a:prstGeom>
          <a:noFill/>
          <a:ln>
            <a:noFill/>
          </a:ln>
        </p:spPr>
        <p:txBody>
          <a:bodyPr anchorCtr="0" anchor="t" bIns="0" lIns="0" spcFirstLastPara="1" rIns="0" wrap="square" tIns="0">
            <a:norm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g2d1ce9cd426_2_1232"/>
          <p:cNvSpPr txBox="1"/>
          <p:nvPr>
            <p:ph idx="1" type="body"/>
          </p:nvPr>
        </p:nvSpPr>
        <p:spPr>
          <a:xfrm>
            <a:off x="457200" y="642347"/>
            <a:ext cx="8229600" cy="37962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88619" lvl="2" marL="1371600" rtl="0" algn="l">
              <a:lnSpc>
                <a:spcPct val="100000"/>
              </a:lnSpc>
              <a:spcBef>
                <a:spcPts val="600"/>
              </a:spcBef>
              <a:spcAft>
                <a:spcPts val="0"/>
              </a:spcAft>
              <a:buClr>
                <a:schemeClr val="dk1"/>
              </a:buClr>
              <a:buSzPts val="252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7" name="Google Shape;317;g2d1ce9cd426_2_12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Red">
  <p:cSld name="Statement - Red">
    <p:bg>
      <p:bgPr>
        <a:solidFill>
          <a:schemeClr val="accent1"/>
        </a:solidFill>
      </p:bgPr>
    </p:bg>
    <p:spTree>
      <p:nvGrpSpPr>
        <p:cNvPr id="318" name="Shape 318"/>
        <p:cNvGrpSpPr/>
        <p:nvPr/>
      </p:nvGrpSpPr>
      <p:grpSpPr>
        <a:xfrm>
          <a:off x="0" y="0"/>
          <a:ext cx="0" cy="0"/>
          <a:chOff x="0" y="0"/>
          <a:chExt cx="0" cy="0"/>
        </a:xfrm>
      </p:grpSpPr>
      <p:sp>
        <p:nvSpPr>
          <p:cNvPr id="319" name="Google Shape;319;g2d1ce9cd426_2_1236"/>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320" name="Google Shape;320;g2d1ce9cd426_2_1236"/>
          <p:cNvPicPr preferRelativeResize="0"/>
          <p:nvPr/>
        </p:nvPicPr>
        <p:blipFill rotWithShape="1">
          <a:blip r:embed="rId2">
            <a:alphaModFix/>
          </a:blip>
          <a:srcRect b="0" l="0" r="0" t="0"/>
          <a:stretch/>
        </p:blipFill>
        <p:spPr>
          <a:xfrm>
            <a:off x="352014" y="4573128"/>
            <a:ext cx="402022" cy="433844"/>
          </a:xfrm>
          <a:prstGeom prst="rect">
            <a:avLst/>
          </a:prstGeom>
          <a:noFill/>
          <a:ln>
            <a:noFill/>
          </a:ln>
        </p:spPr>
      </p:pic>
      <p:sp>
        <p:nvSpPr>
          <p:cNvPr id="321" name="Google Shape;321;g2d1ce9cd426_2_12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itle and Content">
  <p:cSld name="08 Title and Content">
    <p:spTree>
      <p:nvGrpSpPr>
        <p:cNvPr id="48" name="Shape 48"/>
        <p:cNvGrpSpPr/>
        <p:nvPr/>
      </p:nvGrpSpPr>
      <p:grpSpPr>
        <a:xfrm>
          <a:off x="0" y="0"/>
          <a:ext cx="0" cy="0"/>
          <a:chOff x="0" y="0"/>
          <a:chExt cx="0" cy="0"/>
        </a:xfrm>
      </p:grpSpPr>
      <p:sp>
        <p:nvSpPr>
          <p:cNvPr id="49" name="Google Shape;49;p127"/>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Font typeface="Arial"/>
              <a:buNone/>
              <a:defRPr/>
            </a:lvl1pPr>
            <a:lvl2pPr indent="-228600" lvl="1" marL="914400" algn="l">
              <a:lnSpc>
                <a:spcPct val="100000"/>
              </a:lnSpc>
              <a:spcBef>
                <a:spcPts val="900"/>
              </a:spcBef>
              <a:spcAft>
                <a:spcPts val="0"/>
              </a:spcAft>
              <a:buClr>
                <a:schemeClr val="dk1"/>
              </a:buClr>
              <a:buSzPts val="1800"/>
              <a:buFont typeface="Arial"/>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50" name="Google Shape;50;p12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 name="Google Shape;51;p12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2" name="Google Shape;52;p12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hoto Bg">
  <p:cSld name="Statement Photo Bg">
    <p:bg>
      <p:bgPr>
        <a:solidFill>
          <a:schemeClr val="lt1"/>
        </a:solidFill>
      </p:bgPr>
    </p:bg>
    <p:spTree>
      <p:nvGrpSpPr>
        <p:cNvPr id="322" name="Shape 322"/>
        <p:cNvGrpSpPr/>
        <p:nvPr/>
      </p:nvGrpSpPr>
      <p:grpSpPr>
        <a:xfrm>
          <a:off x="0" y="0"/>
          <a:ext cx="0" cy="0"/>
          <a:chOff x="0" y="0"/>
          <a:chExt cx="0" cy="0"/>
        </a:xfrm>
      </p:grpSpPr>
      <p:sp>
        <p:nvSpPr>
          <p:cNvPr id="323" name="Google Shape;323;g2d1ce9cd426_2_1240"/>
          <p:cNvSpPr/>
          <p:nvPr>
            <p:ph idx="2" type="pic"/>
          </p:nvPr>
        </p:nvSpPr>
        <p:spPr>
          <a:xfrm>
            <a:off x="0" y="0"/>
            <a:ext cx="9144000" cy="5143500"/>
          </a:xfrm>
          <a:prstGeom prst="rect">
            <a:avLst/>
          </a:prstGeom>
          <a:solidFill>
            <a:srgbClr val="D8D8D8"/>
          </a:solidFill>
          <a:ln>
            <a:noFill/>
          </a:ln>
        </p:spPr>
      </p:sp>
      <p:sp>
        <p:nvSpPr>
          <p:cNvPr id="324" name="Google Shape;324;g2d1ce9cd426_2_124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Verizon checkmark" id="325" name="Google Shape;325;g2d1ce9cd426_2_1240"/>
          <p:cNvPicPr preferRelativeResize="0"/>
          <p:nvPr/>
        </p:nvPicPr>
        <p:blipFill rotWithShape="1">
          <a:blip r:embed="rId2">
            <a:alphaModFix/>
          </a:blip>
          <a:srcRect b="0" l="0" r="0" t="0"/>
          <a:stretch/>
        </p:blipFill>
        <p:spPr>
          <a:xfrm>
            <a:off x="352014" y="4573128"/>
            <a:ext cx="402029" cy="433844"/>
          </a:xfrm>
          <a:prstGeom prst="rect">
            <a:avLst/>
          </a:prstGeom>
          <a:noFill/>
          <a:ln>
            <a:noFill/>
          </a:ln>
        </p:spPr>
      </p:pic>
      <p:sp>
        <p:nvSpPr>
          <p:cNvPr id="326" name="Google Shape;326;g2d1ce9cd426_2_1240"/>
          <p:cNvSpPr txBox="1"/>
          <p:nvPr/>
        </p:nvSpPr>
        <p:spPr>
          <a:xfrm>
            <a:off x="1014847"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sp>
        <p:nvSpPr>
          <p:cNvPr id="327" name="Google Shape;327;g2d1ce9cd426_2_12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328" name="Shape 328"/>
        <p:cNvGrpSpPr/>
        <p:nvPr/>
      </p:nvGrpSpPr>
      <p:grpSpPr>
        <a:xfrm>
          <a:off x="0" y="0"/>
          <a:ext cx="0" cy="0"/>
          <a:chOff x="0" y="0"/>
          <a:chExt cx="0" cy="0"/>
        </a:xfrm>
      </p:grpSpPr>
      <p:sp>
        <p:nvSpPr>
          <p:cNvPr id="329" name="Google Shape;329;g2d1ce9cd426_2_1246"/>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p:cSld name="Purpose">
    <p:spTree>
      <p:nvGrpSpPr>
        <p:cNvPr id="330" name="Shape 330"/>
        <p:cNvGrpSpPr/>
        <p:nvPr/>
      </p:nvGrpSpPr>
      <p:grpSpPr>
        <a:xfrm>
          <a:off x="0" y="0"/>
          <a:ext cx="0" cy="0"/>
          <a:chOff x="0" y="0"/>
          <a:chExt cx="0" cy="0"/>
        </a:xfrm>
      </p:grpSpPr>
      <p:pic>
        <p:nvPicPr>
          <p:cNvPr descr="Purpose checkmark" id="331" name="Google Shape;331;g2d1ce9cd426_2_1248"/>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332" name="Google Shape;332;g2d1ce9cd426_2_1248"/>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ose - Reverse">
  <p:cSld name="Purpose - Reverse">
    <p:bg>
      <p:bgPr>
        <a:solidFill>
          <a:schemeClr val="dk1"/>
        </a:solidFill>
      </p:bgPr>
    </p:bg>
    <p:spTree>
      <p:nvGrpSpPr>
        <p:cNvPr id="333" name="Shape 333"/>
        <p:cNvGrpSpPr/>
        <p:nvPr/>
      </p:nvGrpSpPr>
      <p:grpSpPr>
        <a:xfrm>
          <a:off x="0" y="0"/>
          <a:ext cx="0" cy="0"/>
          <a:chOff x="0" y="0"/>
          <a:chExt cx="0" cy="0"/>
        </a:xfrm>
      </p:grpSpPr>
      <p:pic>
        <p:nvPicPr>
          <p:cNvPr descr="Purpose checkmark" id="334" name="Google Shape;334;g2d1ce9cd426_2_1251"/>
          <p:cNvPicPr preferRelativeResize="0"/>
          <p:nvPr/>
        </p:nvPicPr>
        <p:blipFill rotWithShape="1">
          <a:blip r:embed="rId2">
            <a:alphaModFix/>
          </a:blip>
          <a:srcRect b="0" l="0" r="0" t="0"/>
          <a:stretch/>
        </p:blipFill>
        <p:spPr>
          <a:xfrm>
            <a:off x="3207830" y="1595004"/>
            <a:ext cx="2728343" cy="1953494"/>
          </a:xfrm>
          <a:prstGeom prst="rect">
            <a:avLst/>
          </a:prstGeom>
          <a:noFill/>
          <a:ln>
            <a:noFill/>
          </a:ln>
        </p:spPr>
      </p:pic>
      <p:sp>
        <p:nvSpPr>
          <p:cNvPr id="335" name="Google Shape;335;g2d1ce9cd426_2_1251"/>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p:cSld name="Forward Together">
    <p:spTree>
      <p:nvGrpSpPr>
        <p:cNvPr id="336" name="Shape 336"/>
        <p:cNvGrpSpPr/>
        <p:nvPr/>
      </p:nvGrpSpPr>
      <p:grpSpPr>
        <a:xfrm>
          <a:off x="0" y="0"/>
          <a:ext cx="0" cy="0"/>
          <a:chOff x="0" y="0"/>
          <a:chExt cx="0" cy="0"/>
        </a:xfrm>
      </p:grpSpPr>
      <p:pic>
        <p:nvPicPr>
          <p:cNvPr descr="Forward Together checkmark" id="337" name="Google Shape;337;g2d1ce9cd426_2_1254"/>
          <p:cNvPicPr preferRelativeResize="0"/>
          <p:nvPr/>
        </p:nvPicPr>
        <p:blipFill rotWithShape="1">
          <a:blip r:embed="rId2">
            <a:alphaModFix/>
          </a:blip>
          <a:srcRect b="0" l="0" r="0" t="0"/>
          <a:stretch/>
        </p:blipFill>
        <p:spPr>
          <a:xfrm>
            <a:off x="1811481" y="600740"/>
            <a:ext cx="5521037" cy="3942018"/>
          </a:xfrm>
          <a:prstGeom prst="rect">
            <a:avLst/>
          </a:prstGeom>
          <a:noFill/>
          <a:ln>
            <a:noFill/>
          </a:ln>
        </p:spPr>
      </p:pic>
      <p:sp>
        <p:nvSpPr>
          <p:cNvPr id="338" name="Google Shape;338;g2d1ce9cd426_2_1254"/>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Together - Reverse">
  <p:cSld name="Forward Together - Reverse">
    <p:bg>
      <p:bgPr>
        <a:solidFill>
          <a:schemeClr val="dk1"/>
        </a:solidFill>
      </p:bgPr>
    </p:bg>
    <p:spTree>
      <p:nvGrpSpPr>
        <p:cNvPr id="339" name="Shape 339"/>
        <p:cNvGrpSpPr/>
        <p:nvPr/>
      </p:nvGrpSpPr>
      <p:grpSpPr>
        <a:xfrm>
          <a:off x="0" y="0"/>
          <a:ext cx="0" cy="0"/>
          <a:chOff x="0" y="0"/>
          <a:chExt cx="0" cy="0"/>
        </a:xfrm>
      </p:grpSpPr>
      <p:pic>
        <p:nvPicPr>
          <p:cNvPr descr="Forward Together checkmark" id="340" name="Google Shape;340;g2d1ce9cd426_2_1257"/>
          <p:cNvPicPr preferRelativeResize="0"/>
          <p:nvPr/>
        </p:nvPicPr>
        <p:blipFill rotWithShape="1">
          <a:blip r:embed="rId2">
            <a:alphaModFix/>
          </a:blip>
          <a:srcRect b="0" l="0" r="0" t="0"/>
          <a:stretch/>
        </p:blipFill>
        <p:spPr>
          <a:xfrm>
            <a:off x="1811482" y="600740"/>
            <a:ext cx="5521037" cy="3942018"/>
          </a:xfrm>
          <a:prstGeom prst="rect">
            <a:avLst/>
          </a:prstGeom>
          <a:noFill/>
          <a:ln>
            <a:noFill/>
          </a:ln>
        </p:spPr>
      </p:pic>
      <p:sp>
        <p:nvSpPr>
          <p:cNvPr id="341" name="Google Shape;341;g2d1ce9cd426_2_1257"/>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p:cSld name="#ForwardTogether">
    <p:spTree>
      <p:nvGrpSpPr>
        <p:cNvPr id="342" name="Shape 342"/>
        <p:cNvGrpSpPr/>
        <p:nvPr/>
      </p:nvGrpSpPr>
      <p:grpSpPr>
        <a:xfrm>
          <a:off x="0" y="0"/>
          <a:ext cx="0" cy="0"/>
          <a:chOff x="0" y="0"/>
          <a:chExt cx="0" cy="0"/>
        </a:xfrm>
      </p:grpSpPr>
      <p:pic>
        <p:nvPicPr>
          <p:cNvPr descr="# Forward Together logo" id="343" name="Google Shape;343;g2d1ce9cd426_2_1260"/>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344" name="Google Shape;344;g2d1ce9cd426_2_1260"/>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Together - Reverse">
  <p:cSld name="#ForwardTogether - Reverse">
    <p:bg>
      <p:bgPr>
        <a:solidFill>
          <a:schemeClr val="dk1"/>
        </a:solidFill>
      </p:bgPr>
    </p:bg>
    <p:spTree>
      <p:nvGrpSpPr>
        <p:cNvPr id="345" name="Shape 345"/>
        <p:cNvGrpSpPr/>
        <p:nvPr/>
      </p:nvGrpSpPr>
      <p:grpSpPr>
        <a:xfrm>
          <a:off x="0" y="0"/>
          <a:ext cx="0" cy="0"/>
          <a:chOff x="0" y="0"/>
          <a:chExt cx="0" cy="0"/>
        </a:xfrm>
      </p:grpSpPr>
      <p:pic>
        <p:nvPicPr>
          <p:cNvPr descr="# Forward Together logo" id="346" name="Google Shape;346;g2d1ce9cd426_2_1263"/>
          <p:cNvPicPr preferRelativeResize="0"/>
          <p:nvPr/>
        </p:nvPicPr>
        <p:blipFill rotWithShape="1">
          <a:blip r:embed="rId2">
            <a:alphaModFix/>
          </a:blip>
          <a:srcRect b="0" l="0" r="0" t="0"/>
          <a:stretch/>
        </p:blipFill>
        <p:spPr>
          <a:xfrm>
            <a:off x="2003919" y="2111207"/>
            <a:ext cx="5136159" cy="921084"/>
          </a:xfrm>
          <a:prstGeom prst="rect">
            <a:avLst/>
          </a:prstGeom>
          <a:noFill/>
          <a:ln>
            <a:noFill/>
          </a:ln>
        </p:spPr>
      </p:pic>
      <p:sp>
        <p:nvSpPr>
          <p:cNvPr id="347" name="Google Shape;347;g2d1ce9cd426_2_1263"/>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p:cSld name="Sign Off">
    <p:spTree>
      <p:nvGrpSpPr>
        <p:cNvPr id="348" name="Shape 348"/>
        <p:cNvGrpSpPr/>
        <p:nvPr/>
      </p:nvGrpSpPr>
      <p:grpSpPr>
        <a:xfrm>
          <a:off x="0" y="0"/>
          <a:ext cx="0" cy="0"/>
          <a:chOff x="0" y="0"/>
          <a:chExt cx="0" cy="0"/>
        </a:xfrm>
      </p:grpSpPr>
      <p:pic>
        <p:nvPicPr>
          <p:cNvPr descr="Verizon logo" id="349" name="Google Shape;349;g2d1ce9cd426_2_1266"/>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350" name="Google Shape;350;g2d1ce9cd426_2_1266"/>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gn Off - Reverse">
  <p:cSld name="Sign Off - Reverse">
    <p:bg>
      <p:bgPr>
        <a:solidFill>
          <a:schemeClr val="dk1"/>
        </a:solidFill>
      </p:bgPr>
    </p:bg>
    <p:spTree>
      <p:nvGrpSpPr>
        <p:cNvPr id="351" name="Shape 351"/>
        <p:cNvGrpSpPr/>
        <p:nvPr/>
      </p:nvGrpSpPr>
      <p:grpSpPr>
        <a:xfrm>
          <a:off x="0" y="0"/>
          <a:ext cx="0" cy="0"/>
          <a:chOff x="0" y="0"/>
          <a:chExt cx="0" cy="0"/>
        </a:xfrm>
      </p:grpSpPr>
      <p:pic>
        <p:nvPicPr>
          <p:cNvPr descr="Verizon logo" id="352" name="Google Shape;352;g2d1ce9cd426_2_1269"/>
          <p:cNvPicPr preferRelativeResize="0"/>
          <p:nvPr/>
        </p:nvPicPr>
        <p:blipFill rotWithShape="1">
          <a:blip r:embed="rId2">
            <a:alphaModFix/>
          </a:blip>
          <a:srcRect b="0" l="0" r="0" t="0"/>
          <a:stretch/>
        </p:blipFill>
        <p:spPr>
          <a:xfrm>
            <a:off x="3027947" y="1884811"/>
            <a:ext cx="3344138" cy="1239561"/>
          </a:xfrm>
          <a:prstGeom prst="rect">
            <a:avLst/>
          </a:prstGeom>
          <a:noFill/>
          <a:ln>
            <a:noFill/>
          </a:ln>
        </p:spPr>
      </p:pic>
      <p:sp>
        <p:nvSpPr>
          <p:cNvPr id="353" name="Google Shape;353;g2d1ce9cd426_2_1269"/>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1_Title and 2 Column Content">
    <p:spTree>
      <p:nvGrpSpPr>
        <p:cNvPr id="53" name="Shape 53"/>
        <p:cNvGrpSpPr/>
        <p:nvPr/>
      </p:nvGrpSpPr>
      <p:grpSpPr>
        <a:xfrm>
          <a:off x="0" y="0"/>
          <a:ext cx="0" cy="0"/>
          <a:chOff x="0" y="0"/>
          <a:chExt cx="0" cy="0"/>
        </a:xfrm>
      </p:grpSpPr>
      <p:cxnSp>
        <p:nvCxnSpPr>
          <p:cNvPr id="54" name="Google Shape;54;p12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5" name="Google Shape;55;p12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28"/>
          <p:cNvSpPr txBox="1"/>
          <p:nvPr>
            <p:ph idx="1" type="body"/>
          </p:nvPr>
        </p:nvSpPr>
        <p:spPr>
          <a:xfrm>
            <a:off x="457201" y="1352550"/>
            <a:ext cx="4017817"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Font typeface="Arial"/>
              <a:buNone/>
              <a:defRPr/>
            </a:lvl1pPr>
            <a:lvl2pPr indent="-228600" lvl="1" marL="914400" algn="l">
              <a:lnSpc>
                <a:spcPct val="100000"/>
              </a:lnSpc>
              <a:spcBef>
                <a:spcPts val="900"/>
              </a:spcBef>
              <a:spcAft>
                <a:spcPts val="0"/>
              </a:spcAft>
              <a:buClr>
                <a:schemeClr val="dk1"/>
              </a:buClr>
              <a:buSzPts val="1800"/>
              <a:buFont typeface="Arial"/>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57" name="Google Shape;57;p128"/>
          <p:cNvSpPr txBox="1"/>
          <p:nvPr>
            <p:ph idx="2" type="body"/>
          </p:nvPr>
        </p:nvSpPr>
        <p:spPr>
          <a:xfrm>
            <a:off x="4668982" y="1352550"/>
            <a:ext cx="4017817"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Font typeface="Arial"/>
              <a:buNone/>
              <a:defRPr/>
            </a:lvl1pPr>
            <a:lvl2pPr indent="-228600" lvl="1" marL="914400" algn="l">
              <a:lnSpc>
                <a:spcPct val="100000"/>
              </a:lnSpc>
              <a:spcBef>
                <a:spcPts val="900"/>
              </a:spcBef>
              <a:spcAft>
                <a:spcPts val="0"/>
              </a:spcAft>
              <a:buClr>
                <a:schemeClr val="dk1"/>
              </a:buClr>
              <a:buSzPts val="1800"/>
              <a:buFont typeface="Arial"/>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58" name="Google Shape;58;p12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1pPr>
            <a:lvl2pPr indent="0" lvl="1"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2pPr>
            <a:lvl3pPr indent="0" lvl="2"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3pPr>
            <a:lvl4pPr indent="0" lvl="3"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4pPr>
            <a:lvl5pPr indent="0" lvl="4"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5pPr>
            <a:lvl6pPr indent="0" lvl="5"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6pPr>
            <a:lvl7pPr indent="0" lvl="6"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7pPr>
            <a:lvl8pPr indent="0" lvl="7"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8pPr>
            <a:lvl9pPr indent="0" lvl="8" marL="0" marR="0" algn="r">
              <a:spcBef>
                <a:spcPts val="0"/>
              </a:spcBef>
              <a:spcAft>
                <a:spcPts val="0"/>
              </a:spcAft>
              <a:buClr>
                <a:schemeClr val="dk1"/>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Sign Off">
  <p:cSld name="Verizon Business Sign Off">
    <p:spTree>
      <p:nvGrpSpPr>
        <p:cNvPr id="354" name="Shape 354"/>
        <p:cNvGrpSpPr/>
        <p:nvPr/>
      </p:nvGrpSpPr>
      <p:grpSpPr>
        <a:xfrm>
          <a:off x="0" y="0"/>
          <a:ext cx="0" cy="0"/>
          <a:chOff x="0" y="0"/>
          <a:chExt cx="0" cy="0"/>
        </a:xfrm>
      </p:grpSpPr>
      <p:sp>
        <p:nvSpPr>
          <p:cNvPr id="355" name="Google Shape;355;g2d1ce9cd426_2_1272"/>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Business Logo" id="356" name="Google Shape;356;g2d1ce9cd426_2_1272"/>
          <p:cNvPicPr preferRelativeResize="0"/>
          <p:nvPr/>
        </p:nvPicPr>
        <p:blipFill rotWithShape="1">
          <a:blip r:embed="rId2">
            <a:alphaModFix/>
          </a:blip>
          <a:srcRect b="0" l="0" r="0" t="0"/>
          <a:stretch/>
        </p:blipFill>
        <p:spPr>
          <a:xfrm>
            <a:off x="2947825" y="2113649"/>
            <a:ext cx="3248348" cy="9162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izon Business Sign Off - Reverse">
  <p:cSld name="Verizon Business Sign Off - Reverse">
    <p:bg>
      <p:bgPr>
        <a:solidFill>
          <a:schemeClr val="dk1"/>
        </a:solidFill>
      </p:bgPr>
    </p:bg>
    <p:spTree>
      <p:nvGrpSpPr>
        <p:cNvPr id="357" name="Shape 357"/>
        <p:cNvGrpSpPr/>
        <p:nvPr/>
      </p:nvGrpSpPr>
      <p:grpSpPr>
        <a:xfrm>
          <a:off x="0" y="0"/>
          <a:ext cx="0" cy="0"/>
          <a:chOff x="0" y="0"/>
          <a:chExt cx="0" cy="0"/>
        </a:xfrm>
      </p:grpSpPr>
      <p:sp>
        <p:nvSpPr>
          <p:cNvPr id="358" name="Google Shape;358;g2d1ce9cd426_2_1275"/>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Verizon Business Logo" id="359" name="Google Shape;359;g2d1ce9cd426_2_1275"/>
          <p:cNvPicPr preferRelativeResize="0"/>
          <p:nvPr/>
        </p:nvPicPr>
        <p:blipFill rotWithShape="1">
          <a:blip r:embed="rId2">
            <a:alphaModFix/>
          </a:blip>
          <a:srcRect b="0" l="0" r="0" t="0"/>
          <a:stretch/>
        </p:blipFill>
        <p:spPr>
          <a:xfrm>
            <a:off x="2947825" y="2115632"/>
            <a:ext cx="3248350" cy="912234"/>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p:cSld name="External Sign Off">
    <p:spTree>
      <p:nvGrpSpPr>
        <p:cNvPr id="360" name="Shape 360"/>
        <p:cNvGrpSpPr/>
        <p:nvPr/>
      </p:nvGrpSpPr>
      <p:grpSpPr>
        <a:xfrm>
          <a:off x="0" y="0"/>
          <a:ext cx="0" cy="0"/>
          <a:chOff x="0" y="0"/>
          <a:chExt cx="0" cy="0"/>
        </a:xfrm>
      </p:grpSpPr>
      <p:pic>
        <p:nvPicPr>
          <p:cNvPr descr="Verizon checkmark" id="361" name="Google Shape;361;g2d1ce9cd426_2_1278"/>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362" name="Google Shape;362;g2d1ce9cd426_2_1278"/>
          <p:cNvSpPr/>
          <p:nvPr/>
        </p:nvSpPr>
        <p:spPr>
          <a:xfrm>
            <a:off x="316259" y="4599501"/>
            <a:ext cx="6435300" cy="398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rnal Sign Off - Reverse">
  <p:cSld name="External Sign Off - Reverse">
    <p:bg>
      <p:bgPr>
        <a:solidFill>
          <a:schemeClr val="dk1"/>
        </a:solidFill>
      </p:bgPr>
    </p:bg>
    <p:spTree>
      <p:nvGrpSpPr>
        <p:cNvPr id="363" name="Shape 363"/>
        <p:cNvGrpSpPr/>
        <p:nvPr/>
      </p:nvGrpSpPr>
      <p:grpSpPr>
        <a:xfrm>
          <a:off x="0" y="0"/>
          <a:ext cx="0" cy="0"/>
          <a:chOff x="0" y="0"/>
          <a:chExt cx="0" cy="0"/>
        </a:xfrm>
      </p:grpSpPr>
      <p:pic>
        <p:nvPicPr>
          <p:cNvPr descr="Verizon checkmark" id="364" name="Google Shape;364;g2d1ce9cd426_2_1281"/>
          <p:cNvPicPr preferRelativeResize="0"/>
          <p:nvPr/>
        </p:nvPicPr>
        <p:blipFill rotWithShape="1">
          <a:blip r:embed="rId2">
            <a:alphaModFix/>
          </a:blip>
          <a:srcRect b="0" l="0" r="0" t="0"/>
          <a:stretch/>
        </p:blipFill>
        <p:spPr>
          <a:xfrm>
            <a:off x="2241420" y="109104"/>
            <a:ext cx="4661159" cy="4925295"/>
          </a:xfrm>
          <a:prstGeom prst="rect">
            <a:avLst/>
          </a:prstGeom>
          <a:noFill/>
          <a:ln>
            <a:noFill/>
          </a:ln>
        </p:spPr>
      </p:pic>
      <p:sp>
        <p:nvSpPr>
          <p:cNvPr id="365" name="Google Shape;365;g2d1ce9cd426_2_1281"/>
          <p:cNvSpPr/>
          <p:nvPr/>
        </p:nvSpPr>
        <p:spPr>
          <a:xfrm>
            <a:off x="316259" y="4599501"/>
            <a:ext cx="6435300" cy="39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 Slide">
  <p:cSld name="Info Slide">
    <p:spTree>
      <p:nvGrpSpPr>
        <p:cNvPr id="366" name="Shape 366"/>
        <p:cNvGrpSpPr/>
        <p:nvPr/>
      </p:nvGrpSpPr>
      <p:grpSpPr>
        <a:xfrm>
          <a:off x="0" y="0"/>
          <a:ext cx="0" cy="0"/>
          <a:chOff x="0" y="0"/>
          <a:chExt cx="0" cy="0"/>
        </a:xfrm>
      </p:grpSpPr>
      <p:sp>
        <p:nvSpPr>
          <p:cNvPr id="367" name="Google Shape;367;g2d1ce9cd426_2_1284"/>
          <p:cNvSpPr/>
          <p:nvPr/>
        </p:nvSpPr>
        <p:spPr>
          <a:xfrm>
            <a:off x="1270" y="0"/>
            <a:ext cx="9142800" cy="5143500"/>
          </a:xfrm>
          <a:prstGeom prst="rect">
            <a:avLst/>
          </a:prstGeom>
          <a:noFill/>
          <a:ln cap="flat" cmpd="sng" w="1016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368" name="Google Shape;368;g2d1ce9cd426_2_1284">
            <a:hlinkClick action="ppaction://hlinksldjump" r:id="rId2"/>
          </p:cNvPr>
          <p:cNvSpPr/>
          <p:nvPr/>
        </p:nvSpPr>
        <p:spPr>
          <a:xfrm>
            <a:off x="1270" y="-35866"/>
            <a:ext cx="9142800" cy="31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chemeClr val="lt1"/>
                </a:solidFill>
                <a:latin typeface="Verizon NHG TX"/>
                <a:ea typeface="Verizon NHG TX"/>
                <a:cs typeface="Verizon NHG TX"/>
                <a:sym typeface="Verizon NHG TX"/>
              </a:rPr>
              <a:t>Read this info slide. This is not a template.</a:t>
            </a:r>
            <a:endParaRPr/>
          </a:p>
        </p:txBody>
      </p:sp>
      <p:sp>
        <p:nvSpPr>
          <p:cNvPr id="369" name="Google Shape;369;g2d1ce9cd426_2_1284"/>
          <p:cNvSpPr/>
          <p:nvPr/>
        </p:nvSpPr>
        <p:spPr>
          <a:xfrm>
            <a:off x="251012" y="4673774"/>
            <a:ext cx="6105000" cy="310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Content">
  <p:cSld name="Title and 2 Column Content">
    <p:spTree>
      <p:nvGrpSpPr>
        <p:cNvPr id="59" name="Shape 59"/>
        <p:cNvGrpSpPr/>
        <p:nvPr/>
      </p:nvGrpSpPr>
      <p:grpSpPr>
        <a:xfrm>
          <a:off x="0" y="0"/>
          <a:ext cx="0" cy="0"/>
          <a:chOff x="0" y="0"/>
          <a:chExt cx="0" cy="0"/>
        </a:xfrm>
      </p:grpSpPr>
      <p:cxnSp>
        <p:nvCxnSpPr>
          <p:cNvPr id="60" name="Google Shape;60;p12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1" name="Google Shape;61;p12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29"/>
          <p:cNvSpPr txBox="1"/>
          <p:nvPr>
            <p:ph idx="1" type="body"/>
          </p:nvPr>
        </p:nvSpPr>
        <p:spPr>
          <a:xfrm>
            <a:off x="457201" y="1352550"/>
            <a:ext cx="4017817"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3" name="Google Shape;63;p129"/>
          <p:cNvSpPr txBox="1"/>
          <p:nvPr>
            <p:ph idx="2" type="body"/>
          </p:nvPr>
        </p:nvSpPr>
        <p:spPr>
          <a:xfrm>
            <a:off x="4668982" y="1352550"/>
            <a:ext cx="4017817"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4" name="Google Shape;64;p12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Chart">
  <p:cSld name="Title, Content and Chart">
    <p:spTree>
      <p:nvGrpSpPr>
        <p:cNvPr id="65" name="Shape 65"/>
        <p:cNvGrpSpPr/>
        <p:nvPr/>
      </p:nvGrpSpPr>
      <p:grpSpPr>
        <a:xfrm>
          <a:off x="0" y="0"/>
          <a:ext cx="0" cy="0"/>
          <a:chOff x="0" y="0"/>
          <a:chExt cx="0" cy="0"/>
        </a:xfrm>
      </p:grpSpPr>
      <p:cxnSp>
        <p:nvCxnSpPr>
          <p:cNvPr id="66" name="Google Shape;66;p13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7" name="Google Shape;67;p130"/>
          <p:cNvSpPr txBox="1"/>
          <p:nvPr>
            <p:ph type="title"/>
          </p:nvPr>
        </p:nvSpPr>
        <p:spPr>
          <a:xfrm>
            <a:off x="457201" y="590551"/>
            <a:ext cx="3936569" cy="571495"/>
          </a:xfrm>
          <a:prstGeom prst="rect">
            <a:avLst/>
          </a:prstGeom>
          <a:noFill/>
          <a:ln>
            <a:noFill/>
          </a:ln>
        </p:spPr>
        <p:txBody>
          <a:bodyPr anchorCtr="0" anchor="t" bIns="0" lIns="0" spcFirstLastPara="1" rIns="0" wrap="square" tIns="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0"/>
          <p:cNvSpPr txBox="1"/>
          <p:nvPr>
            <p:ph idx="1" type="body"/>
          </p:nvPr>
        </p:nvSpPr>
        <p:spPr>
          <a:xfrm>
            <a:off x="457201" y="1352550"/>
            <a:ext cx="3933131" cy="30861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88619" lvl="2" marL="1371600" algn="l">
              <a:lnSpc>
                <a:spcPct val="100000"/>
              </a:lnSpc>
              <a:spcBef>
                <a:spcPts val="600"/>
              </a:spcBef>
              <a:spcAft>
                <a:spcPts val="0"/>
              </a:spcAft>
              <a:buClr>
                <a:schemeClr val="dk1"/>
              </a:buClr>
              <a:buSzPts val="252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9" name="Google Shape;69;p130"/>
          <p:cNvSpPr/>
          <p:nvPr>
            <p:ph idx="2" type="chart"/>
          </p:nvPr>
        </p:nvSpPr>
        <p:spPr>
          <a:xfrm>
            <a:off x="4572000" y="594360"/>
            <a:ext cx="4114800" cy="3844290"/>
          </a:xfrm>
          <a:prstGeom prst="rect">
            <a:avLst/>
          </a:prstGeom>
          <a:noFill/>
          <a:ln>
            <a:noFill/>
          </a:ln>
        </p:spPr>
        <p:txBody>
          <a:bodyPr anchorCtr="0" anchor="ctr" bIns="0" lIns="0" spcFirstLastPara="1" rIns="0" wrap="square" tIns="0">
            <a:norm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 name="Google Shape;70;p13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algn="r">
              <a:spcBef>
                <a:spcPts val="0"/>
              </a:spcBef>
              <a:buNone/>
              <a:defRPr b="1" sz="700">
                <a:solidFill>
                  <a:schemeClr val="dk1"/>
                </a:solidFill>
                <a:latin typeface="Arial"/>
                <a:ea typeface="Arial"/>
                <a:cs typeface="Arial"/>
                <a:sym typeface="Arial"/>
              </a:defRPr>
            </a:lvl1pPr>
            <a:lvl2pPr indent="0" lvl="1" marL="0" algn="r">
              <a:spcBef>
                <a:spcPts val="0"/>
              </a:spcBef>
              <a:buNone/>
              <a:defRPr b="1" sz="700">
                <a:solidFill>
                  <a:schemeClr val="dk1"/>
                </a:solidFill>
                <a:latin typeface="Arial"/>
                <a:ea typeface="Arial"/>
                <a:cs typeface="Arial"/>
                <a:sym typeface="Arial"/>
              </a:defRPr>
            </a:lvl2pPr>
            <a:lvl3pPr indent="0" lvl="2" marL="0" algn="r">
              <a:spcBef>
                <a:spcPts val="0"/>
              </a:spcBef>
              <a:buNone/>
              <a:defRPr b="1" sz="700">
                <a:solidFill>
                  <a:schemeClr val="dk1"/>
                </a:solidFill>
                <a:latin typeface="Arial"/>
                <a:ea typeface="Arial"/>
                <a:cs typeface="Arial"/>
                <a:sym typeface="Arial"/>
              </a:defRPr>
            </a:lvl3pPr>
            <a:lvl4pPr indent="0" lvl="3" marL="0" algn="r">
              <a:spcBef>
                <a:spcPts val="0"/>
              </a:spcBef>
              <a:buNone/>
              <a:defRPr b="1" sz="700">
                <a:solidFill>
                  <a:schemeClr val="dk1"/>
                </a:solidFill>
                <a:latin typeface="Arial"/>
                <a:ea typeface="Arial"/>
                <a:cs typeface="Arial"/>
                <a:sym typeface="Arial"/>
              </a:defRPr>
            </a:lvl4pPr>
            <a:lvl5pPr indent="0" lvl="4" marL="0" algn="r">
              <a:spcBef>
                <a:spcPts val="0"/>
              </a:spcBef>
              <a:buNone/>
              <a:defRPr b="1" sz="700">
                <a:solidFill>
                  <a:schemeClr val="dk1"/>
                </a:solidFill>
                <a:latin typeface="Arial"/>
                <a:ea typeface="Arial"/>
                <a:cs typeface="Arial"/>
                <a:sym typeface="Arial"/>
              </a:defRPr>
            </a:lvl5pPr>
            <a:lvl6pPr indent="0" lvl="5" marL="0" algn="r">
              <a:spcBef>
                <a:spcPts val="0"/>
              </a:spcBef>
              <a:buNone/>
              <a:defRPr b="1" sz="700">
                <a:solidFill>
                  <a:schemeClr val="dk1"/>
                </a:solidFill>
                <a:latin typeface="Arial"/>
                <a:ea typeface="Arial"/>
                <a:cs typeface="Arial"/>
                <a:sym typeface="Arial"/>
              </a:defRPr>
            </a:lvl6pPr>
            <a:lvl7pPr indent="0" lvl="6" marL="0" algn="r">
              <a:spcBef>
                <a:spcPts val="0"/>
              </a:spcBef>
              <a:buNone/>
              <a:defRPr b="1" sz="700">
                <a:solidFill>
                  <a:schemeClr val="dk1"/>
                </a:solidFill>
                <a:latin typeface="Arial"/>
                <a:ea typeface="Arial"/>
                <a:cs typeface="Arial"/>
                <a:sym typeface="Arial"/>
              </a:defRPr>
            </a:lvl7pPr>
            <a:lvl8pPr indent="0" lvl="7" marL="0" algn="r">
              <a:spcBef>
                <a:spcPts val="0"/>
              </a:spcBef>
              <a:buNone/>
              <a:defRPr b="1" sz="700">
                <a:solidFill>
                  <a:schemeClr val="dk1"/>
                </a:solidFill>
                <a:latin typeface="Arial"/>
                <a:ea typeface="Arial"/>
                <a:cs typeface="Arial"/>
                <a:sym typeface="Arial"/>
              </a:defRPr>
            </a:lvl8pPr>
            <a:lvl9pPr indent="0" lvl="8" marL="0" algn="r">
              <a:spcBef>
                <a:spcPts val="0"/>
              </a:spcBef>
              <a:buNone/>
              <a:defRPr b="1" sz="7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image" Target="../media/image17.png"/><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33" Type="http://schemas.openxmlformats.org/officeDocument/2006/relationships/slideLayout" Target="../slideLayouts/slideLayout72.xml"/><Relationship Id="rId10" Type="http://schemas.openxmlformats.org/officeDocument/2006/relationships/slideLayout" Target="../slideLayouts/slideLayout49.xml"/><Relationship Id="rId32" Type="http://schemas.openxmlformats.org/officeDocument/2006/relationships/slideLayout" Target="../slideLayouts/slideLayout71.xml"/><Relationship Id="rId13" Type="http://schemas.openxmlformats.org/officeDocument/2006/relationships/slideLayout" Target="../slideLayouts/slideLayout52.xml"/><Relationship Id="rId35" Type="http://schemas.openxmlformats.org/officeDocument/2006/relationships/slideLayout" Target="../slideLayouts/slideLayout74.xml"/><Relationship Id="rId12" Type="http://schemas.openxmlformats.org/officeDocument/2006/relationships/slideLayout" Target="../slideLayouts/slideLayout51.xml"/><Relationship Id="rId34" Type="http://schemas.openxmlformats.org/officeDocument/2006/relationships/slideLayout" Target="../slideLayouts/slideLayout73.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36" Type="http://schemas.openxmlformats.org/officeDocument/2006/relationships/theme" Target="../theme/theme4.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2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lt1"/>
              </a:buClr>
              <a:buSzPts val="2000"/>
              <a:buFont typeface="Arial"/>
              <a:buNone/>
              <a:defRPr b="1" i="0" sz="2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0"/>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indent="-228600" lvl="1" marL="914400" marR="0" rtl="0" algn="l">
              <a:lnSpc>
                <a:spcPct val="100000"/>
              </a:lnSpc>
              <a:spcBef>
                <a:spcPts val="9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2pPr>
            <a:lvl3pPr indent="-335280" lvl="2" marL="1371600" marR="0" rtl="0" algn="l">
              <a:lnSpc>
                <a:spcPct val="100000"/>
              </a:lnSpc>
              <a:spcBef>
                <a:spcPts val="600"/>
              </a:spcBef>
              <a:spcAft>
                <a:spcPts val="0"/>
              </a:spcAft>
              <a:buClr>
                <a:schemeClr val="lt1"/>
              </a:buClr>
              <a:buSzPts val="1680"/>
              <a:buFont typeface="Arial"/>
              <a:buChar char="•"/>
              <a:defRPr b="0" i="0" sz="1200" u="none" cap="none" strike="noStrike">
                <a:solidFill>
                  <a:schemeClr val="lt1"/>
                </a:solidFill>
                <a:latin typeface="Arial"/>
                <a:ea typeface="Arial"/>
                <a:cs typeface="Arial"/>
                <a:sym typeface="Arial"/>
              </a:defRPr>
            </a:lvl3pPr>
            <a:lvl4pPr indent="-304800" lvl="3" marL="18288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lnSpc>
                <a:spcPct val="100000"/>
              </a:lnSpc>
              <a:spcBef>
                <a:spcPts val="6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pic>
        <p:nvPicPr>
          <p:cNvPr descr="Verizon checkmark" id="12" name="Google Shape;12;p120"/>
          <p:cNvPicPr preferRelativeResize="0"/>
          <p:nvPr/>
        </p:nvPicPr>
        <p:blipFill rotWithShape="1">
          <a:blip r:embed="rId1">
            <a:alphaModFix/>
          </a:blip>
          <a:srcRect b="0" l="0" r="0" t="0"/>
          <a:stretch/>
        </p:blipFill>
        <p:spPr>
          <a:xfrm>
            <a:off x="352014" y="4573128"/>
            <a:ext cx="402026" cy="433841"/>
          </a:xfrm>
          <a:prstGeom prst="rect">
            <a:avLst/>
          </a:prstGeom>
          <a:noFill/>
          <a:ln>
            <a:noFill/>
          </a:ln>
        </p:spPr>
      </p:pic>
      <p:sp>
        <p:nvSpPr>
          <p:cNvPr id="13" name="Google Shape;13;p120"/>
          <p:cNvSpPr txBox="1"/>
          <p:nvPr/>
        </p:nvSpPr>
        <p:spPr>
          <a:xfrm>
            <a:off x="1014846" y="4612166"/>
            <a:ext cx="7124700" cy="30121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14" name="Google Shape;14;p1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lt1"/>
                </a:solidFill>
                <a:latin typeface="Arial"/>
                <a:ea typeface="Arial"/>
                <a:cs typeface="Arial"/>
                <a:sym typeface="Arial"/>
              </a:defRPr>
            </a:lvl1pPr>
            <a:lvl2pPr indent="0" lvl="1" marL="0" marR="0" rtl="0" algn="r">
              <a:spcBef>
                <a:spcPts val="0"/>
              </a:spcBef>
              <a:buNone/>
              <a:defRPr b="1" i="0" sz="700" u="none" cap="none" strike="noStrike">
                <a:solidFill>
                  <a:schemeClr val="lt1"/>
                </a:solidFill>
                <a:latin typeface="Arial"/>
                <a:ea typeface="Arial"/>
                <a:cs typeface="Arial"/>
                <a:sym typeface="Arial"/>
              </a:defRPr>
            </a:lvl2pPr>
            <a:lvl3pPr indent="0" lvl="2" marL="0" marR="0" rtl="0" algn="r">
              <a:spcBef>
                <a:spcPts val="0"/>
              </a:spcBef>
              <a:buNone/>
              <a:defRPr b="1" i="0" sz="700" u="none" cap="none" strike="noStrike">
                <a:solidFill>
                  <a:schemeClr val="lt1"/>
                </a:solidFill>
                <a:latin typeface="Arial"/>
                <a:ea typeface="Arial"/>
                <a:cs typeface="Arial"/>
                <a:sym typeface="Arial"/>
              </a:defRPr>
            </a:lvl3pPr>
            <a:lvl4pPr indent="0" lvl="3" marL="0" marR="0" rtl="0" algn="r">
              <a:spcBef>
                <a:spcPts val="0"/>
              </a:spcBef>
              <a:buNone/>
              <a:defRPr b="1" i="0" sz="700" u="none" cap="none" strike="noStrike">
                <a:solidFill>
                  <a:schemeClr val="lt1"/>
                </a:solidFill>
                <a:latin typeface="Arial"/>
                <a:ea typeface="Arial"/>
                <a:cs typeface="Arial"/>
                <a:sym typeface="Arial"/>
              </a:defRPr>
            </a:lvl4pPr>
            <a:lvl5pPr indent="0" lvl="4" marL="0" marR="0" rtl="0" algn="r">
              <a:spcBef>
                <a:spcPts val="0"/>
              </a:spcBef>
              <a:buNone/>
              <a:defRPr b="1" i="0" sz="700" u="none" cap="none" strike="noStrike">
                <a:solidFill>
                  <a:schemeClr val="lt1"/>
                </a:solidFill>
                <a:latin typeface="Arial"/>
                <a:ea typeface="Arial"/>
                <a:cs typeface="Arial"/>
                <a:sym typeface="Arial"/>
              </a:defRPr>
            </a:lvl5pPr>
            <a:lvl6pPr indent="0" lvl="5" marL="0" marR="0" rtl="0" algn="r">
              <a:spcBef>
                <a:spcPts val="0"/>
              </a:spcBef>
              <a:buNone/>
              <a:defRPr b="1" i="0" sz="700" u="none" cap="none" strike="noStrike">
                <a:solidFill>
                  <a:schemeClr val="lt1"/>
                </a:solidFill>
                <a:latin typeface="Arial"/>
                <a:ea typeface="Arial"/>
                <a:cs typeface="Arial"/>
                <a:sym typeface="Arial"/>
              </a:defRPr>
            </a:lvl6pPr>
            <a:lvl7pPr indent="0" lvl="6" marL="0" marR="0" rtl="0" algn="r">
              <a:spcBef>
                <a:spcPts val="0"/>
              </a:spcBef>
              <a:buNone/>
              <a:defRPr b="1" i="0" sz="700" u="none" cap="none" strike="noStrike">
                <a:solidFill>
                  <a:schemeClr val="lt1"/>
                </a:solidFill>
                <a:latin typeface="Arial"/>
                <a:ea typeface="Arial"/>
                <a:cs typeface="Arial"/>
                <a:sym typeface="Arial"/>
              </a:defRPr>
            </a:lvl7pPr>
            <a:lvl8pPr indent="0" lvl="7" marL="0" marR="0" rtl="0" algn="r">
              <a:spcBef>
                <a:spcPts val="0"/>
              </a:spcBef>
              <a:buNone/>
              <a:defRPr b="1" i="0" sz="700" u="none" cap="none" strike="noStrike">
                <a:solidFill>
                  <a:schemeClr val="lt1"/>
                </a:solidFill>
                <a:latin typeface="Arial"/>
                <a:ea typeface="Arial"/>
                <a:cs typeface="Arial"/>
                <a:sym typeface="Arial"/>
              </a:defRPr>
            </a:lvl8pPr>
            <a:lvl9pPr indent="0" lvl="8" marL="0" marR="0" rtl="0" algn="r">
              <a:spcBef>
                <a:spcPts val="0"/>
              </a:spcBef>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 name="Shape 20"/>
        <p:cNvGrpSpPr/>
        <p:nvPr/>
      </p:nvGrpSpPr>
      <p:grpSpPr>
        <a:xfrm>
          <a:off x="0" y="0"/>
          <a:ext cx="0" cy="0"/>
          <a:chOff x="0" y="0"/>
          <a:chExt cx="0" cy="0"/>
        </a:xfrm>
      </p:grpSpPr>
      <p:sp>
        <p:nvSpPr>
          <p:cNvPr id="21" name="Google Shape;21;p11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119"/>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35280" lvl="2" marL="1371600"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pic>
        <p:nvPicPr>
          <p:cNvPr descr="Verizon checkmark" id="23" name="Google Shape;23;p119"/>
          <p:cNvPicPr preferRelativeResize="0"/>
          <p:nvPr/>
        </p:nvPicPr>
        <p:blipFill rotWithShape="1">
          <a:blip r:embed="rId1">
            <a:alphaModFix/>
          </a:blip>
          <a:srcRect b="0" l="0" r="0" t="0"/>
          <a:stretch/>
        </p:blipFill>
        <p:spPr>
          <a:xfrm>
            <a:off x="352014" y="4573128"/>
            <a:ext cx="402026" cy="433841"/>
          </a:xfrm>
          <a:prstGeom prst="rect">
            <a:avLst/>
          </a:prstGeom>
          <a:noFill/>
          <a:ln>
            <a:noFill/>
          </a:ln>
        </p:spPr>
      </p:pic>
      <p:sp>
        <p:nvSpPr>
          <p:cNvPr id="24" name="Google Shape;24;p119"/>
          <p:cNvSpPr txBox="1"/>
          <p:nvPr/>
        </p:nvSpPr>
        <p:spPr>
          <a:xfrm>
            <a:off x="1014846" y="4612166"/>
            <a:ext cx="7124700" cy="301211"/>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sp>
        <p:nvSpPr>
          <p:cNvPr id="25" name="Google Shape;25;p1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Arial"/>
                <a:ea typeface="Arial"/>
                <a:cs typeface="Arial"/>
                <a:sym typeface="Arial"/>
              </a:defRPr>
            </a:lvl1pPr>
            <a:lvl2pPr indent="0" lvl="1" marL="0" marR="0" rtl="0" algn="r">
              <a:spcBef>
                <a:spcPts val="0"/>
              </a:spcBef>
              <a:buNone/>
              <a:defRPr b="1" i="0" sz="700" u="none" cap="none" strike="noStrike">
                <a:solidFill>
                  <a:schemeClr val="dk1"/>
                </a:solidFill>
                <a:latin typeface="Arial"/>
                <a:ea typeface="Arial"/>
                <a:cs typeface="Arial"/>
                <a:sym typeface="Arial"/>
              </a:defRPr>
            </a:lvl2pPr>
            <a:lvl3pPr indent="0" lvl="2" marL="0" marR="0" rtl="0" algn="r">
              <a:spcBef>
                <a:spcPts val="0"/>
              </a:spcBef>
              <a:buNone/>
              <a:defRPr b="1" i="0" sz="700" u="none" cap="none" strike="noStrike">
                <a:solidFill>
                  <a:schemeClr val="dk1"/>
                </a:solidFill>
                <a:latin typeface="Arial"/>
                <a:ea typeface="Arial"/>
                <a:cs typeface="Arial"/>
                <a:sym typeface="Arial"/>
              </a:defRPr>
            </a:lvl3pPr>
            <a:lvl4pPr indent="0" lvl="3" marL="0" marR="0" rtl="0" algn="r">
              <a:spcBef>
                <a:spcPts val="0"/>
              </a:spcBef>
              <a:buNone/>
              <a:defRPr b="1" i="0" sz="700" u="none" cap="none" strike="noStrike">
                <a:solidFill>
                  <a:schemeClr val="dk1"/>
                </a:solidFill>
                <a:latin typeface="Arial"/>
                <a:ea typeface="Arial"/>
                <a:cs typeface="Arial"/>
                <a:sym typeface="Arial"/>
              </a:defRPr>
            </a:lvl4pPr>
            <a:lvl5pPr indent="0" lvl="4" marL="0" marR="0" rtl="0" algn="r">
              <a:spcBef>
                <a:spcPts val="0"/>
              </a:spcBef>
              <a:buNone/>
              <a:defRPr b="1" i="0" sz="700" u="none" cap="none" strike="noStrike">
                <a:solidFill>
                  <a:schemeClr val="dk1"/>
                </a:solidFill>
                <a:latin typeface="Arial"/>
                <a:ea typeface="Arial"/>
                <a:cs typeface="Arial"/>
                <a:sym typeface="Arial"/>
              </a:defRPr>
            </a:lvl5pPr>
            <a:lvl6pPr indent="0" lvl="5" marL="0" marR="0" rtl="0" algn="r">
              <a:spcBef>
                <a:spcPts val="0"/>
              </a:spcBef>
              <a:buNone/>
              <a:defRPr b="1" i="0" sz="700" u="none" cap="none" strike="noStrike">
                <a:solidFill>
                  <a:schemeClr val="dk1"/>
                </a:solidFill>
                <a:latin typeface="Arial"/>
                <a:ea typeface="Arial"/>
                <a:cs typeface="Arial"/>
                <a:sym typeface="Arial"/>
              </a:defRPr>
            </a:lvl6pPr>
            <a:lvl7pPr indent="0" lvl="6" marL="0" marR="0" rtl="0" algn="r">
              <a:spcBef>
                <a:spcPts val="0"/>
              </a:spcBef>
              <a:buNone/>
              <a:defRPr b="1" i="0" sz="700" u="none" cap="none" strike="noStrike">
                <a:solidFill>
                  <a:schemeClr val="dk1"/>
                </a:solidFill>
                <a:latin typeface="Arial"/>
                <a:ea typeface="Arial"/>
                <a:cs typeface="Arial"/>
                <a:sym typeface="Arial"/>
              </a:defRPr>
            </a:lvl7pPr>
            <a:lvl8pPr indent="0" lvl="7" marL="0" marR="0" rtl="0" algn="r">
              <a:spcBef>
                <a:spcPts val="0"/>
              </a:spcBef>
              <a:buNone/>
              <a:defRPr b="1" i="0" sz="700" u="none" cap="none" strike="noStrike">
                <a:solidFill>
                  <a:schemeClr val="dk1"/>
                </a:solidFill>
                <a:latin typeface="Arial"/>
                <a:ea typeface="Arial"/>
                <a:cs typeface="Arial"/>
                <a:sym typeface="Arial"/>
              </a:defRPr>
            </a:lvl8pPr>
            <a:lvl9pPr indent="0" lvl="8" marL="0" marR="0" rtl="0" algn="r">
              <a:spcBef>
                <a:spcPts val="0"/>
              </a:spcBef>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9" name="Shape 209"/>
        <p:cNvGrpSpPr/>
        <p:nvPr/>
      </p:nvGrpSpPr>
      <p:grpSpPr>
        <a:xfrm>
          <a:off x="0" y="0"/>
          <a:ext cx="0" cy="0"/>
          <a:chOff x="0" y="0"/>
          <a:chExt cx="0" cy="0"/>
        </a:xfrm>
      </p:grpSpPr>
      <p:sp>
        <p:nvSpPr>
          <p:cNvPr id="210" name="Google Shape;210;g2d1ce9cd426_2_112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lvl1pPr lvl="0" marR="0" rtl="0" algn="l">
              <a:lnSpc>
                <a:spcPct val="80000"/>
              </a:lnSpc>
              <a:spcBef>
                <a:spcPts val="0"/>
              </a:spcBef>
              <a:spcAft>
                <a:spcPts val="0"/>
              </a:spcAft>
              <a:buClr>
                <a:schemeClr val="dk1"/>
              </a:buClr>
              <a:buSzPts val="2000"/>
              <a:buFont typeface="Verizon NHG DS"/>
              <a:buNone/>
              <a:defRPr b="1" i="0" sz="20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1" name="Google Shape;211;g2d1ce9cd426_2_1127"/>
          <p:cNvSpPr txBox="1"/>
          <p:nvPr>
            <p:ph idx="1" type="body"/>
          </p:nvPr>
        </p:nvSpPr>
        <p:spPr>
          <a:xfrm>
            <a:off x="457200" y="1352550"/>
            <a:ext cx="7086600" cy="30861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35280" lvl="2" marL="1371600" marR="0" rtl="0" algn="l">
              <a:lnSpc>
                <a:spcPct val="100000"/>
              </a:lnSpc>
              <a:spcBef>
                <a:spcPts val="600"/>
              </a:spcBef>
              <a:spcAft>
                <a:spcPts val="0"/>
              </a:spcAft>
              <a:buClr>
                <a:schemeClr val="dk1"/>
              </a:buClr>
              <a:buSzPts val="168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pic>
        <p:nvPicPr>
          <p:cNvPr descr="Verizon checkmark" id="212" name="Google Shape;212;g2d1ce9cd426_2_1127"/>
          <p:cNvPicPr preferRelativeResize="0"/>
          <p:nvPr/>
        </p:nvPicPr>
        <p:blipFill rotWithShape="1">
          <a:blip r:embed="rId1">
            <a:alphaModFix/>
          </a:blip>
          <a:srcRect b="0" l="0" r="0" t="0"/>
          <a:stretch/>
        </p:blipFill>
        <p:spPr>
          <a:xfrm>
            <a:off x="352014" y="4573128"/>
            <a:ext cx="402029" cy="433844"/>
          </a:xfrm>
          <a:prstGeom prst="rect">
            <a:avLst/>
          </a:prstGeom>
          <a:noFill/>
          <a:ln>
            <a:noFill/>
          </a:ln>
        </p:spPr>
      </p:pic>
      <p:sp>
        <p:nvSpPr>
          <p:cNvPr id="213" name="Google Shape;213;g2d1ce9cd426_2_1127"/>
          <p:cNvSpPr txBox="1"/>
          <p:nvPr/>
        </p:nvSpPr>
        <p:spPr>
          <a:xfrm>
            <a:off x="1014846"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US" sz="650" u="none" cap="none" strike="noStrike">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chemeClr val="dk1"/>
              </a:solidFill>
              <a:latin typeface="Verizon NHG DS"/>
              <a:ea typeface="Verizon NHG DS"/>
              <a:cs typeface="Verizon NHG DS"/>
              <a:sym typeface="Verizon NHG DS"/>
            </a:endParaRPr>
          </a:p>
        </p:txBody>
      </p:sp>
      <p:sp>
        <p:nvSpPr>
          <p:cNvPr id="214" name="Google Shape;214;g2d1ce9cd426_2_112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852">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image" Target="../media/image57.png"/><Relationship Id="rId5" Type="http://schemas.openxmlformats.org/officeDocument/2006/relationships/image" Target="../media/image69.png"/><Relationship Id="rId6" Type="http://schemas.openxmlformats.org/officeDocument/2006/relationships/image" Target="../media/image59.jpg"/><Relationship Id="rId7" Type="http://schemas.openxmlformats.org/officeDocument/2006/relationships/image" Target="../media/image54.png"/><Relationship Id="rId8"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nextjs.org/showcase" TargetMode="External"/><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71.png"/><Relationship Id="rId7" Type="http://schemas.openxmlformats.org/officeDocument/2006/relationships/image" Target="../media/image56.png"/><Relationship Id="rId8"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nextjs.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5.png"/><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71.png"/><Relationship Id="rId7" Type="http://schemas.openxmlformats.org/officeDocument/2006/relationships/image" Target="../media/image56.png"/><Relationship Id="rId8"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react.dev/reference/react-dom/client/hydrateRoot" TargetMode="Externa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nextjs.org/docs/app/building-your-application/rendering/composition-patterns#keeping-server-only-code-out-of-the-client-environment" TargetMode="Externa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7.png"/><Relationship Id="rId4" Type="http://schemas.openxmlformats.org/officeDocument/2006/relationships/image" Target="../media/image80.png"/><Relationship Id="rId5"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3.png"/><Relationship Id="rId11" Type="http://schemas.openxmlformats.org/officeDocument/2006/relationships/image" Target="../media/image27.png"/><Relationship Id="rId10" Type="http://schemas.openxmlformats.org/officeDocument/2006/relationships/image" Target="../media/image26.png"/><Relationship Id="rId13" Type="http://schemas.openxmlformats.org/officeDocument/2006/relationships/image" Target="../media/image33.png"/><Relationship Id="rId12" Type="http://schemas.openxmlformats.org/officeDocument/2006/relationships/image" Target="../media/image29.png"/><Relationship Id="rId15" Type="http://schemas.openxmlformats.org/officeDocument/2006/relationships/image" Target="../media/image36.png"/><Relationship Id="rId14" Type="http://schemas.openxmlformats.org/officeDocument/2006/relationships/image" Target="../media/image34.png"/><Relationship Id="rId17" Type="http://schemas.openxmlformats.org/officeDocument/2006/relationships/image" Target="../media/image47.png"/><Relationship Id="rId16"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hyperlink" Target="https://nx.dev/" TargetMode="External"/><Relationship Id="rId4" Type="http://schemas.openxmlformats.org/officeDocument/2006/relationships/hyperlink" Target="https://docs.gitlab.com/ee/user/project/codeowners/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hyperlink" Target="https://webpack.js.org/concepts/module-federa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85.png"/><Relationship Id="rId4" Type="http://schemas.openxmlformats.org/officeDocument/2006/relationships/image" Target="../media/image91.png"/><Relationship Id="rId5" Type="http://schemas.openxmlformats.org/officeDocument/2006/relationships/image" Target="../media/image65.png"/><Relationship Id="rId6" Type="http://schemas.openxmlformats.org/officeDocument/2006/relationships/image" Target="../media/image54.png"/><Relationship Id="rId7" Type="http://schemas.openxmlformats.org/officeDocument/2006/relationships/image" Target="../media/image1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hyperlink" Target="https://tanstack.com/query/la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s://wast.verizon.com/abou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1.png"/><Relationship Id="rId4" Type="http://schemas.openxmlformats.org/officeDocument/2006/relationships/image" Target="../media/image97.png"/><Relationship Id="rId5" Type="http://schemas.openxmlformats.org/officeDocument/2006/relationships/image" Target="../media/image103.png"/><Relationship Id="rId6" Type="http://schemas.openxmlformats.org/officeDocument/2006/relationships/image" Target="../media/image105.png"/><Relationship Id="rId7"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10.png"/><Relationship Id="rId4" Type="http://schemas.openxmlformats.org/officeDocument/2006/relationships/image" Target="../media/image113.png"/><Relationship Id="rId9" Type="http://schemas.openxmlformats.org/officeDocument/2006/relationships/image" Target="../media/image108.png"/><Relationship Id="rId5" Type="http://schemas.openxmlformats.org/officeDocument/2006/relationships/image" Target="../media/image136.png"/><Relationship Id="rId6" Type="http://schemas.openxmlformats.org/officeDocument/2006/relationships/image" Target="../media/image107.png"/><Relationship Id="rId7" Type="http://schemas.openxmlformats.org/officeDocument/2006/relationships/image" Target="../media/image106.png"/><Relationship Id="rId8" Type="http://schemas.openxmlformats.org/officeDocument/2006/relationships/image" Target="../media/image117.png"/><Relationship Id="rId11" Type="http://schemas.openxmlformats.org/officeDocument/2006/relationships/image" Target="../media/image115.png"/><Relationship Id="rId10" Type="http://schemas.openxmlformats.org/officeDocument/2006/relationships/image" Target="../media/image109.png"/><Relationship Id="rId13" Type="http://schemas.openxmlformats.org/officeDocument/2006/relationships/image" Target="../media/image126.png"/><Relationship Id="rId12" Type="http://schemas.openxmlformats.org/officeDocument/2006/relationships/image" Target="../media/image143.png"/><Relationship Id="rId15" Type="http://schemas.openxmlformats.org/officeDocument/2006/relationships/image" Target="../media/image131.png"/><Relationship Id="rId14" Type="http://schemas.openxmlformats.org/officeDocument/2006/relationships/image" Target="../media/image1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122.png"/><Relationship Id="rId4" Type="http://schemas.openxmlformats.org/officeDocument/2006/relationships/image" Target="../media/image131.png"/><Relationship Id="rId5" Type="http://schemas.openxmlformats.org/officeDocument/2006/relationships/image" Target="../media/image109.png"/><Relationship Id="rId6" Type="http://schemas.openxmlformats.org/officeDocument/2006/relationships/image" Target="../media/image1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2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20" Type="http://schemas.openxmlformats.org/officeDocument/2006/relationships/image" Target="../media/image152.png"/><Relationship Id="rId22" Type="http://schemas.openxmlformats.org/officeDocument/2006/relationships/image" Target="../media/image146.png"/><Relationship Id="rId21" Type="http://schemas.openxmlformats.org/officeDocument/2006/relationships/image" Target="../media/image163.png"/><Relationship Id="rId24" Type="http://schemas.openxmlformats.org/officeDocument/2006/relationships/image" Target="../media/image165.png"/><Relationship Id="rId23" Type="http://schemas.openxmlformats.org/officeDocument/2006/relationships/image" Target="../media/image136.png"/><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110.png"/><Relationship Id="rId4" Type="http://schemas.openxmlformats.org/officeDocument/2006/relationships/image" Target="../media/image128.png"/><Relationship Id="rId9" Type="http://schemas.openxmlformats.org/officeDocument/2006/relationships/image" Target="../media/image132.png"/><Relationship Id="rId26" Type="http://schemas.openxmlformats.org/officeDocument/2006/relationships/image" Target="../media/image106.png"/><Relationship Id="rId25" Type="http://schemas.openxmlformats.org/officeDocument/2006/relationships/image" Target="../media/image107.png"/><Relationship Id="rId5" Type="http://schemas.openxmlformats.org/officeDocument/2006/relationships/image" Target="../media/image70.png"/><Relationship Id="rId6" Type="http://schemas.openxmlformats.org/officeDocument/2006/relationships/image" Target="../media/image129.png"/><Relationship Id="rId7" Type="http://schemas.openxmlformats.org/officeDocument/2006/relationships/image" Target="../media/image124.png"/><Relationship Id="rId8" Type="http://schemas.openxmlformats.org/officeDocument/2006/relationships/image" Target="../media/image137.png"/><Relationship Id="rId11" Type="http://schemas.openxmlformats.org/officeDocument/2006/relationships/image" Target="../media/image140.png"/><Relationship Id="rId10" Type="http://schemas.openxmlformats.org/officeDocument/2006/relationships/image" Target="../media/image139.png"/><Relationship Id="rId13" Type="http://schemas.openxmlformats.org/officeDocument/2006/relationships/image" Target="../media/image108.png"/><Relationship Id="rId12" Type="http://schemas.openxmlformats.org/officeDocument/2006/relationships/image" Target="../media/image144.png"/><Relationship Id="rId15" Type="http://schemas.openxmlformats.org/officeDocument/2006/relationships/image" Target="../media/image160.png"/><Relationship Id="rId14" Type="http://schemas.openxmlformats.org/officeDocument/2006/relationships/image" Target="../media/image142.jpg"/><Relationship Id="rId17" Type="http://schemas.openxmlformats.org/officeDocument/2006/relationships/image" Target="../media/image154.jpg"/><Relationship Id="rId16" Type="http://schemas.openxmlformats.org/officeDocument/2006/relationships/image" Target="../media/image157.png"/><Relationship Id="rId19" Type="http://schemas.openxmlformats.org/officeDocument/2006/relationships/image" Target="../media/image155.jpg"/><Relationship Id="rId18" Type="http://schemas.openxmlformats.org/officeDocument/2006/relationships/image" Target="../media/image1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110.png"/><Relationship Id="rId4" Type="http://schemas.openxmlformats.org/officeDocument/2006/relationships/image" Target="../media/image117.png"/><Relationship Id="rId9" Type="http://schemas.openxmlformats.org/officeDocument/2006/relationships/image" Target="../media/image85.png"/><Relationship Id="rId5" Type="http://schemas.openxmlformats.org/officeDocument/2006/relationships/image" Target="../media/image137.png"/><Relationship Id="rId6" Type="http://schemas.openxmlformats.org/officeDocument/2006/relationships/image" Target="../media/image132.png"/><Relationship Id="rId7" Type="http://schemas.openxmlformats.org/officeDocument/2006/relationships/image" Target="../media/image155.jpg"/><Relationship Id="rId8" Type="http://schemas.openxmlformats.org/officeDocument/2006/relationships/image" Target="../media/image162.png"/><Relationship Id="rId11" Type="http://schemas.openxmlformats.org/officeDocument/2006/relationships/image" Target="../media/image157.png"/><Relationship Id="rId10" Type="http://schemas.openxmlformats.org/officeDocument/2006/relationships/image" Target="../media/image154.jpg"/><Relationship Id="rId13" Type="http://schemas.openxmlformats.org/officeDocument/2006/relationships/image" Target="../media/image161.png"/><Relationship Id="rId12" Type="http://schemas.openxmlformats.org/officeDocument/2006/relationships/image" Target="../media/image91.png"/><Relationship Id="rId15" Type="http://schemas.openxmlformats.org/officeDocument/2006/relationships/image" Target="../media/image173.png"/><Relationship Id="rId14" Type="http://schemas.openxmlformats.org/officeDocument/2006/relationships/image" Target="../media/image186.png"/><Relationship Id="rId17" Type="http://schemas.openxmlformats.org/officeDocument/2006/relationships/image" Target="../media/image171.png"/><Relationship Id="rId16" Type="http://schemas.openxmlformats.org/officeDocument/2006/relationships/image" Target="../media/image168.png"/><Relationship Id="rId19" Type="http://schemas.openxmlformats.org/officeDocument/2006/relationships/image" Target="../media/image115.png"/><Relationship Id="rId18" Type="http://schemas.openxmlformats.org/officeDocument/2006/relationships/image" Target="../media/image10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76.png"/><Relationship Id="rId4" Type="http://schemas.openxmlformats.org/officeDocument/2006/relationships/image" Target="../media/image1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7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96.png"/><Relationship Id="rId4" Type="http://schemas.openxmlformats.org/officeDocument/2006/relationships/image" Target="../media/image17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7.xml"/><Relationship Id="rId3" Type="http://schemas.openxmlformats.org/officeDocument/2006/relationships/image" Target="../media/image190.png"/><Relationship Id="rId4" Type="http://schemas.openxmlformats.org/officeDocument/2006/relationships/image" Target="../media/image181.png"/><Relationship Id="rId5" Type="http://schemas.openxmlformats.org/officeDocument/2006/relationships/image" Target="../media/image1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0.png"/><Relationship Id="rId4" Type="http://schemas.openxmlformats.org/officeDocument/2006/relationships/image" Target="../media/image50.png"/><Relationship Id="rId9"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1.png"/><Relationship Id="rId7" Type="http://schemas.openxmlformats.org/officeDocument/2006/relationships/image" Target="../media/image53.png"/><Relationship Id="rId8" Type="http://schemas.openxmlformats.org/officeDocument/2006/relationships/image" Target="../media/image46.png"/><Relationship Id="rId10" Type="http://schemas.openxmlformats.org/officeDocument/2006/relationships/image" Target="../media/image4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198.png"/><Relationship Id="rId4" Type="http://schemas.openxmlformats.org/officeDocument/2006/relationships/image" Target="../media/image183.png"/><Relationship Id="rId5" Type="http://schemas.openxmlformats.org/officeDocument/2006/relationships/image" Target="../media/image182.png"/><Relationship Id="rId6" Type="http://schemas.openxmlformats.org/officeDocument/2006/relationships/image" Target="../media/image203.png"/><Relationship Id="rId7" Type="http://schemas.openxmlformats.org/officeDocument/2006/relationships/image" Target="../media/image20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188.png"/><Relationship Id="rId4" Type="http://schemas.openxmlformats.org/officeDocument/2006/relationships/image" Target="../media/image193.jpg"/><Relationship Id="rId5" Type="http://schemas.openxmlformats.org/officeDocument/2006/relationships/image" Target="../media/image199.jpg"/><Relationship Id="rId6" Type="http://schemas.openxmlformats.org/officeDocument/2006/relationships/image" Target="../media/image197.jpg"/><Relationship Id="rId7" Type="http://schemas.openxmlformats.org/officeDocument/2006/relationships/image" Target="../media/image187.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200.png"/><Relationship Id="rId4" Type="http://schemas.openxmlformats.org/officeDocument/2006/relationships/image" Target="../media/image192.png"/><Relationship Id="rId5" Type="http://schemas.openxmlformats.org/officeDocument/2006/relationships/image" Target="../media/image195.png"/><Relationship Id="rId6" Type="http://schemas.openxmlformats.org/officeDocument/2006/relationships/image" Target="../media/image1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191.png"/><Relationship Id="rId4" Type="http://schemas.openxmlformats.org/officeDocument/2006/relationships/image" Target="../media/image2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189.jpg"/><Relationship Id="rId4" Type="http://schemas.openxmlformats.org/officeDocument/2006/relationships/image" Target="../media/image205.jpg"/><Relationship Id="rId5" Type="http://schemas.openxmlformats.org/officeDocument/2006/relationships/image" Target="../media/image194.png"/><Relationship Id="rId6" Type="http://schemas.openxmlformats.org/officeDocument/2006/relationships/image" Target="../media/image2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vmlDrawing" Target="../drawings/vmlDrawing1.vml"/><Relationship Id="rId4" Type="http://schemas.openxmlformats.org/officeDocument/2006/relationships/image" Target="../media/image207.jp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20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
          <p:cNvSpPr txBox="1"/>
          <p:nvPr>
            <p:ph type="ctrTitle"/>
          </p:nvPr>
        </p:nvSpPr>
        <p:spPr>
          <a:xfrm>
            <a:off x="457199" y="463073"/>
            <a:ext cx="7624293" cy="173736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3600"/>
              <a:buFont typeface="Arial"/>
              <a:buNone/>
            </a:pPr>
            <a:r>
              <a:rPr lang="en-US" sz="3600">
                <a:latin typeface="Arial"/>
                <a:ea typeface="Arial"/>
                <a:cs typeface="Arial"/>
                <a:sym typeface="Arial"/>
              </a:rPr>
              <a:t>Next Gen Digital (NGD) </a:t>
            </a:r>
            <a:br>
              <a:rPr lang="en-US" sz="3600">
                <a:latin typeface="Arial"/>
                <a:ea typeface="Arial"/>
                <a:cs typeface="Arial"/>
                <a:sym typeface="Arial"/>
              </a:rPr>
            </a:br>
            <a:r>
              <a:rPr lang="en-US" sz="3600">
                <a:latin typeface="Arial"/>
                <a:ea typeface="Arial"/>
                <a:cs typeface="Arial"/>
                <a:sym typeface="Arial"/>
              </a:rPr>
              <a:t>Technical Solution Approach</a:t>
            </a:r>
            <a:endParaRPr>
              <a:latin typeface="Arial"/>
              <a:ea typeface="Arial"/>
              <a:cs typeface="Arial"/>
              <a:sym typeface="Arial"/>
            </a:endParaRPr>
          </a:p>
        </p:txBody>
      </p:sp>
      <p:sp>
        <p:nvSpPr>
          <p:cNvPr id="376" name="Google Shape;376;p1"/>
          <p:cNvSpPr txBox="1"/>
          <p:nvPr/>
        </p:nvSpPr>
        <p:spPr>
          <a:xfrm>
            <a:off x="457199" y="2493115"/>
            <a:ext cx="5222631" cy="883167"/>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600"/>
              <a:buFont typeface="Arial"/>
              <a:buNone/>
            </a:pPr>
            <a:r>
              <a:t/>
            </a:r>
            <a:endParaRPr b="0" i="0" sz="1600" u="none" cap="none" strike="noStrike">
              <a:solidFill>
                <a:schemeClr val="lt1"/>
              </a:solidFill>
              <a:latin typeface="Arial"/>
              <a:ea typeface="Arial"/>
              <a:cs typeface="Arial"/>
              <a:sym typeface="Arial"/>
            </a:endParaRPr>
          </a:p>
          <a:p>
            <a:pPr indent="0" lvl="0" marL="0" marR="0" rtl="0" algn="l">
              <a:lnSpc>
                <a:spcPct val="90000"/>
              </a:lnSpc>
              <a:spcBef>
                <a:spcPts val="600"/>
              </a:spcBef>
              <a:spcAft>
                <a:spcPts val="0"/>
              </a:spcAft>
              <a:buClr>
                <a:schemeClr val="lt1"/>
              </a:buClr>
              <a:buSzPts val="1600"/>
              <a:buFont typeface="Arial"/>
              <a:buNone/>
            </a:pPr>
            <a:r>
              <a:rPr lang="en-US" sz="1600">
                <a:solidFill>
                  <a:schemeClr val="lt1"/>
                </a:solidFill>
              </a:rPr>
              <a:t>Feb-April</a:t>
            </a:r>
            <a:r>
              <a:rPr b="0" i="0" lang="en-US" sz="1600" u="none" cap="none" strike="noStrike">
                <a:solidFill>
                  <a:schemeClr val="lt1"/>
                </a:solidFill>
                <a:latin typeface="Arial"/>
                <a:ea typeface="Arial"/>
                <a:cs typeface="Arial"/>
                <a:sym typeface="Arial"/>
              </a:rPr>
              <a:t>, 2024</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
          <p:cNvSpPr txBox="1"/>
          <p:nvPr>
            <p:ph idx="12" type="sldNum"/>
          </p:nvPr>
        </p:nvSpPr>
        <p:spPr>
          <a:xfrm>
            <a:off x="5248274" y="4974091"/>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637" name="Google Shape;637;p9"/>
          <p:cNvSpPr txBox="1"/>
          <p:nvPr>
            <p:ph type="title"/>
          </p:nvPr>
        </p:nvSpPr>
        <p:spPr>
          <a:xfrm>
            <a:off x="457199" y="590550"/>
            <a:ext cx="8258175" cy="41546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2000"/>
              <a:buFont typeface="Arial"/>
              <a:buNone/>
            </a:pPr>
            <a:r>
              <a:rPr lang="en-US" sz="1600">
                <a:latin typeface="Arial"/>
                <a:ea typeface="Arial"/>
                <a:cs typeface="Arial"/>
                <a:sym typeface="Arial"/>
              </a:rPr>
              <a:t>And with that comes the best practices… across the entire development lifecycle…</a:t>
            </a:r>
            <a:endParaRPr sz="1600">
              <a:solidFill>
                <a:srgbClr val="7F7F7F"/>
              </a:solidFill>
              <a:latin typeface="Arial"/>
              <a:ea typeface="Arial"/>
              <a:cs typeface="Arial"/>
              <a:sym typeface="Arial"/>
            </a:endParaRPr>
          </a:p>
        </p:txBody>
      </p:sp>
      <p:sp>
        <p:nvSpPr>
          <p:cNvPr id="638" name="Google Shape;638;p9"/>
          <p:cNvSpPr txBox="1"/>
          <p:nvPr/>
        </p:nvSpPr>
        <p:spPr>
          <a:xfrm>
            <a:off x="457200" y="888263"/>
            <a:ext cx="3907200" cy="3046948"/>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Architecture</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Courier New"/>
              <a:buChar char="◆"/>
            </a:pPr>
            <a:r>
              <a:rPr b="0" i="0" lang="en-US" sz="800" u="none" cap="none" strike="noStrike">
                <a:solidFill>
                  <a:srgbClr val="000000"/>
                </a:solidFill>
                <a:latin typeface="Arial"/>
                <a:ea typeface="Arial"/>
                <a:cs typeface="Arial"/>
                <a:sym typeface="Arial"/>
              </a:rPr>
              <a:t>Rendering Approach, Web Frameworks</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Courier New"/>
              <a:buChar char="◆"/>
            </a:pPr>
            <a:r>
              <a:rPr b="0" i="0" lang="en-US" sz="800" u="none" cap="none" strike="noStrike">
                <a:solidFill>
                  <a:srgbClr val="000000"/>
                </a:solidFill>
                <a:latin typeface="Arial"/>
                <a:ea typeface="Arial"/>
                <a:cs typeface="Arial"/>
                <a:sym typeface="Arial"/>
              </a:rPr>
              <a:t>Application Boundaries , Code Structure</a:t>
            </a:r>
            <a:endParaRPr b="0" i="0" sz="8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Branching , Environment (Dev, QA, PERF)</a:t>
            </a:r>
            <a:endParaRPr b="0" i="0" sz="8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Development</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Routing / State Mgt / Caching Strategy</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Config Management/ Feature flags</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Error handling </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Instrumentation - Logging / Monitoring</a:t>
            </a:r>
            <a:endParaRPr b="0" i="0" sz="800" u="none" cap="none" strike="noStrike">
              <a:solidFill>
                <a:schemeClr val="dk1"/>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chemeClr val="dk1"/>
                </a:solidFill>
                <a:latin typeface="Arial"/>
                <a:ea typeface="Arial"/>
                <a:cs typeface="Arial"/>
                <a:sym typeface="Arial"/>
              </a:rPr>
              <a:t>Common Library , VDS Integration</a:t>
            </a:r>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chemeClr val="dk1"/>
                </a:solidFill>
                <a:latin typeface="Arial"/>
                <a:ea typeface="Arial"/>
                <a:cs typeface="Arial"/>
                <a:sym typeface="Arial"/>
              </a:rPr>
              <a:t>Tagging</a:t>
            </a:r>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chemeClr val="dk1"/>
                </a:solidFill>
                <a:latin typeface="Arial"/>
                <a:ea typeface="Arial"/>
                <a:cs typeface="Arial"/>
                <a:sym typeface="Arial"/>
              </a:rPr>
              <a:t>Performance Budgets, Monitoring and Optimization  </a:t>
            </a:r>
            <a:endParaRPr/>
          </a:p>
        </p:txBody>
      </p:sp>
      <p:sp>
        <p:nvSpPr>
          <p:cNvPr id="639" name="Google Shape;639;p9"/>
          <p:cNvSpPr txBox="1"/>
          <p:nvPr/>
        </p:nvSpPr>
        <p:spPr>
          <a:xfrm>
            <a:off x="4891000" y="888273"/>
            <a:ext cx="3742924" cy="2800726"/>
          </a:xfrm>
          <a:prstGeom prst="rect">
            <a:avLst/>
          </a:prstGeom>
          <a:noFill/>
          <a:ln>
            <a:noFill/>
          </a:ln>
        </p:spPr>
        <p:txBody>
          <a:bodyPr anchorCtr="0" anchor="t" bIns="45700" lIns="91425" spcFirstLastPara="1" rIns="91425" wrap="square" tIns="45700">
            <a:spAutoFit/>
          </a:bodyPr>
          <a:lstStyle/>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Integrations (incl NBx, Search, 3rd party tools, Analytics, SEO etc)</a:t>
            </a:r>
            <a:endParaRPr b="0" i="0" sz="8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Testing</a:t>
            </a:r>
            <a:endParaRPr b="0" i="0" sz="800" u="none" cap="none" strike="noStrike">
              <a:solidFill>
                <a:schemeClr val="dk1"/>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Unit testing</a:t>
            </a:r>
            <a:endParaRPr b="0" i="0" sz="800" u="none" cap="none" strike="noStrike">
              <a:solidFill>
                <a:schemeClr val="dk1"/>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Quality Engineering </a:t>
            </a:r>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Load Testing</a:t>
            </a:r>
            <a:endParaRPr b="0" i="0" sz="800" u="none" cap="none" strike="noStrike">
              <a:solidFill>
                <a:schemeClr val="dk1"/>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NFRs</a:t>
            </a:r>
            <a:endParaRPr b="0" i="0" sz="800" u="none" cap="none" strike="noStrike">
              <a:solidFill>
                <a:schemeClr val="dk1"/>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Accessibility AA compliance- Tools &amp; CI/CD </a:t>
            </a:r>
            <a:endParaRPr b="0" i="0" sz="800" u="none" cap="none" strike="noStrike">
              <a:solidFill>
                <a:srgbClr val="000000"/>
              </a:solidFill>
              <a:latin typeface="Arial"/>
              <a:ea typeface="Arial"/>
              <a:cs typeface="Arial"/>
              <a:sym typeface="Arial"/>
            </a:endParaRPr>
          </a:p>
          <a:p>
            <a:pPr indent="-342900" lvl="1" marL="8001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Security Tools &amp; CI/CD </a:t>
            </a:r>
            <a:endParaRPr b="0" i="0" sz="800" u="none" cap="none" strike="noStrike">
              <a:solidFill>
                <a:schemeClr val="dk1"/>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DevOps/Automation</a:t>
            </a:r>
            <a:endParaRPr b="0" i="0" sz="800" u="none" cap="none" strike="noStrike">
              <a:solidFill>
                <a:schemeClr val="dk1"/>
              </a:solidFill>
              <a:latin typeface="Arial"/>
              <a:ea typeface="Arial"/>
              <a:cs typeface="Arial"/>
              <a:sym typeface="Arial"/>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Deployment (throttling, rollout and rollback)</a:t>
            </a:r>
            <a:endParaRPr/>
          </a:p>
          <a:p>
            <a:pPr indent="-342900" lvl="0" marL="342900" marR="0" rtl="0" algn="l">
              <a:lnSpc>
                <a:spcPct val="200000"/>
              </a:lnSpc>
              <a:spcBef>
                <a:spcPts val="0"/>
              </a:spcBef>
              <a:spcAft>
                <a:spcPts val="0"/>
              </a:spcAft>
              <a:buClr>
                <a:srgbClr val="000000"/>
              </a:buClr>
              <a:buSzPts val="1000"/>
              <a:buFont typeface="Arial"/>
              <a:buChar char="➔"/>
            </a:pPr>
            <a:r>
              <a:rPr b="0" i="0" lang="en-US" sz="800" u="none" cap="none" strike="noStrike">
                <a:solidFill>
                  <a:srgbClr val="000000"/>
                </a:solidFill>
                <a:latin typeface="Arial"/>
                <a:ea typeface="Arial"/>
                <a:cs typeface="Arial"/>
                <a:sym typeface="Arial"/>
              </a:rPr>
              <a:t>Development Guidelines</a:t>
            </a:r>
            <a:endParaRPr b="0" i="0" sz="800" u="none" cap="none" strike="noStrike">
              <a:solidFill>
                <a:schemeClr val="dk1"/>
              </a:solidFill>
              <a:latin typeface="Arial"/>
              <a:ea typeface="Arial"/>
              <a:cs typeface="Arial"/>
              <a:sym typeface="Arial"/>
            </a:endParaRPr>
          </a:p>
        </p:txBody>
      </p:sp>
      <p:sp>
        <p:nvSpPr>
          <p:cNvPr id="640" name="Google Shape;640;p9"/>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NGD | Guiding Principles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116"/>
          <p:cNvSpPr txBox="1"/>
          <p:nvPr>
            <p:ph type="title"/>
          </p:nvPr>
        </p:nvSpPr>
        <p:spPr>
          <a:xfrm>
            <a:off x="466928" y="465710"/>
            <a:ext cx="7086600" cy="20574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lt1"/>
              </a:buClr>
              <a:buSzPts val="6000"/>
              <a:buFont typeface="Arial"/>
              <a:buNone/>
            </a:pPr>
            <a:r>
              <a:rPr lang="en-US" sz="6000"/>
              <a:t>Q&amp;A</a:t>
            </a:r>
            <a:endParaRPr/>
          </a:p>
        </p:txBody>
      </p:sp>
      <p:sp>
        <p:nvSpPr>
          <p:cNvPr id="2396" name="Google Shape;2396;p11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lt1"/>
              </a:buClr>
              <a:buSzPts val="700"/>
              <a:buFont typeface="Arial"/>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g30e3ea120af_1_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Key Advantages of App Router</a:t>
            </a:r>
            <a:endParaRPr/>
          </a:p>
        </p:txBody>
      </p:sp>
      <p:sp>
        <p:nvSpPr>
          <p:cNvPr id="2402" name="Google Shape;2402;g30e3ea120af_1_0"/>
          <p:cNvSpPr txBox="1"/>
          <p:nvPr>
            <p:ph idx="1" type="body"/>
          </p:nvPr>
        </p:nvSpPr>
        <p:spPr>
          <a:xfrm>
            <a:off x="457209" y="940400"/>
            <a:ext cx="8200200" cy="3086100"/>
          </a:xfrm>
          <a:prstGeom prst="rect">
            <a:avLst/>
          </a:prstGeom>
          <a:noFill/>
          <a:ln>
            <a:noFill/>
          </a:ln>
        </p:spPr>
        <p:txBody>
          <a:bodyPr anchorCtr="0" anchor="t" bIns="0" lIns="0" spcFirstLastPara="1" rIns="0" wrap="square" tIns="0">
            <a:normAutofit/>
          </a:bodyPr>
          <a:lstStyle/>
          <a:p>
            <a:pPr indent="-95250" lvl="0" marL="171450" rtl="0" algn="l">
              <a:lnSpc>
                <a:spcPct val="100000"/>
              </a:lnSpc>
              <a:spcBef>
                <a:spcPts val="0"/>
              </a:spcBef>
              <a:spcAft>
                <a:spcPts val="0"/>
              </a:spcAft>
              <a:buClr>
                <a:schemeClr val="dk1"/>
              </a:buClr>
              <a:buSzPts val="1200"/>
              <a:buFont typeface="Arial"/>
              <a:buNone/>
            </a:pPr>
            <a:r>
              <a:t/>
            </a:r>
            <a:endParaRPr b="0"/>
          </a:p>
          <a:p>
            <a:pPr indent="-171450" lvl="0" marL="171450" rtl="0" algn="l">
              <a:lnSpc>
                <a:spcPct val="100000"/>
              </a:lnSpc>
              <a:spcBef>
                <a:spcPts val="900"/>
              </a:spcBef>
              <a:spcAft>
                <a:spcPts val="0"/>
              </a:spcAft>
              <a:buClr>
                <a:schemeClr val="dk1"/>
              </a:buClr>
              <a:buSzPts val="1200"/>
              <a:buFont typeface="Arial"/>
              <a:buChar char="•"/>
            </a:pPr>
            <a:r>
              <a:rPr b="0" lang="en-US"/>
              <a:t>App router is the Next.js default option. The legacy Pages router in Next.js will no longer receive updates, so to continue to receive meaningful framework updates, we need to use App Router.</a:t>
            </a:r>
            <a:endParaRPr/>
          </a:p>
          <a:p>
            <a:pPr indent="-171450" lvl="0" marL="171450" rtl="0" algn="l">
              <a:lnSpc>
                <a:spcPct val="100000"/>
              </a:lnSpc>
              <a:spcBef>
                <a:spcPts val="900"/>
              </a:spcBef>
              <a:spcAft>
                <a:spcPts val="0"/>
              </a:spcAft>
              <a:buClr>
                <a:schemeClr val="dk1"/>
              </a:buClr>
              <a:buSzPts val="1200"/>
              <a:buFont typeface="Arial"/>
              <a:buChar char="•"/>
            </a:pPr>
            <a:r>
              <a:rPr b="0" lang="en-US"/>
              <a:t>The App router is the only production stable framework providing support for React Server Components. We can’t use them in production today without Next.js.</a:t>
            </a:r>
            <a:endParaRPr/>
          </a:p>
          <a:p>
            <a:pPr indent="-171450" lvl="0" marL="171450" rtl="0" algn="l">
              <a:lnSpc>
                <a:spcPct val="100000"/>
              </a:lnSpc>
              <a:spcBef>
                <a:spcPts val="900"/>
              </a:spcBef>
              <a:spcAft>
                <a:spcPts val="0"/>
              </a:spcAft>
              <a:buClr>
                <a:schemeClr val="dk1"/>
              </a:buClr>
              <a:buSzPts val="1200"/>
              <a:buFont typeface="Arial"/>
              <a:buChar char="•"/>
            </a:pPr>
            <a:r>
              <a:rPr b="0" lang="en-US"/>
              <a:t>With RSC, App Router brings the ability to chose where React component code is rendered, which is one of only a few ways to reduce JavaScript execution time on the client.</a:t>
            </a:r>
            <a:endParaRPr/>
          </a:p>
          <a:p>
            <a:pPr indent="-171450" lvl="0" marL="171450" rtl="0" algn="l">
              <a:lnSpc>
                <a:spcPct val="100000"/>
              </a:lnSpc>
              <a:spcBef>
                <a:spcPts val="900"/>
              </a:spcBef>
              <a:spcAft>
                <a:spcPts val="0"/>
              </a:spcAft>
              <a:buClr>
                <a:schemeClr val="dk1"/>
              </a:buClr>
              <a:buSzPts val="1200"/>
              <a:buFont typeface="Arial"/>
              <a:buChar char="•"/>
            </a:pPr>
            <a:r>
              <a:rPr b="0" lang="en-US"/>
              <a:t>With App router server rendering, we have a way to lower bundle size on components that can be rendered server side.</a:t>
            </a:r>
            <a:endParaRPr/>
          </a:p>
          <a:p>
            <a:pPr indent="-171450" lvl="0" marL="171450" rtl="0" algn="l">
              <a:lnSpc>
                <a:spcPct val="100000"/>
              </a:lnSpc>
              <a:spcBef>
                <a:spcPts val="900"/>
              </a:spcBef>
              <a:spcAft>
                <a:spcPts val="0"/>
              </a:spcAft>
              <a:buClr>
                <a:schemeClr val="dk1"/>
              </a:buClr>
              <a:buSzPts val="1200"/>
              <a:buFont typeface="Arial"/>
              <a:buChar char="•"/>
            </a:pPr>
            <a:r>
              <a:rPr b="0" lang="en-US"/>
              <a:t>App Router provides many updates to the file-based router and new features which will improve our code organization and management.</a:t>
            </a:r>
            <a:endParaRPr/>
          </a:p>
        </p:txBody>
      </p:sp>
      <p:sp>
        <p:nvSpPr>
          <p:cNvPr id="2403" name="Google Shape;2403;g30e3ea120af_1_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g30e3ea120af_1_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Addtl. Details on File Based Router updates</a:t>
            </a:r>
            <a:endParaRPr/>
          </a:p>
        </p:txBody>
      </p:sp>
      <p:sp>
        <p:nvSpPr>
          <p:cNvPr id="2409" name="Google Shape;2409;g30e3ea120af_1_6"/>
          <p:cNvSpPr txBox="1"/>
          <p:nvPr>
            <p:ph idx="1" type="body"/>
          </p:nvPr>
        </p:nvSpPr>
        <p:spPr>
          <a:xfrm>
            <a:off x="457199" y="876300"/>
            <a:ext cx="8309100" cy="308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rPr b="0" lang="en-US">
                <a:latin typeface="Arial"/>
                <a:ea typeface="Arial"/>
                <a:cs typeface="Arial"/>
                <a:sym typeface="Arial"/>
              </a:rPr>
              <a:t>The Next.js App Router brings many improvements to the File-based router implementation:</a:t>
            </a:r>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Shared Layouts: </a:t>
            </a:r>
            <a:r>
              <a:rPr b="0" lang="en-US">
                <a:latin typeface="Arial"/>
                <a:ea typeface="Arial"/>
                <a:cs typeface="Arial"/>
                <a:sym typeface="Arial"/>
              </a:rPr>
              <a:t>App router solves a fundamental issue of the Next.Js pages router, which was how to distribute layout across routes.</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Parallel routes / Intercepting routes: </a:t>
            </a:r>
            <a:r>
              <a:rPr b="0" i="0" lang="en-US">
                <a:solidFill>
                  <a:srgbClr val="171717"/>
                </a:solidFill>
                <a:latin typeface="Arial"/>
                <a:ea typeface="Arial"/>
                <a:cs typeface="Arial"/>
                <a:sym typeface="Arial"/>
              </a:rPr>
              <a:t>Parallel Routes allows you to simultaneously or conditionally render one or more pages within the same layout. They are useful for highly dynamic sections of an app, such as dashboards and feeds on social sites.</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Route groups: </a:t>
            </a:r>
            <a:r>
              <a:rPr b="0" lang="en-US">
                <a:latin typeface="Arial"/>
                <a:ea typeface="Arial"/>
                <a:cs typeface="Arial"/>
                <a:sym typeface="Arial"/>
              </a:rPr>
              <a:t>Route groups enables improved code organization within the router folder structure.</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Loading routes: </a:t>
            </a:r>
            <a:r>
              <a:rPr b="0" lang="en-US">
                <a:latin typeface="Arial"/>
                <a:ea typeface="Arial"/>
                <a:cs typeface="Arial"/>
                <a:sym typeface="Arial"/>
              </a:rPr>
              <a:t>Ability to show instant loading reaction while route segments are rendered.</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Error routes: </a:t>
            </a:r>
            <a:r>
              <a:rPr b="0" lang="en-US">
                <a:latin typeface="Arial"/>
                <a:ea typeface="Arial"/>
                <a:cs typeface="Arial"/>
                <a:sym typeface="Arial"/>
              </a:rPr>
              <a:t>Gracefully handle unexpected runtime errors within nested routes.</a:t>
            </a:r>
            <a:endParaRPr>
              <a:latin typeface="Arial"/>
              <a:ea typeface="Arial"/>
              <a:cs typeface="Arial"/>
              <a:sym typeface="Arial"/>
            </a:endParaRPr>
          </a:p>
          <a:p>
            <a:pPr indent="-95250" lvl="0" marL="17145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p:txBody>
      </p:sp>
      <p:sp>
        <p:nvSpPr>
          <p:cNvPr id="2410" name="Google Shape;2410;g30e3ea120af_1_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
          <p:cNvSpPr txBox="1"/>
          <p:nvPr>
            <p:ph type="ctrTitle"/>
          </p:nvPr>
        </p:nvSpPr>
        <p:spPr>
          <a:xfrm>
            <a:off x="457200" y="459908"/>
            <a:ext cx="76872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Target State</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
          <p:cNvSpPr txBox="1"/>
          <p:nvPr>
            <p:ph type="title"/>
          </p:nvPr>
        </p:nvSpPr>
        <p:spPr>
          <a:xfrm>
            <a:off x="457200" y="533900"/>
            <a:ext cx="8266986" cy="41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2000"/>
              <a:buFont typeface="Arial"/>
              <a:buNone/>
            </a:pPr>
            <a:r>
              <a:rPr lang="en-US" sz="2000">
                <a:latin typeface="Arial"/>
                <a:ea typeface="Arial"/>
                <a:cs typeface="Arial"/>
                <a:sym typeface="Arial"/>
              </a:rPr>
              <a:t>Next Gen Digital Architecture – Directional Target State</a:t>
            </a:r>
            <a:r>
              <a:rPr lang="en-US">
                <a:latin typeface="Arial"/>
                <a:ea typeface="Arial"/>
                <a:cs typeface="Arial"/>
                <a:sym typeface="Arial"/>
              </a:rPr>
              <a:t> </a:t>
            </a:r>
            <a:endParaRPr>
              <a:latin typeface="Arial"/>
              <a:ea typeface="Arial"/>
              <a:cs typeface="Arial"/>
              <a:sym typeface="Arial"/>
            </a:endParaRPr>
          </a:p>
        </p:txBody>
      </p:sp>
      <p:pic>
        <p:nvPicPr>
          <p:cNvPr id="653" name="Google Shape;653;p11"/>
          <p:cNvPicPr preferRelativeResize="0"/>
          <p:nvPr/>
        </p:nvPicPr>
        <p:blipFill rotWithShape="1">
          <a:blip r:embed="rId3">
            <a:alphaModFix/>
          </a:blip>
          <a:srcRect b="0" l="0" r="0" t="0"/>
          <a:stretch/>
        </p:blipFill>
        <p:spPr>
          <a:xfrm>
            <a:off x="4271748" y="1789772"/>
            <a:ext cx="4452437" cy="2251114"/>
          </a:xfrm>
          <a:prstGeom prst="rect">
            <a:avLst/>
          </a:prstGeom>
          <a:noFill/>
          <a:ln>
            <a:noFill/>
          </a:ln>
        </p:spPr>
      </p:pic>
      <p:sp>
        <p:nvSpPr>
          <p:cNvPr id="654" name="Google Shape;654;p11"/>
          <p:cNvSpPr txBox="1"/>
          <p:nvPr/>
        </p:nvSpPr>
        <p:spPr>
          <a:xfrm>
            <a:off x="470859" y="1003182"/>
            <a:ext cx="8189196" cy="36933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5A5A5"/>
              </a:buClr>
              <a:buSzPts val="1200"/>
              <a:buFont typeface="Arial"/>
              <a:buNone/>
            </a:pPr>
            <a:r>
              <a:rPr b="0" i="0" lang="en-US" sz="1200" u="none" cap="none" strike="noStrike">
                <a:solidFill>
                  <a:srgbClr val="A5A5A5"/>
                </a:solidFill>
                <a:latin typeface="Arial"/>
                <a:ea typeface="Arial"/>
                <a:cs typeface="Arial"/>
                <a:sym typeface="Arial"/>
              </a:rPr>
              <a:t>Leverage the strong</a:t>
            </a:r>
            <a:r>
              <a:rPr b="1" i="0" lang="en-US" sz="1200" u="none" cap="none" strike="noStrike">
                <a:solidFill>
                  <a:srgbClr val="000000"/>
                </a:solidFill>
                <a:latin typeface="Arial"/>
                <a:ea typeface="Arial"/>
                <a:cs typeface="Arial"/>
                <a:sym typeface="Arial"/>
              </a:rPr>
              <a:t> North star architecture foundation</a:t>
            </a:r>
            <a:r>
              <a:rPr b="0" i="0" lang="en-US" sz="1200" u="none" cap="none" strike="noStrike">
                <a:solidFill>
                  <a:srgbClr val="A5A5A5"/>
                </a:solidFill>
                <a:latin typeface="Arial"/>
                <a:ea typeface="Arial"/>
                <a:cs typeface="Arial"/>
                <a:sym typeface="Arial"/>
              </a:rPr>
              <a:t> and expand to support the next generation capabilities </a:t>
            </a:r>
            <a:r>
              <a:rPr b="1" i="0" lang="en-US" sz="1200" u="none" cap="none" strike="noStrike">
                <a:solidFill>
                  <a:srgbClr val="000000"/>
                </a:solidFill>
                <a:latin typeface="Arial"/>
                <a:ea typeface="Arial"/>
                <a:cs typeface="Arial"/>
                <a:sym typeface="Arial"/>
              </a:rPr>
              <a:t>informed by the guiding principles…</a:t>
            </a:r>
            <a:endParaRPr/>
          </a:p>
        </p:txBody>
      </p:sp>
      <p:sp>
        <p:nvSpPr>
          <p:cNvPr id="655" name="Google Shape;655;p11"/>
          <p:cNvSpPr txBox="1"/>
          <p:nvPr/>
        </p:nvSpPr>
        <p:spPr>
          <a:xfrm>
            <a:off x="457200" y="3231945"/>
            <a:ext cx="3695700"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Service Layer</a:t>
            </a:r>
            <a:endParaRPr/>
          </a:p>
          <a:p>
            <a:pPr indent="-120650" lvl="0" marL="17145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Personalization</a:t>
            </a:r>
            <a:endParaRPr/>
          </a:p>
          <a:p>
            <a:pPr indent="-120650" lvl="0" marL="17145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Authentication</a:t>
            </a:r>
            <a:endParaRPr b="0" i="0" sz="800" u="none" cap="none" strike="noStrike">
              <a:solidFill>
                <a:srgbClr val="000000"/>
              </a:solidFill>
              <a:latin typeface="Arial"/>
              <a:ea typeface="Arial"/>
              <a:cs typeface="Arial"/>
              <a:sym typeface="Arial"/>
            </a:endParaRPr>
          </a:p>
          <a:p>
            <a:pPr indent="-107950" lvl="0" marL="171450" marR="0" rtl="0" algn="l">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p>
            <a:pPr indent="-107950" lvl="0" marL="171450" marR="0" rtl="0" algn="l">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graphicFrame>
        <p:nvGraphicFramePr>
          <p:cNvPr id="656" name="Google Shape;656;p11"/>
          <p:cNvGraphicFramePr/>
          <p:nvPr/>
        </p:nvGraphicFramePr>
        <p:xfrm>
          <a:off x="457200" y="1678542"/>
          <a:ext cx="3000000" cy="3000000"/>
        </p:xfrm>
        <a:graphic>
          <a:graphicData uri="http://schemas.openxmlformats.org/drawingml/2006/table">
            <a:tbl>
              <a:tblPr bandRow="1" firstRow="1">
                <a:noFill/>
                <a:tableStyleId>{0CC73453-BDA2-4502-8860-D143630C858C}</a:tableStyleId>
              </a:tblPr>
              <a:tblGrid>
                <a:gridCol w="1143000"/>
                <a:gridCol w="2552700"/>
              </a:tblGrid>
              <a:tr h="370850">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Frontend layer</a:t>
                      </a:r>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(UI / SOE)</a:t>
                      </a:r>
                      <a:endParaRPr/>
                    </a:p>
                  </a:txBody>
                  <a:tcPr marT="45725" marB="45725" marR="91450" marL="91450">
                    <a:lnR cap="flat" cmpd="sng" w="9525">
                      <a:solidFill>
                        <a:schemeClr val="dk1"/>
                      </a:solidFill>
                      <a:prstDash val="solid"/>
                      <a:round/>
                      <a:headEnd len="sm" w="sm" type="none"/>
                      <a:tailEnd len="sm" w="sm" type="none"/>
                    </a:lnR>
                    <a:solidFill>
                      <a:srgbClr val="D8D8D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
                      </a:r>
                      <a:r>
                        <a:rPr b="1" i="0" lang="en-US" sz="1000" u="none" cap="none" strike="noStrike">
                          <a:solidFill>
                            <a:srgbClr val="000000"/>
                          </a:solidFill>
                          <a:latin typeface="Arial"/>
                          <a:ea typeface="Arial"/>
                          <a:cs typeface="Arial"/>
                          <a:sym typeface="Arial"/>
                        </a:rPr>
                        <a:t>ew frontend implementation</a:t>
                      </a:r>
                      <a:r>
                        <a:rPr b="0" i="0" lang="en-US" sz="1000" u="none" cap="none" strike="noStrike">
                          <a:solidFill>
                            <a:srgbClr val="000000"/>
                          </a:solidFill>
                          <a:latin typeface="Arial"/>
                          <a:ea typeface="Arial"/>
                          <a:cs typeface="Arial"/>
                          <a:sym typeface="Arial"/>
                        </a:rPr>
                        <a:t> on top of NSA</a:t>
                      </a:r>
                      <a:endParaRPr/>
                    </a:p>
                  </a:txBody>
                  <a:tcPr marT="45725" marB="45725" marR="91450" marL="91450">
                    <a:lnL cap="flat" cmpd="sng" w="9525">
                      <a:solidFill>
                        <a:schemeClr val="dk1"/>
                      </a:solidFill>
                      <a:prstDash val="solid"/>
                      <a:round/>
                      <a:headEnd len="sm" w="sm" type="none"/>
                      <a:tailEnd len="sm" w="sm" type="none"/>
                    </a:lnL>
                    <a:solidFill>
                      <a:srgbClr val="D8D8D8"/>
                    </a:solidFill>
                  </a:tcPr>
                </a:tc>
              </a:tr>
            </a:tbl>
          </a:graphicData>
        </a:graphic>
      </p:graphicFrame>
      <p:graphicFrame>
        <p:nvGraphicFramePr>
          <p:cNvPr id="657" name="Google Shape;657;p11"/>
          <p:cNvGraphicFramePr/>
          <p:nvPr/>
        </p:nvGraphicFramePr>
        <p:xfrm>
          <a:off x="457200" y="2717209"/>
          <a:ext cx="3000000" cy="3000000"/>
        </p:xfrm>
        <a:graphic>
          <a:graphicData uri="http://schemas.openxmlformats.org/drawingml/2006/table">
            <a:tbl>
              <a:tblPr bandRow="1" firstRow="1">
                <a:noFill/>
                <a:tableStyleId>{0CC73453-BDA2-4502-8860-D143630C858C}</a:tableStyleId>
              </a:tblPr>
              <a:tblGrid>
                <a:gridCol w="1143000"/>
                <a:gridCol w="2552700"/>
              </a:tblGrid>
              <a:tr h="370850">
                <a:tc>
                  <a:txBody>
                    <a:bodyPr/>
                    <a:lstStyle/>
                    <a:p>
                      <a:pPr indent="0" lvl="0" marL="0" marR="0" rtl="0" algn="l">
                        <a:spcBef>
                          <a:spcPts val="0"/>
                        </a:spcBef>
                        <a:spcAft>
                          <a:spcPts val="0"/>
                        </a:spcAft>
                        <a:buNone/>
                      </a:pPr>
                      <a:r>
                        <a:rPr b="1" i="0" lang="en-US" sz="1000" u="none" cap="none" strike="noStrike">
                          <a:solidFill>
                            <a:srgbClr val="000000"/>
                          </a:solidFill>
                          <a:latin typeface="Arial"/>
                          <a:ea typeface="Arial"/>
                          <a:cs typeface="Arial"/>
                          <a:sym typeface="Arial"/>
                        </a:rPr>
                        <a:t>Backend layer</a:t>
                      </a:r>
                      <a:endParaRPr/>
                    </a:p>
                    <a:p>
                      <a:pPr indent="0" lvl="0" marL="0" marR="0" rtl="0" algn="l">
                        <a:spcBef>
                          <a:spcPts val="0"/>
                        </a:spcBef>
                        <a:spcAft>
                          <a:spcPts val="0"/>
                        </a:spcAft>
                        <a:buNone/>
                      </a:pPr>
                      <a:r>
                        <a:rPr b="0" i="0" lang="en-US" sz="600" u="none" cap="none" strike="noStrike">
                          <a:solidFill>
                            <a:srgbClr val="000000"/>
                          </a:solidFill>
                          <a:latin typeface="Arial"/>
                          <a:ea typeface="Arial"/>
                          <a:cs typeface="Arial"/>
                          <a:sym typeface="Arial"/>
                        </a:rPr>
                        <a:t>(CXP / CJCM / SOI / SOR)</a:t>
                      </a:r>
                      <a:endParaRPr i="0" sz="600"/>
                    </a:p>
                  </a:txBody>
                  <a:tcPr marT="45725" marB="45725" marR="91450" marL="91450">
                    <a:lnR cap="flat" cmpd="sng" w="9525">
                      <a:solidFill>
                        <a:schemeClr val="dk1"/>
                      </a:solidFill>
                      <a:prstDash val="solid"/>
                      <a:round/>
                      <a:headEnd len="sm" w="sm" type="none"/>
                      <a:tailEnd len="sm" w="sm" type="none"/>
                    </a:lnR>
                    <a:solidFill>
                      <a:srgbClr val="D8D8D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Focused changes </a:t>
                      </a:r>
                      <a:r>
                        <a:rPr b="0" i="0" lang="en-US" sz="1000" u="none" cap="none" strike="noStrike">
                          <a:solidFill>
                            <a:srgbClr val="000000"/>
                          </a:solidFill>
                          <a:latin typeface="Arial"/>
                          <a:ea typeface="Arial"/>
                          <a:cs typeface="Arial"/>
                          <a:sym typeface="Arial"/>
                        </a:rPr>
                        <a:t>on existing backend layers to support enhanced capabilities</a:t>
                      </a:r>
                      <a:endParaRPr/>
                    </a:p>
                  </a:txBody>
                  <a:tcPr marT="45725" marB="45725" marR="91450" marL="91450">
                    <a:lnL cap="flat" cmpd="sng" w="9525">
                      <a:solidFill>
                        <a:schemeClr val="dk1"/>
                      </a:solidFill>
                      <a:prstDash val="solid"/>
                      <a:round/>
                      <a:headEnd len="sm" w="sm" type="none"/>
                      <a:tailEnd len="sm" w="sm" type="none"/>
                    </a:lnL>
                    <a:solidFill>
                      <a:srgbClr val="D8D8D8"/>
                    </a:solidFill>
                  </a:tcPr>
                </a:tc>
              </a:tr>
            </a:tbl>
          </a:graphicData>
        </a:graphic>
      </p:graphicFrame>
      <p:sp>
        <p:nvSpPr>
          <p:cNvPr id="658" name="Google Shape;658;p11"/>
          <p:cNvSpPr txBox="1"/>
          <p:nvPr/>
        </p:nvSpPr>
        <p:spPr>
          <a:xfrm>
            <a:off x="470859" y="2163211"/>
            <a:ext cx="3695700" cy="461665"/>
          </a:xfrm>
          <a:prstGeom prst="rect">
            <a:avLst/>
          </a:prstGeom>
          <a:solidFill>
            <a:schemeClr val="lt1"/>
          </a:solidFill>
          <a:ln cap="flat" cmpd="sng" w="9525">
            <a:solidFill>
              <a:schemeClr val="lt1"/>
            </a:solidFill>
            <a:prstDash val="dash"/>
            <a:round/>
            <a:headEnd len="sm" w="sm" type="none"/>
            <a:tailEnd len="sm" w="sm" type="none"/>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800"/>
              <a:buFont typeface="Arial"/>
              <a:buChar char="•"/>
            </a:pPr>
            <a:r>
              <a:rPr b="0" i="1" lang="en-US" sz="800" u="none" cap="none" strike="noStrike">
                <a:solidFill>
                  <a:srgbClr val="000000"/>
                </a:solidFill>
                <a:latin typeface="Arial"/>
                <a:ea typeface="Arial"/>
                <a:cs typeface="Arial"/>
                <a:sym typeface="Arial"/>
              </a:rPr>
              <a:t>New frontend app for Next Gen Digital leveraging capabilities &amp; frameworks that’s working well currently</a:t>
            </a:r>
            <a:endParaRPr/>
          </a:p>
          <a:p>
            <a:pPr indent="-120650" lvl="0" marL="171450" marR="0" rtl="0" algn="l">
              <a:lnSpc>
                <a:spcPct val="100000"/>
              </a:lnSpc>
              <a:spcBef>
                <a:spcPts val="0"/>
              </a:spcBef>
              <a:spcAft>
                <a:spcPts val="0"/>
              </a:spcAft>
              <a:buClr>
                <a:schemeClr val="dk1"/>
              </a:buClr>
              <a:buSzPts val="800"/>
              <a:buFont typeface="Arial"/>
              <a:buNone/>
            </a:pPr>
            <a:r>
              <a:t/>
            </a:r>
            <a:endParaRPr b="0" i="1" sz="800" u="none" cap="none" strike="noStrike">
              <a:solidFill>
                <a:srgbClr val="000000"/>
              </a:solidFill>
              <a:latin typeface="Arial"/>
              <a:ea typeface="Arial"/>
              <a:cs typeface="Arial"/>
              <a:sym typeface="Arial"/>
            </a:endParaRPr>
          </a:p>
        </p:txBody>
      </p:sp>
      <p:sp>
        <p:nvSpPr>
          <p:cNvPr id="659" name="Google Shape;659;p11"/>
          <p:cNvSpPr txBox="1"/>
          <p:nvPr/>
        </p:nvSpPr>
        <p:spPr>
          <a:xfrm>
            <a:off x="2099496" y="3065456"/>
            <a:ext cx="369570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1" sz="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Integration</a:t>
            </a:r>
            <a:endParaRPr b="0" i="0" sz="800" u="none" cap="none" strike="noStrike">
              <a:solidFill>
                <a:srgbClr val="000000"/>
              </a:solidFill>
              <a:latin typeface="Arial"/>
              <a:ea typeface="Arial"/>
              <a:cs typeface="Arial"/>
              <a:sym typeface="Arial"/>
            </a:endParaRPr>
          </a:p>
          <a:p>
            <a:pPr indent="-120650" lvl="0" marL="17145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Observability / Traceability</a:t>
            </a:r>
            <a:endParaRPr b="0" i="0" sz="800" u="none" cap="none" strike="noStrike">
              <a:solidFill>
                <a:srgbClr val="000000"/>
              </a:solidFill>
              <a:latin typeface="Arial"/>
              <a:ea typeface="Arial"/>
              <a:cs typeface="Arial"/>
              <a:sym typeface="Arial"/>
            </a:endParaRPr>
          </a:p>
          <a:p>
            <a:pPr indent="-120650" lvl="0" marL="171450" marR="0" rtl="0" algn="l">
              <a:lnSpc>
                <a:spcPct val="100000"/>
              </a:lnSpc>
              <a:spcBef>
                <a:spcPts val="0"/>
              </a:spcBef>
              <a:spcAft>
                <a:spcPts val="0"/>
              </a:spcAft>
              <a:buClr>
                <a:schemeClr val="dk1"/>
              </a:buClr>
              <a:buSzPts val="800"/>
              <a:buFont typeface="Arial"/>
              <a:buNone/>
            </a:pPr>
            <a:r>
              <a:t/>
            </a:r>
            <a:endParaRPr b="0" i="0" sz="800" u="none" cap="none" strike="noStrike">
              <a:solidFill>
                <a:srgbClr val="000000"/>
              </a:solidFill>
              <a:latin typeface="Arial"/>
              <a:ea typeface="Arial"/>
              <a:cs typeface="Arial"/>
              <a:sym typeface="Arial"/>
            </a:endParaRPr>
          </a:p>
          <a:p>
            <a:pPr indent="-171450" lvl="0" marL="171450" marR="0" rtl="0" algn="l">
              <a:spcBef>
                <a:spcPts val="0"/>
              </a:spcBef>
              <a:spcAft>
                <a:spcPts val="0"/>
              </a:spcAft>
              <a:buClr>
                <a:srgbClr val="000000"/>
              </a:buClr>
              <a:buSzPts val="800"/>
              <a:buFont typeface="Arial"/>
              <a:buChar char="•"/>
            </a:pPr>
            <a:r>
              <a:rPr b="0" i="0" lang="en-US" sz="800" u="none" cap="none" strike="noStrike">
                <a:solidFill>
                  <a:srgbClr val="000000"/>
                </a:solidFill>
                <a:latin typeface="Arial"/>
                <a:ea typeface="Arial"/>
                <a:cs typeface="Arial"/>
                <a:sym typeface="Arial"/>
              </a:rPr>
              <a:t>Configurability </a:t>
            </a:r>
            <a:endParaRPr b="0" i="0" sz="800" u="none" cap="none" strike="noStrike">
              <a:solidFill>
                <a:srgbClr val="000000"/>
              </a:solidFill>
              <a:latin typeface="Arial"/>
              <a:ea typeface="Arial"/>
              <a:cs typeface="Arial"/>
              <a:sym typeface="Arial"/>
            </a:endParaRPr>
          </a:p>
          <a:p>
            <a:pPr indent="-107950" lvl="0" marL="171450" marR="0" rtl="0" algn="l">
              <a:lnSpc>
                <a:spcPct val="100000"/>
              </a:lnSpc>
              <a:spcBef>
                <a:spcPts val="0"/>
              </a:spcBef>
              <a:spcAft>
                <a:spcPts val="0"/>
              </a:spcAft>
              <a:buClr>
                <a:schemeClr val="dk1"/>
              </a:buClr>
              <a:buSzPts val="1000"/>
              <a:buFont typeface="Arial"/>
              <a:buNone/>
            </a:pPr>
            <a:r>
              <a:t/>
            </a:r>
            <a:endParaRPr b="0" i="1" sz="1000" u="none" cap="none" strike="noStrike">
              <a:solidFill>
                <a:srgbClr val="000000"/>
              </a:solidFill>
              <a:latin typeface="Arial"/>
              <a:ea typeface="Arial"/>
              <a:cs typeface="Arial"/>
              <a:sym typeface="Arial"/>
            </a:endParaRPr>
          </a:p>
        </p:txBody>
      </p:sp>
      <p:sp>
        <p:nvSpPr>
          <p:cNvPr id="660" name="Google Shape;660;p11"/>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NGD | Target State | Overview</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Potential Impacted Platform Layers</a:t>
            </a:r>
            <a:endParaRPr/>
          </a:p>
          <a:p>
            <a:pPr indent="0" lvl="0" marL="0" rtl="0" algn="l">
              <a:lnSpc>
                <a:spcPct val="80000"/>
              </a:lnSpc>
              <a:spcBef>
                <a:spcPts val="0"/>
              </a:spcBef>
              <a:spcAft>
                <a:spcPts val="0"/>
              </a:spcAft>
              <a:buSzPts val="1800"/>
              <a:buFont typeface="Arial"/>
              <a:buNone/>
            </a:pPr>
            <a:r>
              <a:t/>
            </a:r>
            <a:endParaRPr/>
          </a:p>
        </p:txBody>
      </p:sp>
      <p:sp>
        <p:nvSpPr>
          <p:cNvPr id="667" name="Google Shape;667;p1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graphicFrame>
        <p:nvGraphicFramePr>
          <p:cNvPr id="668" name="Google Shape;668;p12"/>
          <p:cNvGraphicFramePr/>
          <p:nvPr/>
        </p:nvGraphicFramePr>
        <p:xfrm>
          <a:off x="533401" y="1016475"/>
          <a:ext cx="3000000" cy="3000000"/>
        </p:xfrm>
        <a:graphic>
          <a:graphicData uri="http://schemas.openxmlformats.org/drawingml/2006/table">
            <a:tbl>
              <a:tblPr>
                <a:noFill/>
                <a:tableStyleId>{F9374B98-9DA4-49C2-A5E1-3E0501EE0D82}</a:tableStyleId>
              </a:tblPr>
              <a:tblGrid>
                <a:gridCol w="2268025"/>
                <a:gridCol w="5824625"/>
              </a:tblGrid>
              <a:tr h="322450">
                <a:tc>
                  <a:txBody>
                    <a:bodyPr/>
                    <a:lstStyle/>
                    <a:p>
                      <a:pPr indent="0" lvl="0" marL="0" marR="0" rtl="0" algn="l">
                        <a:spcBef>
                          <a:spcPts val="0"/>
                        </a:spcBef>
                        <a:spcAft>
                          <a:spcPts val="0"/>
                        </a:spcAft>
                        <a:buClr>
                          <a:schemeClr val="lt1"/>
                        </a:buClr>
                        <a:buSzPts val="1000"/>
                        <a:buFont typeface="Arial"/>
                        <a:buNone/>
                      </a:pPr>
                      <a:r>
                        <a:rPr b="1" lang="en-US" sz="1000">
                          <a:solidFill>
                            <a:schemeClr val="lt1"/>
                          </a:solidFill>
                          <a:latin typeface="Arial"/>
                          <a:ea typeface="Arial"/>
                          <a:cs typeface="Arial"/>
                          <a:sym typeface="Arial"/>
                        </a:rPr>
                        <a:t>Platform Layer</a:t>
                      </a:r>
                      <a:endParaRPr b="1" sz="1000">
                        <a:solidFill>
                          <a:schemeClr val="lt1"/>
                        </a:solidFill>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Clr>
                          <a:schemeClr val="lt1"/>
                        </a:buClr>
                        <a:buSzPts val="1000"/>
                        <a:buFont typeface="Arial"/>
                        <a:buNone/>
                      </a:pPr>
                      <a:r>
                        <a:rPr b="1" lang="en-US" sz="1000">
                          <a:solidFill>
                            <a:schemeClr val="lt1"/>
                          </a:solidFill>
                          <a:latin typeface="Arial"/>
                          <a:ea typeface="Arial"/>
                          <a:cs typeface="Arial"/>
                          <a:sym typeface="Arial"/>
                        </a:rPr>
                        <a:t>Implication</a:t>
                      </a:r>
                      <a:endParaRPr b="1" sz="1000">
                        <a:solidFill>
                          <a:schemeClr val="lt1"/>
                        </a:solidFill>
                        <a:latin typeface="Arial"/>
                        <a:ea typeface="Arial"/>
                        <a:cs typeface="Arial"/>
                        <a:sym typeface="Arial"/>
                      </a:endParaRPr>
                    </a:p>
                  </a:txBody>
                  <a:tcPr marT="91425" marB="91425" marR="91425" marL="91425">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527675">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SOE</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New NGD WebApp </a:t>
                      </a:r>
                      <a:endParaRPr sz="800">
                        <a:latin typeface="Arial"/>
                        <a:ea typeface="Arial"/>
                        <a:cs typeface="Arial"/>
                        <a:sym typeface="Arial"/>
                      </a:endParaRPr>
                    </a:p>
                    <a:p>
                      <a:pPr indent="0" lvl="0" marL="0" marR="0" rtl="0" algn="l">
                        <a:spcBef>
                          <a:spcPts val="0"/>
                        </a:spcBef>
                        <a:spcAft>
                          <a:spcPts val="0"/>
                        </a:spcAft>
                        <a:buClr>
                          <a:schemeClr val="dk1"/>
                        </a:buClr>
                        <a:buSzPts val="800"/>
                        <a:buFont typeface="Arial"/>
                        <a:buNone/>
                      </a:pPr>
                      <a:r>
                        <a:t/>
                      </a:r>
                      <a:endParaRPr sz="800">
                        <a:latin typeface="Arial"/>
                        <a:ea typeface="Arial"/>
                        <a:cs typeface="Arial"/>
                        <a:sym typeface="Arial"/>
                      </a:endParaRPr>
                    </a:p>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Update/New SOE services to be exposed for NGD</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CXP Aggregate</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Update/New orchestrated APIs for NGD</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CXP Domain</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Changes anticipated to support the new requirement </a:t>
                      </a:r>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CJCM</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Changes anticipated for journey orchestration based on NGD journeys</a:t>
                      </a:r>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41040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PDM(NBX)</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100"/>
                        <a:buFont typeface="Arial"/>
                        <a:buNone/>
                      </a:pPr>
                      <a:r>
                        <a:rPr lang="en-US" sz="800">
                          <a:latin typeface="Arial"/>
                          <a:ea typeface="Arial"/>
                          <a:cs typeface="Arial"/>
                          <a:sym typeface="Arial"/>
                        </a:rPr>
                        <a:t>New/Update personalization APIs to be exposed for NGD (Learn + Trx pages)</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AEM</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Template/ Component/ Layout / Content needed for NGD . Target and Personalization related changes. </a:t>
                      </a:r>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NativeApp (iOS/Android)</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Corresponding App changes for iOS/Android (keeping web views architecture)</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Elastic/Fusion</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Minimal Impact assumed, if any for newer data attributes or apis</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r h="293150">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SOR, SOI (AI&amp;D), OpenIG</a:t>
                      </a:r>
                      <a:endParaRPr sz="800">
                        <a:latin typeface="Arial"/>
                        <a:ea typeface="Arial"/>
                        <a:cs typeface="Arial"/>
                        <a:sym typeface="Arial"/>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800"/>
                        <a:buFont typeface="Arial"/>
                        <a:buNone/>
                      </a:pPr>
                      <a:r>
                        <a:rPr lang="en-US" sz="800">
                          <a:latin typeface="Arial"/>
                          <a:ea typeface="Arial"/>
                          <a:cs typeface="Arial"/>
                          <a:sym typeface="Arial"/>
                        </a:rPr>
                        <a:t>Changes anticipated to support the new requirement. Changes owned by respective teams. </a:t>
                      </a:r>
                      <a:endParaRPr/>
                    </a:p>
                  </a:txBody>
                  <a:tcPr marT="91425" marB="91425" marR="91425" marL="91425">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tcPr>
                </a:tc>
              </a:tr>
            </a:tbl>
          </a:graphicData>
        </a:graphic>
      </p:graphicFrame>
      <p:sp>
        <p:nvSpPr>
          <p:cNvPr id="669" name="Google Shape;669;p12"/>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NGD | Target State | Impacted Layers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3"/>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Web Framework</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4"/>
          <p:cNvSpPr txBox="1"/>
          <p:nvPr>
            <p:ph type="title"/>
          </p:nvPr>
        </p:nvSpPr>
        <p:spPr>
          <a:xfrm>
            <a:off x="449036" y="590550"/>
            <a:ext cx="7086600" cy="317319"/>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Helvetica Neue"/>
              <a:buNone/>
            </a:pPr>
            <a:r>
              <a:rPr b="1" lang="en-US">
                <a:latin typeface="Helvetica Neue"/>
                <a:ea typeface="Helvetica Neue"/>
                <a:cs typeface="Helvetica Neue"/>
                <a:sym typeface="Helvetica Neue"/>
              </a:rPr>
              <a:t>Why </a:t>
            </a:r>
            <a:r>
              <a:rPr lang="en-US">
                <a:latin typeface="Helvetica Neue"/>
                <a:ea typeface="Helvetica Neue"/>
                <a:cs typeface="Helvetica Neue"/>
                <a:sym typeface="Helvetica Neue"/>
              </a:rPr>
              <a:t>is a framework</a:t>
            </a:r>
            <a:r>
              <a:rPr b="1" lang="en-US">
                <a:latin typeface="Helvetica Neue"/>
                <a:ea typeface="Helvetica Neue"/>
                <a:cs typeface="Helvetica Neue"/>
                <a:sym typeface="Helvetica Neue"/>
              </a:rPr>
              <a:t> </a:t>
            </a:r>
            <a:r>
              <a:rPr lang="en-US">
                <a:latin typeface="Helvetica Neue"/>
                <a:ea typeface="Helvetica Neue"/>
                <a:cs typeface="Helvetica Neue"/>
                <a:sym typeface="Helvetica Neue"/>
              </a:rPr>
              <a:t>r</a:t>
            </a:r>
            <a:r>
              <a:rPr b="1" lang="en-US">
                <a:latin typeface="Helvetica Neue"/>
                <a:ea typeface="Helvetica Neue"/>
                <a:cs typeface="Helvetica Neue"/>
                <a:sym typeface="Helvetica Neue"/>
              </a:rPr>
              <a:t>equired ?</a:t>
            </a:r>
            <a:endParaRPr>
              <a:latin typeface="Helvetica Neue"/>
              <a:ea typeface="Helvetica Neue"/>
              <a:cs typeface="Helvetica Neue"/>
              <a:sym typeface="Helvetica Neue"/>
            </a:endParaRPr>
          </a:p>
        </p:txBody>
      </p:sp>
      <p:sp>
        <p:nvSpPr>
          <p:cNvPr id="681" name="Google Shape;681;p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682" name="Google Shape;682;p14"/>
          <p:cNvSpPr txBox="1"/>
          <p:nvPr/>
        </p:nvSpPr>
        <p:spPr>
          <a:xfrm>
            <a:off x="457200" y="1020065"/>
            <a:ext cx="800100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200"/>
              <a:buFont typeface="Arial"/>
              <a:buNone/>
            </a:pPr>
            <a:r>
              <a:rPr b="1" i="0" lang="en-US" sz="1200" u="none" cap="none" strike="noStrike">
                <a:solidFill>
                  <a:srgbClr val="A5A5A5"/>
                </a:solidFill>
                <a:latin typeface="Arial"/>
                <a:ea typeface="Arial"/>
                <a:cs typeface="Arial"/>
                <a:sym typeface="Arial"/>
              </a:rPr>
              <a:t>Creating a performant web application warrants a framework that’s opinionated and provides additional capabilities around server rendering, routing, builds and configurations for the targeted future state.</a:t>
            </a:r>
            <a:endParaRPr b="1" i="0" sz="1200" u="none" cap="none" strike="noStrike">
              <a:solidFill>
                <a:srgbClr val="A5A5A5"/>
              </a:solidFill>
              <a:latin typeface="Arial"/>
              <a:ea typeface="Arial"/>
              <a:cs typeface="Arial"/>
              <a:sym typeface="Arial"/>
            </a:endParaRPr>
          </a:p>
        </p:txBody>
      </p:sp>
      <p:graphicFrame>
        <p:nvGraphicFramePr>
          <p:cNvPr id="683" name="Google Shape;683;p14"/>
          <p:cNvGraphicFramePr/>
          <p:nvPr/>
        </p:nvGraphicFramePr>
        <p:xfrm>
          <a:off x="537600" y="1607427"/>
          <a:ext cx="3000000" cy="3000000"/>
        </p:xfrm>
        <a:graphic>
          <a:graphicData uri="http://schemas.openxmlformats.org/drawingml/2006/table">
            <a:tbl>
              <a:tblPr bandRow="1" firstRow="1">
                <a:noFill/>
                <a:tableStyleId>{5BAEAF05-E4BE-4548-B17F-0438588C7A2F}</a:tableStyleId>
              </a:tblPr>
              <a:tblGrid>
                <a:gridCol w="3105600"/>
                <a:gridCol w="4815000"/>
              </a:tblGrid>
              <a:tr h="310575">
                <a:tc>
                  <a:txBody>
                    <a:bodyPr/>
                    <a:lstStyle/>
                    <a:p>
                      <a:pPr indent="0" lvl="0" marL="0" marR="0" rtl="0" algn="l">
                        <a:spcBef>
                          <a:spcPts val="0"/>
                        </a:spcBef>
                        <a:spcAft>
                          <a:spcPts val="0"/>
                        </a:spcAft>
                        <a:buNone/>
                      </a:pPr>
                      <a:r>
                        <a:rPr lang="en-US" sz="1000"/>
                        <a:t>Concerns to be addressed</a:t>
                      </a:r>
                      <a:endParaRPr/>
                    </a:p>
                  </a:txBody>
                  <a:tcPr marT="45725" marB="45725" marR="91450" marL="91450" anchor="ctr"/>
                </a:tc>
                <a:tc>
                  <a:txBody>
                    <a:bodyPr/>
                    <a:lstStyle/>
                    <a:p>
                      <a:pPr indent="0" lvl="0" marL="0" marR="0" rtl="0" algn="l">
                        <a:spcBef>
                          <a:spcPts val="0"/>
                        </a:spcBef>
                        <a:spcAft>
                          <a:spcPts val="0"/>
                        </a:spcAft>
                        <a:buNone/>
                      </a:pPr>
                      <a:r>
                        <a:rPr lang="en-US" sz="1000"/>
                        <a:t>How framework solves for it?</a:t>
                      </a:r>
                      <a:endParaRPr/>
                    </a:p>
                  </a:txBody>
                  <a:tcPr marT="45725" marB="45725" marR="91450" marL="91450" anchor="ctr"/>
                </a:tc>
              </a:tr>
              <a:tr h="310575">
                <a:tc>
                  <a:txBody>
                    <a:bodyPr/>
                    <a:lstStyle/>
                    <a:p>
                      <a:pPr indent="0" lvl="0" marL="0" marR="0" rtl="0" algn="l">
                        <a:spcBef>
                          <a:spcPts val="0"/>
                        </a:spcBef>
                        <a:spcAft>
                          <a:spcPts val="0"/>
                        </a:spcAft>
                        <a:buNone/>
                      </a:pPr>
                      <a:r>
                        <a:rPr b="1" lang="en-US" sz="800">
                          <a:solidFill>
                            <a:schemeClr val="lt1"/>
                          </a:solidFill>
                        </a:rPr>
                        <a:t>Initial response</a:t>
                      </a:r>
                      <a:endParaRPr/>
                    </a:p>
                    <a:p>
                      <a:pPr indent="0" lvl="0" marL="0" marR="0" rtl="0" algn="l">
                        <a:spcBef>
                          <a:spcPts val="0"/>
                        </a:spcBef>
                        <a:spcAft>
                          <a:spcPts val="0"/>
                        </a:spcAft>
                        <a:buNone/>
                      </a:pPr>
                      <a:r>
                        <a:rPr b="0" lang="en-US" sz="800">
                          <a:solidFill>
                            <a:schemeClr val="lt1"/>
                          </a:solidFill>
                        </a:rPr>
                        <a:t>Initial HTML rendering before JS is downloaded and executed</a:t>
                      </a:r>
                      <a:endParaRPr/>
                    </a:p>
                  </a:txBody>
                  <a:tcPr marT="45725" marB="45725" marR="91450" marL="91450">
                    <a:solidFill>
                      <a:srgbClr val="C00000"/>
                    </a:solidFill>
                  </a:tcPr>
                </a:tc>
                <a:tc>
                  <a:txBody>
                    <a:bodyPr/>
                    <a:lstStyle/>
                    <a:p>
                      <a:pPr indent="0" lvl="0" marL="0" marR="0" rtl="0" algn="l">
                        <a:spcBef>
                          <a:spcPts val="0"/>
                        </a:spcBef>
                        <a:spcAft>
                          <a:spcPts val="0"/>
                        </a:spcAft>
                        <a:buNone/>
                      </a:pPr>
                      <a:r>
                        <a:rPr lang="en-US" sz="800">
                          <a:solidFill>
                            <a:srgbClr val="333333"/>
                          </a:solidFill>
                          <a:latin typeface="Arial"/>
                          <a:ea typeface="Arial"/>
                          <a:cs typeface="Arial"/>
                          <a:sym typeface="Arial"/>
                        </a:rPr>
                        <a:t>Multiple initial rendering strategies to improve SEO and faster initial page load.</a:t>
                      </a:r>
                      <a:endParaRPr/>
                    </a:p>
                    <a:p>
                      <a:pPr indent="0" lvl="0" marL="0" marR="0" rtl="0" algn="l">
                        <a:spcBef>
                          <a:spcPts val="0"/>
                        </a:spcBef>
                        <a:spcAft>
                          <a:spcPts val="0"/>
                        </a:spcAft>
                        <a:buNone/>
                      </a:pPr>
                      <a:r>
                        <a:rPr lang="en-US" sz="800">
                          <a:solidFill>
                            <a:srgbClr val="333333"/>
                          </a:solidFill>
                          <a:latin typeface="Arial"/>
                          <a:ea typeface="Arial"/>
                          <a:cs typeface="Arial"/>
                          <a:sym typeface="Arial"/>
                        </a:rPr>
                        <a:t> (React Server components, static site generation, server-side rendering)</a:t>
                      </a:r>
                      <a:endParaRPr/>
                    </a:p>
                  </a:txBody>
                  <a:tcPr marT="45725" marB="45725" marR="91450" marL="91450"/>
                </a:tc>
              </a:tr>
              <a:tr h="310575">
                <a:tc>
                  <a:txBody>
                    <a:bodyPr/>
                    <a:lstStyle/>
                    <a:p>
                      <a:pPr indent="0" lvl="0" marL="0" marR="0" rtl="0" algn="l">
                        <a:spcBef>
                          <a:spcPts val="0"/>
                        </a:spcBef>
                        <a:spcAft>
                          <a:spcPts val="0"/>
                        </a:spcAft>
                        <a:buNone/>
                      </a:pPr>
                      <a:r>
                        <a:rPr b="1" lang="en-US" sz="800">
                          <a:solidFill>
                            <a:schemeClr val="lt1"/>
                          </a:solidFill>
                        </a:rPr>
                        <a:t>Routing</a:t>
                      </a:r>
                      <a:endParaRPr/>
                    </a:p>
                    <a:p>
                      <a:pPr indent="0" lvl="0" marL="0" marR="0" rtl="0" algn="l">
                        <a:spcBef>
                          <a:spcPts val="0"/>
                        </a:spcBef>
                        <a:spcAft>
                          <a:spcPts val="0"/>
                        </a:spcAft>
                        <a:buNone/>
                      </a:pPr>
                      <a:r>
                        <a:rPr b="0" lang="en-US" sz="800">
                          <a:solidFill>
                            <a:schemeClr val="lt1"/>
                          </a:solidFill>
                        </a:rPr>
                        <a:t>Leverage the configuration to create faster page transitions</a:t>
                      </a:r>
                      <a:endParaRPr/>
                    </a:p>
                  </a:txBody>
                  <a:tcPr marT="45725" marB="45725" marR="91450" marL="91450">
                    <a:solidFill>
                      <a:srgbClr val="C00000"/>
                    </a:solidFill>
                  </a:tcPr>
                </a:tc>
                <a:tc>
                  <a:txBody>
                    <a:bodyPr/>
                    <a:lstStyle/>
                    <a:p>
                      <a:pPr indent="0" lvl="0" marL="0" marR="0" rtl="0" algn="l">
                        <a:spcBef>
                          <a:spcPts val="0"/>
                        </a:spcBef>
                        <a:spcAft>
                          <a:spcPts val="0"/>
                        </a:spcAft>
                        <a:buNone/>
                      </a:pPr>
                      <a:r>
                        <a:rPr lang="en-US" sz="800">
                          <a:solidFill>
                            <a:srgbClr val="333333"/>
                          </a:solidFill>
                          <a:latin typeface="Arial"/>
                          <a:ea typeface="Arial"/>
                          <a:cs typeface="Arial"/>
                          <a:sym typeface="Arial"/>
                        </a:rPr>
                        <a:t>Out of the box, file-based routing in place to create faster SPA experiences</a:t>
                      </a:r>
                      <a:endParaRPr/>
                    </a:p>
                  </a:txBody>
                  <a:tcPr marT="45725" marB="45725" marR="91450" marL="91450"/>
                </a:tc>
              </a:tr>
              <a:tr h="310575">
                <a:tc>
                  <a:txBody>
                    <a:bodyPr/>
                    <a:lstStyle/>
                    <a:p>
                      <a:pPr indent="0" lvl="0" marL="0" marR="0" rtl="0" algn="l">
                        <a:spcBef>
                          <a:spcPts val="0"/>
                        </a:spcBef>
                        <a:spcAft>
                          <a:spcPts val="0"/>
                        </a:spcAft>
                        <a:buNone/>
                      </a:pPr>
                      <a:r>
                        <a:rPr b="1" lang="en-US" sz="800">
                          <a:solidFill>
                            <a:schemeClr val="lt1"/>
                          </a:solidFill>
                        </a:rPr>
                        <a:t>Bundle optimization</a:t>
                      </a:r>
                      <a:endParaRPr/>
                    </a:p>
                    <a:p>
                      <a:pPr indent="0" lvl="0" marL="0" marR="0" rtl="0" algn="l">
                        <a:spcBef>
                          <a:spcPts val="0"/>
                        </a:spcBef>
                        <a:spcAft>
                          <a:spcPts val="0"/>
                        </a:spcAft>
                        <a:buNone/>
                      </a:pPr>
                      <a:r>
                        <a:rPr b="0" lang="en-US" sz="800">
                          <a:solidFill>
                            <a:schemeClr val="lt1"/>
                          </a:solidFill>
                        </a:rPr>
                        <a:t>Sending minimal code required to display the page</a:t>
                      </a:r>
                      <a:endParaRPr/>
                    </a:p>
                  </a:txBody>
                  <a:tcPr marT="45725" marB="45725" marR="91450" marL="91450">
                    <a:solidFill>
                      <a:srgbClr val="C00000"/>
                    </a:solidFill>
                  </a:tcPr>
                </a:tc>
                <a:tc>
                  <a:txBody>
                    <a:bodyPr/>
                    <a:lstStyle/>
                    <a:p>
                      <a:pPr indent="0" lvl="0" marL="0" marR="0" rtl="0" algn="l">
                        <a:spcBef>
                          <a:spcPts val="0"/>
                        </a:spcBef>
                        <a:spcAft>
                          <a:spcPts val="0"/>
                        </a:spcAft>
                        <a:buNone/>
                      </a:pPr>
                      <a:r>
                        <a:rPr lang="en-US" sz="800">
                          <a:solidFill>
                            <a:srgbClr val="333333"/>
                          </a:solidFill>
                          <a:latin typeface="Arial"/>
                          <a:ea typeface="Arial"/>
                          <a:cs typeface="Arial"/>
                          <a:sym typeface="Arial"/>
                        </a:rPr>
                        <a:t>OOTB Configuration for automatic JavaScript bundle chunking and optimization</a:t>
                      </a:r>
                      <a:endParaRPr/>
                    </a:p>
                  </a:txBody>
                  <a:tcPr marT="45725" marB="45725" marR="91450" marL="91450"/>
                </a:tc>
              </a:tr>
              <a:tr h="310575">
                <a:tc>
                  <a:txBody>
                    <a:bodyPr/>
                    <a:lstStyle/>
                    <a:p>
                      <a:pPr indent="0" lvl="0" marL="0" marR="0" rtl="0" algn="l">
                        <a:spcBef>
                          <a:spcPts val="0"/>
                        </a:spcBef>
                        <a:spcAft>
                          <a:spcPts val="0"/>
                        </a:spcAft>
                        <a:buNone/>
                      </a:pPr>
                      <a:r>
                        <a:rPr b="1" lang="en-US" sz="800">
                          <a:solidFill>
                            <a:schemeClr val="lt1"/>
                          </a:solidFill>
                        </a:rPr>
                        <a:t>Configuration</a:t>
                      </a:r>
                      <a:endParaRPr/>
                    </a:p>
                    <a:p>
                      <a:pPr indent="0" lvl="0" marL="0" marR="0" rtl="0" algn="l">
                        <a:spcBef>
                          <a:spcPts val="0"/>
                        </a:spcBef>
                        <a:spcAft>
                          <a:spcPts val="0"/>
                        </a:spcAft>
                        <a:buNone/>
                      </a:pPr>
                      <a:r>
                        <a:rPr b="0" lang="en-US" sz="800">
                          <a:solidFill>
                            <a:schemeClr val="lt1"/>
                          </a:solidFill>
                        </a:rPr>
                        <a:t>Setting configuration for governance (code lint, testing)</a:t>
                      </a:r>
                      <a:endParaRPr b="1" sz="800">
                        <a:solidFill>
                          <a:schemeClr val="lt1"/>
                        </a:solidFill>
                      </a:endParaRPr>
                    </a:p>
                  </a:txBody>
                  <a:tcPr marT="45725" marB="45725" marR="91450" marL="91450">
                    <a:solidFill>
                      <a:srgbClr val="C00000"/>
                    </a:solidFill>
                  </a:tcPr>
                </a:tc>
                <a:tc>
                  <a:txBody>
                    <a:bodyPr/>
                    <a:lstStyle/>
                    <a:p>
                      <a:pPr indent="0" lvl="0" marL="0" marR="0" rtl="0" algn="l">
                        <a:lnSpc>
                          <a:spcPct val="100000"/>
                        </a:lnSpc>
                        <a:spcBef>
                          <a:spcPts val="0"/>
                        </a:spcBef>
                        <a:spcAft>
                          <a:spcPts val="0"/>
                        </a:spcAft>
                        <a:buClr>
                          <a:srgbClr val="333333"/>
                        </a:buClr>
                        <a:buSzPts val="800"/>
                        <a:buFont typeface="Arial"/>
                        <a:buNone/>
                      </a:pPr>
                      <a:r>
                        <a:rPr lang="en-US" sz="800">
                          <a:solidFill>
                            <a:srgbClr val="333333"/>
                          </a:solidFill>
                          <a:latin typeface="Arial"/>
                          <a:ea typeface="Arial"/>
                          <a:cs typeface="Arial"/>
                          <a:sym typeface="Arial"/>
                        </a:rPr>
                        <a:t>Various configuration options for setting up developer environment.</a:t>
                      </a:r>
                      <a:endParaRPr/>
                    </a:p>
                  </a:txBody>
                  <a:tcPr marT="45725" marB="45725" marR="91450" marL="91450"/>
                </a:tc>
              </a:tr>
            </a:tbl>
          </a:graphicData>
        </a:graphic>
      </p:graphicFrame>
      <p:sp>
        <p:nvSpPr>
          <p:cNvPr id="684" name="Google Shape;684;p14"/>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Web Framework</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5"/>
          <p:cNvSpPr txBox="1"/>
          <p:nvPr>
            <p:ph type="title"/>
          </p:nvPr>
        </p:nvSpPr>
        <p:spPr>
          <a:xfrm>
            <a:off x="449036" y="590550"/>
            <a:ext cx="7086600" cy="317319"/>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b="1" lang="en-US">
                <a:latin typeface="Arial"/>
                <a:ea typeface="Arial"/>
                <a:cs typeface="Arial"/>
                <a:sym typeface="Arial"/>
              </a:rPr>
              <a:t>Framework selectio</a:t>
            </a:r>
            <a:r>
              <a:rPr lang="en-US">
                <a:latin typeface="Arial"/>
                <a:ea typeface="Arial"/>
                <a:cs typeface="Arial"/>
                <a:sym typeface="Arial"/>
              </a:rPr>
              <a:t>n criteria</a:t>
            </a:r>
            <a:endParaRPr>
              <a:latin typeface="Arial"/>
              <a:ea typeface="Arial"/>
              <a:cs typeface="Arial"/>
              <a:sym typeface="Arial"/>
            </a:endParaRPr>
          </a:p>
        </p:txBody>
      </p:sp>
      <p:sp>
        <p:nvSpPr>
          <p:cNvPr id="690" name="Google Shape;690;p1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691" name="Google Shape;691;p15"/>
          <p:cNvSpPr txBox="1"/>
          <p:nvPr/>
        </p:nvSpPr>
        <p:spPr>
          <a:xfrm>
            <a:off x="907200" y="1338324"/>
            <a:ext cx="2599200" cy="1583510"/>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Enterprise Level</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Popularity </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Community Support</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Maturity</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Features Richness</a:t>
            </a:r>
            <a:endParaRPr/>
          </a:p>
        </p:txBody>
      </p:sp>
      <p:sp>
        <p:nvSpPr>
          <p:cNvPr id="692" name="Google Shape;692;p15"/>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Web Framework | Selection Criteria</a:t>
            </a:r>
            <a:endParaRPr b="0" i="0" sz="800" u="none" cap="none" strike="noStrike">
              <a:solidFill>
                <a:srgbClr val="000000"/>
              </a:solidFill>
              <a:latin typeface="Arial"/>
              <a:ea typeface="Arial"/>
              <a:cs typeface="Arial"/>
              <a:sym typeface="Arial"/>
            </a:endParaRPr>
          </a:p>
        </p:txBody>
      </p:sp>
      <p:sp>
        <p:nvSpPr>
          <p:cNvPr id="693" name="Google Shape;693;p15"/>
          <p:cNvSpPr/>
          <p:nvPr/>
        </p:nvSpPr>
        <p:spPr>
          <a:xfrm>
            <a:off x="907200" y="1137393"/>
            <a:ext cx="2599200" cy="200931"/>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Core criteria</a:t>
            </a:r>
            <a:endParaRPr/>
          </a:p>
        </p:txBody>
      </p:sp>
      <p:sp>
        <p:nvSpPr>
          <p:cNvPr id="694" name="Google Shape;694;p15"/>
          <p:cNvSpPr/>
          <p:nvPr/>
        </p:nvSpPr>
        <p:spPr>
          <a:xfrm>
            <a:off x="3787202" y="1137392"/>
            <a:ext cx="4204798" cy="200931"/>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Problems to solve in current state</a:t>
            </a:r>
            <a:endParaRPr/>
          </a:p>
        </p:txBody>
      </p:sp>
      <p:sp>
        <p:nvSpPr>
          <p:cNvPr id="695" name="Google Shape;695;p15"/>
          <p:cNvSpPr txBox="1"/>
          <p:nvPr/>
        </p:nvSpPr>
        <p:spPr>
          <a:xfrm>
            <a:off x="3781202" y="1338323"/>
            <a:ext cx="4204798" cy="972574"/>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Performance</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Advanced rendering and routing capabilities</a:t>
            </a:r>
            <a:endParaRPr/>
          </a:p>
          <a:p>
            <a:pPr indent="-285750" lvl="0" marL="285750" marR="0" rtl="0" algn="l">
              <a:lnSpc>
                <a:spcPct val="2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Ease of build and configurations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6"/>
          <p:cNvSpPr txBox="1"/>
          <p:nvPr>
            <p:ph type="title"/>
          </p:nvPr>
        </p:nvSpPr>
        <p:spPr>
          <a:xfrm>
            <a:off x="457200" y="590550"/>
            <a:ext cx="7086600" cy="346868"/>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JavaScript libraries &amp; frameworks evaluated</a:t>
            </a:r>
            <a:endParaRPr/>
          </a:p>
        </p:txBody>
      </p:sp>
      <p:graphicFrame>
        <p:nvGraphicFramePr>
          <p:cNvPr id="702" name="Google Shape;702;p16"/>
          <p:cNvGraphicFramePr/>
          <p:nvPr/>
        </p:nvGraphicFramePr>
        <p:xfrm>
          <a:off x="933770" y="1110138"/>
          <a:ext cx="3000000" cy="3000000"/>
        </p:xfrm>
        <a:graphic>
          <a:graphicData uri="http://schemas.openxmlformats.org/drawingml/2006/table">
            <a:tbl>
              <a:tblPr bandRow="1" firstRow="1">
                <a:noFill/>
                <a:tableStyleId>{5BAEAF05-E4BE-4548-B17F-0438588C7A2F}</a:tableStyleId>
              </a:tblPr>
              <a:tblGrid>
                <a:gridCol w="1987825"/>
              </a:tblGrid>
              <a:tr h="200325">
                <a:tc>
                  <a:txBody>
                    <a:bodyPr/>
                    <a:lstStyle/>
                    <a:p>
                      <a:pPr indent="0" lvl="0" marL="0" marR="0" rtl="0" algn="l">
                        <a:lnSpc>
                          <a:spcPct val="100000"/>
                        </a:lnSpc>
                        <a:spcBef>
                          <a:spcPts val="0"/>
                        </a:spcBef>
                        <a:spcAft>
                          <a:spcPts val="0"/>
                        </a:spcAft>
                        <a:buClr>
                          <a:schemeClr val="dk1"/>
                        </a:buClr>
                        <a:buSzPts val="800"/>
                        <a:buFont typeface="Arial"/>
                        <a:buNone/>
                      </a:pPr>
                      <a:r>
                        <a:rPr b="1" lang="en-US" sz="800"/>
                        <a:t>React 16+</a:t>
                      </a:r>
                      <a:endParaRPr b="1" sz="800">
                        <a:latin typeface="Arial"/>
                        <a:ea typeface="Arial"/>
                        <a:cs typeface="Arial"/>
                        <a:sym typeface="Arial"/>
                      </a:endParaRPr>
                    </a:p>
                  </a:txBody>
                  <a:tcPr marT="45725"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42750">
                <a:tc>
                  <a:txBody>
                    <a:bodyPr/>
                    <a:lstStyle/>
                    <a:p>
                      <a:pPr indent="-171450" lvl="0" marL="171450" marR="0" rtl="0" algn="l">
                        <a:spcBef>
                          <a:spcPts val="0"/>
                        </a:spcBef>
                        <a:spcAft>
                          <a:spcPts val="0"/>
                        </a:spcAft>
                        <a:buClr>
                          <a:schemeClr val="dk1"/>
                        </a:buClr>
                        <a:buSzPts val="800"/>
                        <a:buFont typeface="Arial"/>
                        <a:buChar char="•"/>
                      </a:pPr>
                      <a:r>
                        <a:rPr lang="en-US" sz="800"/>
                        <a:t>Currently the widest adopted framework.</a:t>
                      </a:r>
                      <a:endParaRPr/>
                    </a:p>
                    <a:p>
                      <a:pPr indent="-171450" lvl="0" marL="171450" marR="0" rtl="0" algn="l">
                        <a:spcBef>
                          <a:spcPts val="300"/>
                        </a:spcBef>
                        <a:spcAft>
                          <a:spcPts val="0"/>
                        </a:spcAft>
                        <a:buClr>
                          <a:schemeClr val="dk1"/>
                        </a:buClr>
                        <a:buSzPts val="800"/>
                        <a:buFont typeface="Arial"/>
                        <a:buChar char="•"/>
                      </a:pPr>
                      <a:r>
                        <a:rPr lang="en-US" sz="800"/>
                        <a:t>JavaScript based library with virtual DOM, One-way data binding ( parent -&gt; child)</a:t>
                      </a:r>
                      <a:endParaRPr/>
                    </a:p>
                    <a:p>
                      <a:pPr indent="-171450" lvl="0" marL="171450" marR="0" rtl="0" algn="l">
                        <a:spcBef>
                          <a:spcPts val="300"/>
                        </a:spcBef>
                        <a:spcAft>
                          <a:spcPts val="0"/>
                        </a:spcAft>
                        <a:buClr>
                          <a:schemeClr val="dk1"/>
                        </a:buClr>
                        <a:buSzPts val="800"/>
                        <a:buFont typeface="Arial"/>
                        <a:buChar char="•"/>
                      </a:pPr>
                      <a:r>
                        <a:rPr b="1" lang="en-US" sz="800"/>
                        <a:t>Introduces React Server Components</a:t>
                      </a:r>
                      <a:endParaRPr/>
                    </a:p>
                    <a:p>
                      <a:pPr indent="-171450" lvl="0" marL="171450" marR="0" rtl="0" algn="l">
                        <a:spcBef>
                          <a:spcPts val="300"/>
                        </a:spcBef>
                        <a:spcAft>
                          <a:spcPts val="0"/>
                        </a:spcAft>
                        <a:buClr>
                          <a:schemeClr val="dk1"/>
                        </a:buClr>
                        <a:buSzPts val="800"/>
                        <a:buFont typeface="Arial"/>
                        <a:buChar char="•"/>
                      </a:pPr>
                      <a:r>
                        <a:rPr b="0" lang="en-US" sz="800"/>
                        <a:t>Includes state management &amp; JSX</a:t>
                      </a:r>
                      <a:endParaRPr/>
                    </a:p>
                    <a:p>
                      <a:pPr indent="-171450" lvl="0" marL="171450" marR="0" rtl="0" algn="l">
                        <a:spcBef>
                          <a:spcPts val="300"/>
                        </a:spcBef>
                        <a:spcAft>
                          <a:spcPts val="0"/>
                        </a:spcAft>
                        <a:buClr>
                          <a:schemeClr val="dk1"/>
                        </a:buClr>
                        <a:buSzPts val="800"/>
                        <a:buFont typeface="Arial"/>
                        <a:buChar char="•"/>
                      </a:pPr>
                      <a:r>
                        <a:rPr b="0" lang="en-US" sz="800"/>
                        <a:t>Large community support</a:t>
                      </a:r>
                      <a:endParaRPr sz="800">
                        <a:latin typeface="Arial"/>
                        <a:ea typeface="Arial"/>
                        <a:cs typeface="Arial"/>
                        <a:sym typeface="Arial"/>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03" name="Google Shape;703;p16"/>
          <p:cNvGraphicFramePr/>
          <p:nvPr/>
        </p:nvGraphicFramePr>
        <p:xfrm>
          <a:off x="933770" y="3245080"/>
          <a:ext cx="3000000" cy="3000000"/>
        </p:xfrm>
        <a:graphic>
          <a:graphicData uri="http://schemas.openxmlformats.org/drawingml/2006/table">
            <a:tbl>
              <a:tblPr bandRow="1" firstRow="1">
                <a:noFill/>
                <a:tableStyleId>{5BAEAF05-E4BE-4548-B17F-0438588C7A2F}</a:tableStyleId>
              </a:tblPr>
              <a:tblGrid>
                <a:gridCol w="1859350"/>
              </a:tblGrid>
              <a:tr h="189200">
                <a:tc>
                  <a:txBody>
                    <a:bodyPr/>
                    <a:lstStyle/>
                    <a:p>
                      <a:pPr indent="0" lvl="0" marL="0" marR="0" rtl="0" algn="l">
                        <a:lnSpc>
                          <a:spcPct val="100000"/>
                        </a:lnSpc>
                        <a:spcBef>
                          <a:spcPts val="0"/>
                        </a:spcBef>
                        <a:spcAft>
                          <a:spcPts val="0"/>
                        </a:spcAft>
                        <a:buClr>
                          <a:schemeClr val="dk1"/>
                        </a:buClr>
                        <a:buSzPts val="800"/>
                        <a:buFont typeface="Arial"/>
                        <a:buNone/>
                      </a:pPr>
                      <a:r>
                        <a:rPr b="1" lang="en-US" sz="800"/>
                        <a:t>Vue 2+</a:t>
                      </a:r>
                      <a:endParaRPr b="1" sz="800">
                        <a:latin typeface="Arial"/>
                        <a:ea typeface="Arial"/>
                        <a:cs typeface="Arial"/>
                        <a:sym typeface="Arial"/>
                      </a:endParaRPr>
                    </a:p>
                  </a:txBody>
                  <a:tcPr marT="45725"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158525">
                <a:tc>
                  <a:txBody>
                    <a:bodyPr/>
                    <a:lstStyle/>
                    <a:p>
                      <a:pPr indent="-171450" lvl="0" marL="171450" marR="0" rtl="0" algn="l">
                        <a:spcBef>
                          <a:spcPts val="0"/>
                        </a:spcBef>
                        <a:spcAft>
                          <a:spcPts val="0"/>
                        </a:spcAft>
                        <a:buClr>
                          <a:schemeClr val="dk1"/>
                        </a:buClr>
                        <a:buSzPts val="800"/>
                        <a:buFont typeface="Arial"/>
                        <a:buChar char="•"/>
                      </a:pPr>
                      <a:r>
                        <a:rPr lang="en-US" sz="800"/>
                        <a:t>Popular JavaScript framework that uses virtual DOM and component-based architecture.</a:t>
                      </a:r>
                      <a:endParaRPr/>
                    </a:p>
                    <a:p>
                      <a:pPr indent="-171450" lvl="0" marL="171450" marR="0" rtl="0" algn="l">
                        <a:spcBef>
                          <a:spcPts val="300"/>
                        </a:spcBef>
                        <a:spcAft>
                          <a:spcPts val="0"/>
                        </a:spcAft>
                        <a:buClr>
                          <a:schemeClr val="dk1"/>
                        </a:buClr>
                        <a:buSzPts val="800"/>
                        <a:buFont typeface="Arial"/>
                        <a:buChar char="•"/>
                      </a:pPr>
                      <a:r>
                        <a:rPr lang="en-US" sz="800"/>
                        <a:t>Uses traditional HTML for templating</a:t>
                      </a:r>
                      <a:endParaRPr/>
                    </a:p>
                    <a:p>
                      <a:pPr indent="-171450" lvl="0" marL="171450" marR="0" rtl="0" algn="l">
                        <a:spcBef>
                          <a:spcPts val="300"/>
                        </a:spcBef>
                        <a:spcAft>
                          <a:spcPts val="0"/>
                        </a:spcAft>
                        <a:buClr>
                          <a:schemeClr val="dk1"/>
                        </a:buClr>
                        <a:buSzPts val="800"/>
                        <a:buFont typeface="Arial"/>
                        <a:buChar char="•"/>
                      </a:pPr>
                      <a:r>
                        <a:rPr lang="en-US" sz="800"/>
                        <a:t>Can generate light-weight apps</a:t>
                      </a:r>
                      <a:endParaRPr sz="800">
                        <a:latin typeface="Arial"/>
                        <a:ea typeface="Arial"/>
                        <a:cs typeface="Arial"/>
                        <a:sym typeface="Arial"/>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04" name="Google Shape;704;p16"/>
          <p:cNvGraphicFramePr/>
          <p:nvPr/>
        </p:nvGraphicFramePr>
        <p:xfrm>
          <a:off x="3423914" y="1098239"/>
          <a:ext cx="3000000" cy="3000000"/>
        </p:xfrm>
        <a:graphic>
          <a:graphicData uri="http://schemas.openxmlformats.org/drawingml/2006/table">
            <a:tbl>
              <a:tblPr bandRow="1" firstRow="1">
                <a:noFill/>
                <a:tableStyleId>{5BAEAF05-E4BE-4548-B17F-0438588C7A2F}</a:tableStyleId>
              </a:tblPr>
              <a:tblGrid>
                <a:gridCol w="1849000"/>
              </a:tblGrid>
              <a:tr h="203700">
                <a:tc>
                  <a:txBody>
                    <a:bodyPr/>
                    <a:lstStyle/>
                    <a:p>
                      <a:pPr indent="0" lvl="0" marL="0" marR="0" rtl="0" algn="l">
                        <a:lnSpc>
                          <a:spcPct val="100000"/>
                        </a:lnSpc>
                        <a:spcBef>
                          <a:spcPts val="0"/>
                        </a:spcBef>
                        <a:spcAft>
                          <a:spcPts val="0"/>
                        </a:spcAft>
                        <a:buClr>
                          <a:schemeClr val="dk1"/>
                        </a:buClr>
                        <a:buSzPts val="800"/>
                        <a:buFont typeface="Arial"/>
                        <a:buNone/>
                      </a:pPr>
                      <a:r>
                        <a:rPr b="1" lang="en-US" sz="800"/>
                        <a:t>Angular 13+</a:t>
                      </a:r>
                      <a:endParaRPr b="1" sz="800">
                        <a:latin typeface="Arial"/>
                        <a:ea typeface="Arial"/>
                        <a:cs typeface="Arial"/>
                        <a:sym typeface="Arial"/>
                      </a:endParaRPr>
                    </a:p>
                  </a:txBody>
                  <a:tcPr marT="45725"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64150">
                <a:tc>
                  <a:txBody>
                    <a:bodyPr/>
                    <a:lstStyle/>
                    <a:p>
                      <a:pPr indent="-171450" lvl="0" marL="171450" marR="0" rtl="0" algn="l">
                        <a:spcBef>
                          <a:spcPts val="0"/>
                        </a:spcBef>
                        <a:spcAft>
                          <a:spcPts val="0"/>
                        </a:spcAft>
                        <a:buClr>
                          <a:schemeClr val="dk1"/>
                        </a:buClr>
                        <a:buSzPts val="800"/>
                        <a:buFont typeface="Arial"/>
                        <a:buChar char="•"/>
                      </a:pPr>
                      <a:r>
                        <a:rPr lang="en-US" sz="800"/>
                        <a:t>Typescript based framework that uses real browser DOM, and Two-way data binding</a:t>
                      </a:r>
                      <a:endParaRPr/>
                    </a:p>
                    <a:p>
                      <a:pPr indent="-171450" lvl="0" marL="171450" marR="0" rtl="0" algn="l">
                        <a:spcBef>
                          <a:spcPts val="300"/>
                        </a:spcBef>
                        <a:spcAft>
                          <a:spcPts val="0"/>
                        </a:spcAft>
                        <a:buClr>
                          <a:schemeClr val="dk1"/>
                        </a:buClr>
                        <a:buSzPts val="800"/>
                        <a:buFont typeface="Arial"/>
                        <a:buChar char="•"/>
                      </a:pPr>
                      <a:r>
                        <a:rPr lang="en-US" sz="800"/>
                        <a:t>Good for large scale applications</a:t>
                      </a:r>
                      <a:endParaRPr/>
                    </a:p>
                    <a:p>
                      <a:pPr indent="-171450" lvl="0" marL="171450" marR="0" rtl="0" algn="l">
                        <a:spcBef>
                          <a:spcPts val="300"/>
                        </a:spcBef>
                        <a:spcAft>
                          <a:spcPts val="0"/>
                        </a:spcAft>
                        <a:buClr>
                          <a:schemeClr val="dk1"/>
                        </a:buClr>
                        <a:buSzPts val="800"/>
                        <a:buFont typeface="Arial"/>
                        <a:buChar char="•"/>
                      </a:pPr>
                      <a:r>
                        <a:rPr b="1" lang="en-US" sz="800"/>
                        <a:t>Not gaining popularity </a:t>
                      </a:r>
                      <a:r>
                        <a:rPr lang="en-US" sz="800"/>
                        <a:t>recently compared to competitors</a:t>
                      </a:r>
                      <a:endParaRPr sz="800">
                        <a:latin typeface="Arial"/>
                        <a:ea typeface="Arial"/>
                        <a:cs typeface="Arial"/>
                        <a:sym typeface="Arial"/>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05" name="Google Shape;705;p16"/>
          <p:cNvGraphicFramePr/>
          <p:nvPr/>
        </p:nvGraphicFramePr>
        <p:xfrm>
          <a:off x="5950518" y="1103191"/>
          <a:ext cx="3000000" cy="3000000"/>
        </p:xfrm>
        <a:graphic>
          <a:graphicData uri="http://schemas.openxmlformats.org/drawingml/2006/table">
            <a:tbl>
              <a:tblPr bandRow="1" firstRow="1">
                <a:noFill/>
                <a:tableStyleId>{5BAEAF05-E4BE-4548-B17F-0438588C7A2F}</a:tableStyleId>
              </a:tblPr>
              <a:tblGrid>
                <a:gridCol w="1797450"/>
              </a:tblGrid>
              <a:tr h="200325">
                <a:tc>
                  <a:txBody>
                    <a:bodyPr/>
                    <a:lstStyle/>
                    <a:p>
                      <a:pPr indent="0" lvl="0" marL="0" marR="0" rtl="0" algn="l">
                        <a:lnSpc>
                          <a:spcPct val="100000"/>
                        </a:lnSpc>
                        <a:spcBef>
                          <a:spcPts val="0"/>
                        </a:spcBef>
                        <a:spcAft>
                          <a:spcPts val="0"/>
                        </a:spcAft>
                        <a:buClr>
                          <a:schemeClr val="dk1"/>
                        </a:buClr>
                        <a:buSzPts val="800"/>
                        <a:buFont typeface="Arial"/>
                        <a:buNone/>
                      </a:pPr>
                      <a:r>
                        <a:rPr b="1" lang="en-US" sz="800"/>
                        <a:t>Svelte 3+</a:t>
                      </a:r>
                      <a:endParaRPr b="1" sz="800">
                        <a:latin typeface="Arial"/>
                        <a:ea typeface="Arial"/>
                        <a:cs typeface="Arial"/>
                        <a:sym typeface="Arial"/>
                      </a:endParaRPr>
                    </a:p>
                  </a:txBody>
                  <a:tcPr marT="45725" marB="45725" marR="182875" marL="91450">
                    <a:lnB cap="flat" cmpd="sng" w="9525">
                      <a:solidFill>
                        <a:srgbClr val="000000">
                          <a:alpha val="0"/>
                        </a:srgbClr>
                      </a:solidFill>
                      <a:prstDash val="solid"/>
                      <a:round/>
                      <a:headEnd len="sm" w="sm" type="none"/>
                      <a:tailEnd len="sm" w="sm" type="none"/>
                    </a:lnB>
                  </a:tcPr>
                </a:tc>
              </a:tr>
              <a:tr h="1560175">
                <a:tc>
                  <a:txBody>
                    <a:bodyPr/>
                    <a:lstStyle/>
                    <a:p>
                      <a:pPr indent="-171450" lvl="0" marL="171450" marR="0" rtl="0" algn="l">
                        <a:spcBef>
                          <a:spcPts val="0"/>
                        </a:spcBef>
                        <a:spcAft>
                          <a:spcPts val="0"/>
                        </a:spcAft>
                        <a:buClr>
                          <a:schemeClr val="dk1"/>
                        </a:buClr>
                        <a:buSzPts val="800"/>
                        <a:buFont typeface="Arial"/>
                        <a:buChar char="•"/>
                      </a:pPr>
                      <a:r>
                        <a:rPr lang="en-US" sz="800"/>
                        <a:t>High performance JavaScript library with no virtual DOM required.</a:t>
                      </a:r>
                      <a:endParaRPr/>
                    </a:p>
                    <a:p>
                      <a:pPr indent="-171450" lvl="0" marL="171450" marR="0" rtl="0" algn="l">
                        <a:spcBef>
                          <a:spcPts val="300"/>
                        </a:spcBef>
                        <a:spcAft>
                          <a:spcPts val="0"/>
                        </a:spcAft>
                        <a:buClr>
                          <a:schemeClr val="dk1"/>
                        </a:buClr>
                        <a:buSzPts val="800"/>
                        <a:buFont typeface="Arial"/>
                        <a:buChar char="•"/>
                      </a:pPr>
                      <a:r>
                        <a:rPr lang="en-US" sz="800"/>
                        <a:t>Less adoption and community support due to complexity</a:t>
                      </a:r>
                      <a:endParaRPr/>
                    </a:p>
                    <a:p>
                      <a:pPr indent="-171450" lvl="0" marL="171450" marR="0" rtl="0" algn="l">
                        <a:spcBef>
                          <a:spcPts val="300"/>
                        </a:spcBef>
                        <a:spcAft>
                          <a:spcPts val="0"/>
                        </a:spcAft>
                        <a:buClr>
                          <a:schemeClr val="dk1"/>
                        </a:buClr>
                        <a:buSzPts val="800"/>
                        <a:buFont typeface="Arial"/>
                        <a:buChar char="•"/>
                      </a:pPr>
                      <a:r>
                        <a:rPr lang="en-US" sz="800"/>
                        <a:t>Build time processing resulting in excellent user experience.</a:t>
                      </a:r>
                      <a:endParaRPr/>
                    </a:p>
                    <a:p>
                      <a:pPr indent="-171450" lvl="0" marL="171450" marR="0" rtl="0" algn="l">
                        <a:spcBef>
                          <a:spcPts val="300"/>
                        </a:spcBef>
                        <a:spcAft>
                          <a:spcPts val="0"/>
                        </a:spcAft>
                        <a:buClr>
                          <a:schemeClr val="dk1"/>
                        </a:buClr>
                        <a:buSzPts val="800"/>
                        <a:buFont typeface="Arial"/>
                        <a:buChar char="•"/>
                      </a:pPr>
                      <a:r>
                        <a:rPr b="1" lang="en-US" sz="800"/>
                        <a:t>Lack of market talent</a:t>
                      </a:r>
                      <a:endParaRPr b="1" sz="800">
                        <a:latin typeface="Arial"/>
                        <a:ea typeface="Arial"/>
                        <a:cs typeface="Arial"/>
                        <a:sym typeface="Arial"/>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
        <p:nvSpPr>
          <p:cNvPr id="706" name="Google Shape;706;p1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pic>
        <p:nvPicPr>
          <p:cNvPr descr="React.js Folder Structure on Windows: A Comprehensive Guide | by Anant |  Jan, 2024 | JavaScript in Plain English" id="707" name="Google Shape;707;p16"/>
          <p:cNvPicPr preferRelativeResize="0"/>
          <p:nvPr/>
        </p:nvPicPr>
        <p:blipFill rotWithShape="1">
          <a:blip r:embed="rId3">
            <a:alphaModFix/>
          </a:blip>
          <a:srcRect b="0" l="0" r="0" t="0"/>
          <a:stretch/>
        </p:blipFill>
        <p:spPr>
          <a:xfrm>
            <a:off x="1461745" y="1027043"/>
            <a:ext cx="527886" cy="346868"/>
          </a:xfrm>
          <a:prstGeom prst="rect">
            <a:avLst/>
          </a:prstGeom>
          <a:noFill/>
          <a:ln>
            <a:noFill/>
          </a:ln>
        </p:spPr>
      </p:pic>
      <p:pic>
        <p:nvPicPr>
          <p:cNvPr descr="Vue.js full logo transparent PNG - StickPNG" id="708" name="Google Shape;708;p16"/>
          <p:cNvPicPr preferRelativeResize="0"/>
          <p:nvPr/>
        </p:nvPicPr>
        <p:blipFill rotWithShape="1">
          <a:blip r:embed="rId4">
            <a:alphaModFix/>
          </a:blip>
          <a:srcRect b="0" l="0" r="0" t="0"/>
          <a:stretch/>
        </p:blipFill>
        <p:spPr>
          <a:xfrm>
            <a:off x="1396036" y="3245080"/>
            <a:ext cx="278522" cy="278522"/>
          </a:xfrm>
          <a:prstGeom prst="rect">
            <a:avLst/>
          </a:prstGeom>
          <a:noFill/>
          <a:ln>
            <a:noFill/>
          </a:ln>
        </p:spPr>
      </p:pic>
      <p:pic>
        <p:nvPicPr>
          <p:cNvPr descr="Angular Logo transparent PNG - StickPNG" id="709" name="Google Shape;709;p16"/>
          <p:cNvPicPr preferRelativeResize="0"/>
          <p:nvPr/>
        </p:nvPicPr>
        <p:blipFill rotWithShape="1">
          <a:blip r:embed="rId5">
            <a:alphaModFix/>
          </a:blip>
          <a:srcRect b="0" l="0" r="0" t="0"/>
          <a:stretch/>
        </p:blipFill>
        <p:spPr>
          <a:xfrm>
            <a:off x="4164703" y="1058839"/>
            <a:ext cx="284418" cy="302543"/>
          </a:xfrm>
          <a:prstGeom prst="rect">
            <a:avLst/>
          </a:prstGeom>
          <a:noFill/>
          <a:ln>
            <a:noFill/>
          </a:ln>
        </p:spPr>
      </p:pic>
      <p:pic>
        <p:nvPicPr>
          <p:cNvPr descr="Svelte Logo PNG Vector (SVG) Free Download | Good tutorials ..." id="710" name="Google Shape;710;p16"/>
          <p:cNvPicPr preferRelativeResize="0"/>
          <p:nvPr/>
        </p:nvPicPr>
        <p:blipFill rotWithShape="1">
          <a:blip r:embed="rId6">
            <a:alphaModFix/>
          </a:blip>
          <a:srcRect b="0" l="0" r="0" t="0"/>
          <a:stretch/>
        </p:blipFill>
        <p:spPr>
          <a:xfrm>
            <a:off x="6581442" y="1060959"/>
            <a:ext cx="289056" cy="303230"/>
          </a:xfrm>
          <a:prstGeom prst="rect">
            <a:avLst/>
          </a:prstGeom>
          <a:noFill/>
          <a:ln>
            <a:noFill/>
          </a:ln>
        </p:spPr>
      </p:pic>
      <p:graphicFrame>
        <p:nvGraphicFramePr>
          <p:cNvPr id="711" name="Google Shape;711;p16"/>
          <p:cNvGraphicFramePr/>
          <p:nvPr/>
        </p:nvGraphicFramePr>
        <p:xfrm>
          <a:off x="5938249" y="3214978"/>
          <a:ext cx="3000000" cy="3000000"/>
        </p:xfrm>
        <a:graphic>
          <a:graphicData uri="http://schemas.openxmlformats.org/drawingml/2006/table">
            <a:tbl>
              <a:tblPr bandRow="1" firstRow="1">
                <a:noFill/>
                <a:tableStyleId>{5BAEAF05-E4BE-4548-B17F-0438588C7A2F}</a:tableStyleId>
              </a:tblPr>
              <a:tblGrid>
                <a:gridCol w="1859350"/>
              </a:tblGrid>
              <a:tr h="189200">
                <a:tc>
                  <a:txBody>
                    <a:bodyPr/>
                    <a:lstStyle/>
                    <a:p>
                      <a:pPr indent="0" lvl="0" marL="0" marR="0" rtl="0" algn="l">
                        <a:lnSpc>
                          <a:spcPct val="100000"/>
                        </a:lnSpc>
                        <a:spcBef>
                          <a:spcPts val="0"/>
                        </a:spcBef>
                        <a:spcAft>
                          <a:spcPts val="0"/>
                        </a:spcAft>
                        <a:buClr>
                          <a:schemeClr val="dk1"/>
                        </a:buClr>
                        <a:buSzPts val="800"/>
                        <a:buFont typeface="Arial"/>
                        <a:buNone/>
                      </a:pPr>
                      <a:r>
                        <a:rPr b="1" lang="en-US" sz="800"/>
                        <a:t>Next</a:t>
                      </a:r>
                      <a:endParaRPr b="1" sz="800">
                        <a:latin typeface="Arial"/>
                        <a:ea typeface="Arial"/>
                        <a:cs typeface="Arial"/>
                        <a:sym typeface="Arial"/>
                      </a:endParaRPr>
                    </a:p>
                  </a:txBody>
                  <a:tcPr marT="45725" marB="45725" marR="182875" marL="91450">
                    <a:lnB cap="flat" cmpd="sng" w="9525">
                      <a:solidFill>
                        <a:srgbClr val="000000">
                          <a:alpha val="0"/>
                        </a:srgbClr>
                      </a:solidFill>
                      <a:prstDash val="solid"/>
                      <a:round/>
                      <a:headEnd len="sm" w="sm" type="none"/>
                      <a:tailEnd len="sm" w="sm" type="none"/>
                    </a:lnB>
                    <a:solidFill>
                      <a:schemeClr val="lt1"/>
                    </a:solidFill>
                  </a:tcPr>
                </a:tc>
              </a:tr>
              <a:tr h="1158525">
                <a:tc>
                  <a:txBody>
                    <a:bodyPr/>
                    <a:lstStyle/>
                    <a:p>
                      <a:pPr indent="-171450" lvl="0" marL="171450" marR="0" rtl="0" algn="l">
                        <a:spcBef>
                          <a:spcPts val="0"/>
                        </a:spcBef>
                        <a:spcAft>
                          <a:spcPts val="0"/>
                        </a:spcAft>
                        <a:buClr>
                          <a:schemeClr val="dk1"/>
                        </a:buClr>
                        <a:buSzPts val="800"/>
                        <a:buFont typeface="Arial"/>
                        <a:buChar char="•"/>
                      </a:pPr>
                      <a:r>
                        <a:rPr lang="en-US" sz="800"/>
                        <a:t>Enterprise grade framework for modern React web apps</a:t>
                      </a:r>
                      <a:endParaRPr/>
                    </a:p>
                    <a:p>
                      <a:pPr indent="-171450" lvl="0" marL="171450" marR="0" rtl="0" algn="l">
                        <a:spcBef>
                          <a:spcPts val="300"/>
                        </a:spcBef>
                        <a:spcAft>
                          <a:spcPts val="0"/>
                        </a:spcAft>
                        <a:buClr>
                          <a:schemeClr val="dk1"/>
                        </a:buClr>
                        <a:buSzPts val="800"/>
                        <a:buFont typeface="Arial"/>
                        <a:buChar char="•"/>
                      </a:pPr>
                      <a:r>
                        <a:rPr b="1" lang="en-US" sz="800"/>
                        <a:t>Purpose</a:t>
                      </a:r>
                      <a:r>
                        <a:rPr lang="en-US" sz="800"/>
                        <a:t> </a:t>
                      </a:r>
                      <a:r>
                        <a:rPr b="1" lang="en-US" sz="800"/>
                        <a:t>built for performance, efficiency and developer experience</a:t>
                      </a:r>
                      <a:endParaRPr/>
                    </a:p>
                    <a:p>
                      <a:pPr indent="-171450" lvl="0" marL="171450" marR="0" rtl="0" algn="l">
                        <a:spcBef>
                          <a:spcPts val="300"/>
                        </a:spcBef>
                        <a:spcAft>
                          <a:spcPts val="0"/>
                        </a:spcAft>
                        <a:buClr>
                          <a:schemeClr val="dk1"/>
                        </a:buClr>
                        <a:buSzPts val="800"/>
                        <a:buFont typeface="Arial"/>
                        <a:buChar char="•"/>
                      </a:pPr>
                      <a:r>
                        <a:rPr b="0" lang="en-US" sz="800"/>
                        <a:t>Leverages the power of React</a:t>
                      </a:r>
                      <a:endParaRPr b="0" sz="800">
                        <a:latin typeface="Arial"/>
                        <a:ea typeface="Arial"/>
                        <a:cs typeface="Arial"/>
                        <a:sym typeface="Arial"/>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graphicFrame>
        <p:nvGraphicFramePr>
          <p:cNvPr id="712" name="Google Shape;712;p16"/>
          <p:cNvGraphicFramePr/>
          <p:nvPr/>
        </p:nvGraphicFramePr>
        <p:xfrm>
          <a:off x="3413570" y="3238059"/>
          <a:ext cx="3000000" cy="3000000"/>
        </p:xfrm>
        <a:graphic>
          <a:graphicData uri="http://schemas.openxmlformats.org/drawingml/2006/table">
            <a:tbl>
              <a:tblPr bandRow="1" firstRow="1">
                <a:noFill/>
                <a:tableStyleId>{5BAEAF05-E4BE-4548-B17F-0438588C7A2F}</a:tableStyleId>
              </a:tblPr>
              <a:tblGrid>
                <a:gridCol w="1859350"/>
              </a:tblGrid>
              <a:tr h="189200">
                <a:tc>
                  <a:txBody>
                    <a:bodyPr/>
                    <a:lstStyle/>
                    <a:p>
                      <a:pPr indent="0" lvl="0" marL="0" marR="0" rtl="0" algn="l">
                        <a:lnSpc>
                          <a:spcPct val="100000"/>
                        </a:lnSpc>
                        <a:spcBef>
                          <a:spcPts val="0"/>
                        </a:spcBef>
                        <a:spcAft>
                          <a:spcPts val="0"/>
                        </a:spcAft>
                        <a:buClr>
                          <a:schemeClr val="dk1"/>
                        </a:buClr>
                        <a:buSzPts val="800"/>
                        <a:buFont typeface="Arial"/>
                        <a:buNone/>
                      </a:pPr>
                      <a:r>
                        <a:rPr b="1" lang="en-US" sz="800"/>
                        <a:t>Remix</a:t>
                      </a:r>
                      <a:endParaRPr b="1" sz="800">
                        <a:latin typeface="Arial"/>
                        <a:ea typeface="Arial"/>
                        <a:cs typeface="Arial"/>
                        <a:sym typeface="Arial"/>
                      </a:endParaRPr>
                    </a:p>
                  </a:txBody>
                  <a:tcPr marT="45725" marB="45725" marR="182875" marL="91450">
                    <a:lnB cap="flat" cmpd="sng" w="9525">
                      <a:solidFill>
                        <a:srgbClr val="000000">
                          <a:alpha val="0"/>
                        </a:srgbClr>
                      </a:solidFill>
                      <a:prstDash val="solid"/>
                      <a:round/>
                      <a:headEnd len="sm" w="sm" type="none"/>
                      <a:tailEnd len="sm" w="sm" type="none"/>
                    </a:lnB>
                  </a:tcPr>
                </a:tc>
              </a:tr>
              <a:tr h="1158525">
                <a:tc>
                  <a:txBody>
                    <a:bodyPr/>
                    <a:lstStyle/>
                    <a:p>
                      <a:pPr indent="-171450" lvl="0" marL="171450" marR="0" rtl="0" algn="l">
                        <a:spcBef>
                          <a:spcPts val="0"/>
                        </a:spcBef>
                        <a:spcAft>
                          <a:spcPts val="0"/>
                        </a:spcAft>
                        <a:buClr>
                          <a:schemeClr val="dk1"/>
                        </a:buClr>
                        <a:buSzPts val="800"/>
                        <a:buFont typeface="Arial"/>
                        <a:buChar char="•"/>
                      </a:pPr>
                      <a:r>
                        <a:rPr lang="en-US" sz="800"/>
                        <a:t>Web framework for modern React application</a:t>
                      </a:r>
                      <a:endParaRPr/>
                    </a:p>
                    <a:p>
                      <a:pPr indent="-171450" lvl="0" marL="171450" marR="0" rtl="0" algn="l">
                        <a:spcBef>
                          <a:spcPts val="300"/>
                        </a:spcBef>
                        <a:spcAft>
                          <a:spcPts val="0"/>
                        </a:spcAft>
                        <a:buClr>
                          <a:schemeClr val="dk1"/>
                        </a:buClr>
                        <a:buSzPts val="800"/>
                        <a:buFont typeface="Arial"/>
                        <a:buChar char="•"/>
                      </a:pPr>
                      <a:r>
                        <a:rPr lang="en-US" sz="800"/>
                        <a:t>Focusses on user interface and web standards to deliver a fast, slick, and resilient user experience</a:t>
                      </a:r>
                      <a:endParaRPr/>
                    </a:p>
                    <a:p>
                      <a:pPr indent="-171450" lvl="0" marL="171450" marR="0" rtl="0" algn="l">
                        <a:spcBef>
                          <a:spcPts val="300"/>
                        </a:spcBef>
                        <a:spcAft>
                          <a:spcPts val="0"/>
                        </a:spcAft>
                        <a:buClr>
                          <a:schemeClr val="dk1"/>
                        </a:buClr>
                        <a:buSzPts val="800"/>
                        <a:buFont typeface="Arial"/>
                        <a:buChar char="•"/>
                      </a:pPr>
                      <a:r>
                        <a:rPr b="1" lang="en-US" sz="800">
                          <a:latin typeface="Arial"/>
                          <a:ea typeface="Arial"/>
                          <a:cs typeface="Arial"/>
                          <a:sym typeface="Arial"/>
                        </a:rPr>
                        <a:t>No support for server components</a:t>
                      </a:r>
                      <a:endParaRPr/>
                    </a:p>
                  </a:txBody>
                  <a:tcPr marT="137150" marB="45725" marR="182875"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pic>
        <p:nvPicPr>
          <p:cNvPr descr="Next.Js Logo PNG Vectors Free Download" id="713" name="Google Shape;713;p16"/>
          <p:cNvPicPr preferRelativeResize="0"/>
          <p:nvPr/>
        </p:nvPicPr>
        <p:blipFill rotWithShape="1">
          <a:blip r:embed="rId7">
            <a:alphaModFix/>
          </a:blip>
          <a:srcRect b="0" l="0" r="0" t="0"/>
          <a:stretch/>
        </p:blipFill>
        <p:spPr>
          <a:xfrm>
            <a:off x="6414482" y="3188785"/>
            <a:ext cx="376346" cy="227062"/>
          </a:xfrm>
          <a:prstGeom prst="rect">
            <a:avLst/>
          </a:prstGeom>
          <a:noFill/>
          <a:ln>
            <a:noFill/>
          </a:ln>
        </p:spPr>
      </p:pic>
      <p:pic>
        <p:nvPicPr>
          <p:cNvPr descr="Remix Logo PNG Vector (SVG) Free Download" id="714" name="Google Shape;714;p16"/>
          <p:cNvPicPr preferRelativeResize="0"/>
          <p:nvPr/>
        </p:nvPicPr>
        <p:blipFill rotWithShape="1">
          <a:blip r:embed="rId8">
            <a:alphaModFix/>
          </a:blip>
          <a:srcRect b="0" l="0" r="0" t="0"/>
          <a:stretch/>
        </p:blipFill>
        <p:spPr>
          <a:xfrm>
            <a:off x="3909617" y="3238059"/>
            <a:ext cx="181453" cy="2101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7"/>
          <p:cNvSpPr/>
          <p:nvPr/>
        </p:nvSpPr>
        <p:spPr>
          <a:xfrm>
            <a:off x="2172068" y="1499676"/>
            <a:ext cx="3428631" cy="21274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21" name="Google Shape;721;p17"/>
          <p:cNvSpPr txBox="1"/>
          <p:nvPr>
            <p:ph idx="12" type="sldNum"/>
          </p:nvPr>
        </p:nvSpPr>
        <p:spPr>
          <a:xfrm>
            <a:off x="8458200" y="4810899"/>
            <a:ext cx="228600" cy="17167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US"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sp>
        <p:nvSpPr>
          <p:cNvPr id="722" name="Google Shape;722;p17"/>
          <p:cNvSpPr txBox="1"/>
          <p:nvPr>
            <p:ph type="title"/>
          </p:nvPr>
        </p:nvSpPr>
        <p:spPr>
          <a:xfrm>
            <a:off x="369255" y="337102"/>
            <a:ext cx="8229600" cy="514125"/>
          </a:xfrm>
          <a:prstGeom prst="rect">
            <a:avLst/>
          </a:prstGeom>
          <a:noFill/>
          <a:ln>
            <a:noFill/>
          </a:ln>
        </p:spPr>
        <p:txBody>
          <a:bodyPr anchorCtr="0" anchor="t" bIns="68550" lIns="68550" spcFirstLastPara="1" rIns="68550" wrap="square" tIns="68550">
            <a:noAutofit/>
          </a:bodyPr>
          <a:lstStyle/>
          <a:p>
            <a:pPr indent="0" lvl="0" marL="0" marR="0" rtl="0" algn="l">
              <a:lnSpc>
                <a:spcPct val="80000"/>
              </a:lnSpc>
              <a:spcBef>
                <a:spcPts val="0"/>
              </a:spcBef>
              <a:spcAft>
                <a:spcPts val="0"/>
              </a:spcAft>
              <a:buClr>
                <a:schemeClr val="dk1"/>
              </a:buClr>
              <a:buSzPts val="2400"/>
              <a:buFont typeface="Arial"/>
              <a:buNone/>
            </a:pPr>
            <a:r>
              <a:rPr lang="en-US" sz="2400">
                <a:latin typeface="Arial"/>
                <a:ea typeface="Arial"/>
                <a:cs typeface="Arial"/>
                <a:sym typeface="Arial"/>
              </a:rPr>
              <a:t>Next.JS vs Gatsby</a:t>
            </a:r>
            <a:endParaRPr sz="2000">
              <a:latin typeface="Arial"/>
              <a:ea typeface="Arial"/>
              <a:cs typeface="Arial"/>
              <a:sym typeface="Arial"/>
            </a:endParaRPr>
          </a:p>
        </p:txBody>
      </p:sp>
      <p:graphicFrame>
        <p:nvGraphicFramePr>
          <p:cNvPr id="723" name="Google Shape;723;p17"/>
          <p:cNvGraphicFramePr/>
          <p:nvPr/>
        </p:nvGraphicFramePr>
        <p:xfrm>
          <a:off x="459122" y="1009204"/>
          <a:ext cx="3000000" cy="3000000"/>
        </p:xfrm>
        <a:graphic>
          <a:graphicData uri="http://schemas.openxmlformats.org/drawingml/2006/table">
            <a:tbl>
              <a:tblPr>
                <a:noFill/>
                <a:tableStyleId>{F9374B98-9DA4-49C2-A5E1-3E0501EE0D82}</a:tableStyleId>
              </a:tblPr>
              <a:tblGrid>
                <a:gridCol w="1351200"/>
                <a:gridCol w="3442150"/>
                <a:gridCol w="2909650"/>
              </a:tblGrid>
              <a:tr h="118775">
                <a:tc>
                  <a:txBody>
                    <a:bodyPr/>
                    <a:lstStyle/>
                    <a:p>
                      <a:pPr indent="0" lvl="0" marL="0" marR="0" rtl="0" algn="l">
                        <a:spcBef>
                          <a:spcPts val="0"/>
                        </a:spcBef>
                        <a:spcAft>
                          <a:spcPts val="0"/>
                        </a:spcAft>
                        <a:buClr>
                          <a:schemeClr val="lt1"/>
                        </a:buClr>
                        <a:buSzPts val="700"/>
                        <a:buFont typeface="Arial"/>
                        <a:buNone/>
                      </a:pPr>
                      <a:r>
                        <a:rPr b="1" i="0" lang="en-US" sz="700">
                          <a:solidFill>
                            <a:schemeClr val="lt1"/>
                          </a:solidFill>
                        </a:rPr>
                        <a:t>Criteria</a:t>
                      </a:r>
                      <a:endParaRPr b="1" i="0" sz="700">
                        <a:solidFill>
                          <a:schemeClr val="lt1"/>
                        </a:solidFil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c>
                  <a:txBody>
                    <a:bodyPr/>
                    <a:lstStyle/>
                    <a:p>
                      <a:pPr indent="0" lvl="0" marL="0" marR="0" rtl="0" algn="l">
                        <a:spcBef>
                          <a:spcPts val="0"/>
                        </a:spcBef>
                        <a:spcAft>
                          <a:spcPts val="0"/>
                        </a:spcAft>
                        <a:buClr>
                          <a:schemeClr val="lt1"/>
                        </a:buClr>
                        <a:buSzPts val="800"/>
                        <a:buFont typeface="Arial"/>
                        <a:buNone/>
                      </a:pPr>
                      <a:r>
                        <a:rPr b="1" i="0" lang="en-US" sz="800">
                          <a:solidFill>
                            <a:schemeClr val="dk1"/>
                          </a:solidFill>
                        </a:rPr>
                        <a:t>Next.js</a:t>
                      </a:r>
                      <a:endParaRPr/>
                    </a:p>
                  </a:txBody>
                  <a:tcPr marT="45725" marB="45725" marR="91450" marL="91450" anchor="ctr">
                    <a:lnL cap="flat" cmpd="sng" w="9525">
                      <a:solidFill>
                        <a:srgbClr val="000000">
                          <a:alpha val="0"/>
                        </a:srgbClr>
                      </a:solidFill>
                      <a:prstDash val="solid"/>
                      <a:round/>
                      <a:headEnd len="sm" w="sm" type="none"/>
                      <a:tailEnd len="sm" w="sm" type="none"/>
                    </a:lnL>
                    <a:lnT cap="flat" cmpd="sng" w="9525">
                      <a:solidFill>
                        <a:schemeClr val="dk2"/>
                      </a:solidFill>
                      <a:prstDash val="solid"/>
                      <a:round/>
                      <a:headEnd len="sm" w="sm" type="none"/>
                      <a:tailEnd len="sm" w="sm" type="none"/>
                    </a:lnT>
                    <a:solidFill>
                      <a:srgbClr val="C2EAFF"/>
                    </a:solidFill>
                  </a:tcPr>
                </a:tc>
                <a:tc>
                  <a:txBody>
                    <a:bodyPr/>
                    <a:lstStyle/>
                    <a:p>
                      <a:pPr indent="0" lvl="0" marL="0" marR="0" rtl="0" algn="l">
                        <a:spcBef>
                          <a:spcPts val="0"/>
                        </a:spcBef>
                        <a:spcAft>
                          <a:spcPts val="0"/>
                        </a:spcAft>
                        <a:buClr>
                          <a:schemeClr val="lt1"/>
                        </a:buClr>
                        <a:buSzPts val="800"/>
                        <a:buFont typeface="Arial"/>
                        <a:buNone/>
                      </a:pPr>
                      <a:r>
                        <a:rPr b="1" i="0" lang="en-US" sz="800">
                          <a:solidFill>
                            <a:schemeClr val="lt1"/>
                          </a:solidFill>
                        </a:rPr>
                        <a:t>Gatsby</a:t>
                      </a:r>
                      <a:endParaRPr b="1" sz="800"/>
                    </a:p>
                  </a:txBody>
                  <a:tcPr marT="45725" marB="45725" marR="91450" marL="91450" anchor="ctr">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r>
              <a:tr h="427550">
                <a:tc>
                  <a:txBody>
                    <a:bodyPr/>
                    <a:lstStyle/>
                    <a:p>
                      <a:pPr indent="0" lvl="0" marL="0" marR="0" rtl="0" algn="l">
                        <a:spcBef>
                          <a:spcPts val="0"/>
                        </a:spcBef>
                        <a:spcAft>
                          <a:spcPts val="0"/>
                        </a:spcAft>
                        <a:buClr>
                          <a:schemeClr val="dk1"/>
                        </a:buClr>
                        <a:buSzPts val="700"/>
                        <a:buFont typeface="Arial"/>
                        <a:buNone/>
                      </a:pPr>
                      <a:r>
                        <a:rPr b="1" i="0" lang="en-US" sz="700"/>
                        <a:t>Enterprise Level</a:t>
                      </a:r>
                      <a:endParaRPr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0" lvl="0" marL="0" marR="0" rtl="0" algn="l">
                        <a:spcBef>
                          <a:spcPts val="0"/>
                        </a:spcBef>
                        <a:spcAft>
                          <a:spcPts val="0"/>
                        </a:spcAft>
                        <a:buClr>
                          <a:srgbClr val="171717"/>
                        </a:buClr>
                        <a:buSzPts val="700"/>
                        <a:buFont typeface="Arial"/>
                        <a:buNone/>
                      </a:pPr>
                      <a:r>
                        <a:rPr i="0" lang="en-US" sz="700"/>
                        <a:t>Enterprise grade framework for building </a:t>
                      </a:r>
                      <a:r>
                        <a:rPr b="1" i="0" lang="en-US" sz="700"/>
                        <a:t>modern React web applications</a:t>
                      </a:r>
                      <a:endParaRPr/>
                    </a:p>
                    <a:p>
                      <a:pPr indent="0" lvl="0" marL="0" marR="0" rtl="0" algn="l">
                        <a:spcBef>
                          <a:spcPts val="0"/>
                        </a:spcBef>
                        <a:spcAft>
                          <a:spcPts val="0"/>
                        </a:spcAft>
                        <a:buClr>
                          <a:srgbClr val="171717"/>
                        </a:buClr>
                        <a:buSzPts val="700"/>
                        <a:buFont typeface="Arial"/>
                        <a:buNone/>
                      </a:pPr>
                      <a:r>
                        <a:rPr i="0" lang="en-US" sz="700"/>
                        <a:t>Adoption by big brands including Ecommerce industry - </a:t>
                      </a:r>
                      <a:r>
                        <a:rPr i="0" lang="en-US" sz="700" u="sng">
                          <a:solidFill>
                            <a:schemeClr val="hlink"/>
                          </a:solidFill>
                          <a:hlinkClick r:id="rId3"/>
                        </a:rPr>
                        <a:t>Source</a:t>
                      </a:r>
                      <a:endParaRPr i="0" sz="700"/>
                    </a:p>
                    <a:p>
                      <a:pPr indent="0" lvl="0" marL="0" marR="0" rtl="0" algn="l">
                        <a:spcBef>
                          <a:spcPts val="0"/>
                        </a:spcBef>
                        <a:spcAft>
                          <a:spcPts val="0"/>
                        </a:spcAft>
                        <a:buClr>
                          <a:srgbClr val="171717"/>
                        </a:buClr>
                        <a:buSzPts val="700"/>
                        <a:buFont typeface="Arial"/>
                        <a:buNone/>
                      </a:pPr>
                      <a:r>
                        <a:t/>
                      </a:r>
                      <a:endParaRPr i="0" sz="700"/>
                    </a:p>
                    <a:p>
                      <a:pPr indent="0" lvl="0" marL="0" marR="0" rtl="0" algn="l">
                        <a:spcBef>
                          <a:spcPts val="0"/>
                        </a:spcBef>
                        <a:spcAft>
                          <a:spcPts val="0"/>
                        </a:spcAft>
                        <a:buClr>
                          <a:srgbClr val="171717"/>
                        </a:buClr>
                        <a:buSzPts val="700"/>
                        <a:buFont typeface="Arial"/>
                        <a:buNone/>
                      </a:pPr>
                      <a:r>
                        <a:t/>
                      </a:r>
                      <a:endParaRPr i="0" sz="700"/>
                    </a:p>
                    <a:p>
                      <a:pPr indent="0" lvl="0" marL="0" marR="0" rtl="0" algn="l">
                        <a:spcBef>
                          <a:spcPts val="0"/>
                        </a:spcBef>
                        <a:spcAft>
                          <a:spcPts val="0"/>
                        </a:spcAft>
                        <a:buClr>
                          <a:srgbClr val="171717"/>
                        </a:buClr>
                        <a:buSzPts val="700"/>
                        <a:buFont typeface="Arial"/>
                        <a:buNone/>
                      </a:pPr>
                      <a:r>
                        <a:t/>
                      </a:r>
                      <a:endParaRPr i="0" sz="700"/>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0" lvl="0" marL="0" marR="0" rtl="0" algn="l">
                        <a:spcBef>
                          <a:spcPts val="0"/>
                        </a:spcBef>
                        <a:spcAft>
                          <a:spcPts val="0"/>
                        </a:spcAft>
                        <a:buClr>
                          <a:srgbClr val="121212"/>
                        </a:buClr>
                        <a:buSzPts val="700"/>
                        <a:buFont typeface="Arial"/>
                        <a:buNone/>
                      </a:pPr>
                      <a:r>
                        <a:rPr i="0" lang="en-US" sz="700"/>
                        <a:t>It emerged as Static Site Generator enterprise solution for </a:t>
                      </a:r>
                      <a:r>
                        <a:rPr b="1" i="0" lang="en-US" sz="700"/>
                        <a:t>React</a:t>
                      </a:r>
                      <a:r>
                        <a:rPr i="0" lang="en-US" sz="700"/>
                        <a:t>. </a:t>
                      </a:r>
                      <a:endParaRPr/>
                    </a:p>
                    <a:p>
                      <a:pPr indent="0" lvl="0" marL="0" marR="0" rtl="0" algn="l">
                        <a:spcBef>
                          <a:spcPts val="0"/>
                        </a:spcBef>
                        <a:spcAft>
                          <a:spcPts val="0"/>
                        </a:spcAft>
                        <a:buClr>
                          <a:srgbClr val="121212"/>
                        </a:buClr>
                        <a:buSzPts val="700"/>
                        <a:buFont typeface="Arial"/>
                        <a:buNone/>
                      </a:pPr>
                      <a:r>
                        <a:rPr i="0" lang="en-US" sz="700"/>
                        <a:t>Has added capabilities for Server-Side Rendering.</a:t>
                      </a:r>
                      <a:endParaRPr i="0" sz="700"/>
                    </a:p>
                  </a:txBody>
                  <a:tcPr marT="45725" marB="45725" marR="91450" marL="91450">
                    <a:lnR cap="flat" cmpd="sng" w="9525">
                      <a:solidFill>
                        <a:schemeClr val="dk2"/>
                      </a:solidFill>
                      <a:prstDash val="solid"/>
                      <a:round/>
                      <a:headEnd len="sm" w="sm" type="none"/>
                      <a:tailEnd len="sm" w="sm" type="none"/>
                    </a:lnR>
                    <a:solidFill>
                      <a:srgbClr val="FEE3B1"/>
                    </a:solidFill>
                  </a:tcPr>
                </a:tc>
              </a:tr>
              <a:tr h="171400">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Popularity / Community</a:t>
                      </a:r>
                      <a:endParaRPr b="1" i="0" sz="700"/>
                    </a:p>
                    <a:p>
                      <a:pPr indent="0" lvl="0" marL="0" marR="0" rtl="0" algn="l">
                        <a:spcBef>
                          <a:spcPts val="0"/>
                        </a:spcBef>
                        <a:spcAft>
                          <a:spcPts val="0"/>
                        </a:spcAft>
                        <a:buClr>
                          <a:schemeClr val="dk1"/>
                        </a:buClr>
                        <a:buSzPts val="700"/>
                        <a:buFont typeface="Arial"/>
                        <a:buNone/>
                      </a:pPr>
                      <a:r>
                        <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0" lvl="0" marL="6350" marR="0" rtl="0" algn="l">
                        <a:spcBef>
                          <a:spcPts val="0"/>
                        </a:spcBef>
                        <a:spcAft>
                          <a:spcPts val="0"/>
                        </a:spcAft>
                        <a:buClr>
                          <a:schemeClr val="dk1"/>
                        </a:buClr>
                        <a:buSzPts val="900"/>
                        <a:buFont typeface="Arial"/>
                        <a:buNone/>
                      </a:pPr>
                      <a:r>
                        <a:rPr b="1" lang="en-US" sz="700">
                          <a:solidFill>
                            <a:srgbClr val="000000"/>
                          </a:solidFill>
                          <a:latin typeface="Arial"/>
                          <a:ea typeface="Arial"/>
                          <a:cs typeface="Arial"/>
                          <a:sym typeface="Arial"/>
                        </a:rPr>
                        <a:t>Market Leader -</a:t>
                      </a:r>
                      <a:r>
                        <a:rPr lang="en-US" sz="700">
                          <a:solidFill>
                            <a:srgbClr val="000000"/>
                          </a:solidFill>
                          <a:latin typeface="Arial"/>
                          <a:ea typeface="Arial"/>
                          <a:cs typeface="Arial"/>
                          <a:sym typeface="Arial"/>
                        </a:rPr>
                        <a:t> Steep rise in popularity  - </a:t>
                      </a:r>
                      <a:r>
                        <a:rPr b="1" lang="en-US" sz="700">
                          <a:solidFill>
                            <a:schemeClr val="dk1"/>
                          </a:solidFill>
                          <a:latin typeface="Arial"/>
                          <a:ea typeface="Arial"/>
                          <a:cs typeface="Arial"/>
                          <a:sym typeface="Arial"/>
                        </a:rPr>
                        <a:t>1200% </a:t>
                      </a:r>
                      <a:r>
                        <a:rPr b="0" lang="en-US" sz="700">
                          <a:solidFill>
                            <a:schemeClr val="dk1"/>
                          </a:solidFill>
                          <a:latin typeface="Arial"/>
                          <a:ea typeface="Arial"/>
                          <a:cs typeface="Arial"/>
                          <a:sym typeface="Arial"/>
                        </a:rPr>
                        <a:t>rise in 3 years in npm trends data </a:t>
                      </a:r>
                      <a:r>
                        <a:rPr b="1" lang="en-US" sz="700">
                          <a:solidFill>
                            <a:schemeClr val="dk1"/>
                          </a:solidFill>
                          <a:latin typeface="Arial"/>
                          <a:ea typeface="Arial"/>
                          <a:cs typeface="Arial"/>
                          <a:sym typeface="Arial"/>
                        </a:rPr>
                        <a:t>, </a:t>
                      </a:r>
                      <a:endParaRPr/>
                    </a:p>
                    <a:p>
                      <a:pPr indent="0" lvl="0" marL="6350" marR="0" rtl="0" algn="l">
                        <a:lnSpc>
                          <a:spcPct val="100000"/>
                        </a:lnSpc>
                        <a:spcBef>
                          <a:spcPts val="0"/>
                        </a:spcBef>
                        <a:spcAft>
                          <a:spcPts val="0"/>
                        </a:spcAft>
                        <a:buClr>
                          <a:schemeClr val="dk1"/>
                        </a:buClr>
                        <a:buSzPts val="900"/>
                        <a:buFont typeface="Arial"/>
                        <a:buNone/>
                      </a:pPr>
                      <a:r>
                        <a:rPr b="1" lang="en-US" sz="700">
                          <a:solidFill>
                            <a:schemeClr val="dk1"/>
                          </a:solidFill>
                          <a:latin typeface="Arial"/>
                          <a:ea typeface="Arial"/>
                          <a:cs typeface="Arial"/>
                          <a:sym typeface="Arial"/>
                        </a:rPr>
                        <a:t>6.3 million </a:t>
                      </a:r>
                      <a:r>
                        <a:rPr b="0" lang="en-US" sz="700">
                          <a:solidFill>
                            <a:schemeClr val="dk1"/>
                          </a:solidFill>
                          <a:latin typeface="Arial"/>
                          <a:ea typeface="Arial"/>
                          <a:cs typeface="Arial"/>
                          <a:sym typeface="Arial"/>
                        </a:rPr>
                        <a:t>weekly downloads</a:t>
                      </a:r>
                      <a:endParaRPr/>
                    </a:p>
                    <a:p>
                      <a:pPr indent="0" lvl="0" marL="6350" marR="0" rtl="0" algn="l">
                        <a:lnSpc>
                          <a:spcPct val="100000"/>
                        </a:lnSpc>
                        <a:spcBef>
                          <a:spcPts val="0"/>
                        </a:spcBef>
                        <a:spcAft>
                          <a:spcPts val="0"/>
                        </a:spcAft>
                        <a:buClr>
                          <a:schemeClr val="dk1"/>
                        </a:buClr>
                        <a:buSzPts val="900"/>
                        <a:buFont typeface="Arial"/>
                        <a:buNone/>
                      </a:pPr>
                      <a:r>
                        <a:rPr b="1" lang="en-US" sz="700">
                          <a:solidFill>
                            <a:schemeClr val="dk1"/>
                          </a:solidFill>
                          <a:latin typeface="Arial"/>
                          <a:ea typeface="Arial"/>
                          <a:cs typeface="Arial"/>
                          <a:sym typeface="Arial"/>
                        </a:rPr>
                        <a:t>13</a:t>
                      </a:r>
                      <a:r>
                        <a:rPr b="1" baseline="30000" lang="en-US" sz="700">
                          <a:solidFill>
                            <a:schemeClr val="dk1"/>
                          </a:solidFill>
                          <a:latin typeface="Arial"/>
                          <a:ea typeface="Arial"/>
                          <a:cs typeface="Arial"/>
                          <a:sym typeface="Arial"/>
                        </a:rPr>
                        <a:t>th</a:t>
                      </a:r>
                      <a:r>
                        <a:rPr b="0" lang="en-US" sz="700">
                          <a:solidFill>
                            <a:schemeClr val="dk1"/>
                          </a:solidFill>
                          <a:latin typeface="Arial"/>
                          <a:ea typeface="Arial"/>
                          <a:cs typeface="Arial"/>
                          <a:sym typeface="Arial"/>
                        </a:rPr>
                        <a:t> most popular repo on Github, </a:t>
                      </a:r>
                      <a:r>
                        <a:rPr b="1" lang="en-US" sz="700">
                          <a:solidFill>
                            <a:schemeClr val="dk1"/>
                          </a:solidFill>
                          <a:latin typeface="Arial"/>
                          <a:ea typeface="Arial"/>
                          <a:cs typeface="Arial"/>
                          <a:sym typeface="Arial"/>
                        </a:rPr>
                        <a:t>118k</a:t>
                      </a:r>
                      <a:r>
                        <a:rPr b="0" lang="en-US" sz="700">
                          <a:solidFill>
                            <a:schemeClr val="dk1"/>
                          </a:solidFill>
                          <a:latin typeface="Arial"/>
                          <a:ea typeface="Arial"/>
                          <a:cs typeface="Arial"/>
                          <a:sym typeface="Arial"/>
                        </a:rPr>
                        <a:t> stars</a:t>
                      </a:r>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0" lvl="0" marL="0" marR="0" rtl="0" algn="l">
                        <a:lnSpc>
                          <a:spcPct val="100000"/>
                        </a:lnSpc>
                        <a:spcBef>
                          <a:spcPts val="0"/>
                        </a:spcBef>
                        <a:spcAft>
                          <a:spcPts val="0"/>
                        </a:spcAft>
                        <a:buClr>
                          <a:srgbClr val="333333"/>
                        </a:buClr>
                        <a:buSzPts val="700"/>
                        <a:buFont typeface="Arial"/>
                        <a:buNone/>
                      </a:pPr>
                      <a:r>
                        <a:rPr i="0" lang="en-US" sz="700"/>
                        <a:t>Popularity is stagnant in 3 years in npm trends data . </a:t>
                      </a:r>
                      <a:endParaRPr/>
                    </a:p>
                    <a:p>
                      <a:pPr indent="0" lvl="0" marL="0" marR="0" rtl="0" algn="l">
                        <a:lnSpc>
                          <a:spcPct val="100000"/>
                        </a:lnSpc>
                        <a:spcBef>
                          <a:spcPts val="0"/>
                        </a:spcBef>
                        <a:spcAft>
                          <a:spcPts val="0"/>
                        </a:spcAft>
                        <a:buClr>
                          <a:srgbClr val="333333"/>
                        </a:buClr>
                        <a:buSzPts val="700"/>
                        <a:buFont typeface="Arial"/>
                        <a:buNone/>
                      </a:pPr>
                      <a:r>
                        <a:rPr b="1" i="0" lang="en-US" sz="700"/>
                        <a:t>327K </a:t>
                      </a:r>
                      <a:r>
                        <a:rPr i="0" lang="en-US" sz="700"/>
                        <a:t>weekly downloads ,</a:t>
                      </a:r>
                      <a:r>
                        <a:rPr i="0" lang="en-US" sz="700" u="none" strike="noStrike"/>
                        <a:t> </a:t>
                      </a:r>
                      <a:r>
                        <a:rPr b="1" i="0" lang="en-US" sz="700" u="none" strike="noStrike"/>
                        <a:t>55k </a:t>
                      </a:r>
                      <a:r>
                        <a:rPr i="0" lang="en-US" sz="700" u="none" strike="noStrike"/>
                        <a:t>stars on github.</a:t>
                      </a:r>
                      <a:endParaRPr sz="700"/>
                    </a:p>
                  </a:txBody>
                  <a:tcPr marT="45725" marB="45725" marR="91450" marL="91450">
                    <a:lnR cap="flat" cmpd="sng" w="9525">
                      <a:solidFill>
                        <a:schemeClr val="dk2"/>
                      </a:solidFill>
                      <a:prstDash val="solid"/>
                      <a:round/>
                      <a:headEnd len="sm" w="sm" type="none"/>
                      <a:tailEnd len="sm" w="sm" type="none"/>
                    </a:lnR>
                    <a:solidFill>
                      <a:srgbClr val="FEE3B1"/>
                    </a:solidFill>
                  </a:tcPr>
                </a:tc>
              </a:tr>
              <a:tr h="317650">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Maturity</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27000" lvl="0" marL="171450" marR="0" rtl="0" algn="l">
                        <a:lnSpc>
                          <a:spcPct val="100000"/>
                        </a:lnSpc>
                        <a:spcBef>
                          <a:spcPts val="0"/>
                        </a:spcBef>
                        <a:spcAft>
                          <a:spcPts val="0"/>
                        </a:spcAft>
                        <a:buClr>
                          <a:schemeClr val="dk1"/>
                        </a:buClr>
                        <a:buSzPts val="700"/>
                        <a:buFont typeface="Arial"/>
                        <a:buNone/>
                      </a:pPr>
                      <a:r>
                        <a:rPr i="0" lang="en-US" sz="700" u="none" strike="noStrike">
                          <a:solidFill>
                            <a:srgbClr val="121212"/>
                          </a:solidFill>
                        </a:rPr>
                        <a:t>Currently on version 14, hardened over 13 years of launch.</a:t>
                      </a:r>
                      <a:endParaRPr/>
                    </a:p>
                    <a:p>
                      <a:pPr indent="-127000" lvl="0" marL="171450" marR="0" rtl="0" algn="l">
                        <a:lnSpc>
                          <a:spcPct val="100000"/>
                        </a:lnSpc>
                        <a:spcBef>
                          <a:spcPts val="0"/>
                        </a:spcBef>
                        <a:spcAft>
                          <a:spcPts val="0"/>
                        </a:spcAft>
                        <a:buClr>
                          <a:schemeClr val="dk1"/>
                        </a:buClr>
                        <a:buSzPts val="700"/>
                        <a:buFont typeface="Arial"/>
                        <a:buNone/>
                      </a:pPr>
                      <a:r>
                        <a:rPr i="0" lang="en-US" sz="700" u="none" strike="noStrike">
                          <a:solidFill>
                            <a:srgbClr val="121212"/>
                          </a:solidFill>
                        </a:rPr>
                        <a:t>Developed by Vercel company, other products offerings includes Frontend Cloud</a:t>
                      </a:r>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0" lvl="0" marL="0" marR="0" rtl="0" algn="l">
                        <a:lnSpc>
                          <a:spcPct val="100000"/>
                        </a:lnSpc>
                        <a:spcBef>
                          <a:spcPts val="0"/>
                        </a:spcBef>
                        <a:spcAft>
                          <a:spcPts val="0"/>
                        </a:spcAft>
                        <a:buClr>
                          <a:schemeClr val="dk1"/>
                        </a:buClr>
                        <a:buSzPts val="700"/>
                        <a:buFont typeface="Arial"/>
                        <a:buNone/>
                      </a:pPr>
                      <a:r>
                        <a:rPr i="0" lang="en-US" sz="700"/>
                        <a:t>Currently </a:t>
                      </a:r>
                      <a:r>
                        <a:rPr i="0" lang="en-US" sz="700" u="none" strike="noStrike">
                          <a:solidFill>
                            <a:srgbClr val="121212"/>
                          </a:solidFill>
                          <a:latin typeface="Arial"/>
                          <a:ea typeface="Arial"/>
                          <a:cs typeface="Arial"/>
                          <a:sym typeface="Arial"/>
                        </a:rPr>
                        <a:t>on</a:t>
                      </a:r>
                      <a:r>
                        <a:rPr i="0" lang="en-US" sz="700"/>
                        <a:t> version 5, launched 9 years back. Owned by Netlify.</a:t>
                      </a:r>
                      <a:endParaRPr/>
                    </a:p>
                  </a:txBody>
                  <a:tcPr marT="45725" marB="45725" marR="91450" marL="91450">
                    <a:lnR cap="flat" cmpd="sng" w="9525">
                      <a:solidFill>
                        <a:schemeClr val="dk2"/>
                      </a:solidFill>
                      <a:prstDash val="solid"/>
                      <a:round/>
                      <a:headEnd len="sm" w="sm" type="none"/>
                      <a:tailEnd len="sm" w="sm" type="none"/>
                    </a:lnR>
                    <a:solidFill>
                      <a:srgbClr val="B6E0CB"/>
                    </a:solidFill>
                  </a:tcPr>
                </a:tc>
              </a:tr>
              <a:tr h="313025">
                <a:tc>
                  <a:txBody>
                    <a:bodyPr/>
                    <a:lstStyle/>
                    <a:p>
                      <a:pPr indent="0" lvl="0" marL="0" marR="0" rtl="0" algn="l">
                        <a:lnSpc>
                          <a:spcPct val="100000"/>
                        </a:lnSpc>
                        <a:spcBef>
                          <a:spcPts val="0"/>
                        </a:spcBef>
                        <a:spcAft>
                          <a:spcPts val="0"/>
                        </a:spcAft>
                        <a:buClr>
                          <a:schemeClr val="dk1"/>
                        </a:buClr>
                        <a:buSzPts val="700"/>
                        <a:buFont typeface="Arial"/>
                        <a:buNone/>
                      </a:pPr>
                      <a:r>
                        <a:rPr b="1" i="0" lang="en-US" sz="700"/>
                        <a:t>Features Richness</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New Features </a:t>
                      </a:r>
                      <a:r>
                        <a:rPr i="0" lang="en-US" sz="700" u="none" strike="noStrike"/>
                        <a:t>- Leads in offering new features with focus on improving dynamic pages rendering. First to give stable release for React server component , HTML Streaming . </a:t>
                      </a:r>
                      <a:endParaRPr/>
                    </a:p>
                    <a:p>
                      <a:pPr indent="0" lvl="0" marL="0" marR="0" rtl="0" algn="l">
                        <a:lnSpc>
                          <a:spcPct val="100000"/>
                        </a:lnSpc>
                        <a:spcBef>
                          <a:spcPts val="0"/>
                        </a:spcBef>
                        <a:spcAft>
                          <a:spcPts val="0"/>
                        </a:spcAft>
                        <a:buClr>
                          <a:schemeClr val="dk1"/>
                        </a:buClr>
                        <a:buSzPts val="700"/>
                        <a:buFont typeface="Arial"/>
                        <a:buNone/>
                      </a:pPr>
                      <a:r>
                        <a:rPr b="1" i="0" lang="en-US" sz="700"/>
                        <a:t>Rendering Options </a:t>
                      </a:r>
                      <a:r>
                        <a:rPr i="0" lang="en-US" sz="700"/>
                        <a:t>– Static Site Generation ,  Server-Side Rendering (SSR), Streaming Support.</a:t>
                      </a:r>
                      <a:endParaRPr/>
                    </a:p>
                    <a:p>
                      <a:pPr indent="0" lvl="0" marL="0" marR="0" rtl="0" algn="l">
                        <a:lnSpc>
                          <a:spcPct val="100000"/>
                        </a:lnSpc>
                        <a:spcBef>
                          <a:spcPts val="0"/>
                        </a:spcBef>
                        <a:spcAft>
                          <a:spcPts val="0"/>
                        </a:spcAft>
                        <a:buClr>
                          <a:schemeClr val="dk1"/>
                        </a:buClr>
                        <a:buSzPts val="700"/>
                        <a:buFont typeface="Arial"/>
                        <a:buNone/>
                      </a:pPr>
                      <a:r>
                        <a:rPr b="1" i="0" lang="en-US" sz="700" u="none" strike="noStrike"/>
                        <a:t>Routing – </a:t>
                      </a:r>
                      <a:r>
                        <a:rPr b="0" i="0" lang="en-US" sz="700" u="none" strike="noStrike"/>
                        <a:t>Provides advance routing options through file System itself</a:t>
                      </a:r>
                      <a:endParaRPr/>
                    </a:p>
                    <a:p>
                      <a:pPr indent="0" lvl="0" marL="0" marR="0" rtl="0" algn="l">
                        <a:lnSpc>
                          <a:spcPct val="100000"/>
                        </a:lnSpc>
                        <a:spcBef>
                          <a:spcPts val="0"/>
                        </a:spcBef>
                        <a:spcAft>
                          <a:spcPts val="0"/>
                        </a:spcAft>
                        <a:buClr>
                          <a:schemeClr val="dk1"/>
                        </a:buClr>
                        <a:buSzPts val="700"/>
                        <a:buFont typeface="Arial"/>
                        <a:buNone/>
                      </a:pPr>
                      <a:r>
                        <a:rPr b="1" i="0" lang="en-US" sz="700" u="none" strike="noStrike"/>
                        <a:t>Data fetching &amp; Caching </a:t>
                      </a:r>
                      <a:r>
                        <a:rPr i="0" lang="en-US" sz="700" u="none" strike="noStrike"/>
                        <a:t>– OOB data fetching on server side using fetch api.</a:t>
                      </a:r>
                      <a:endParaRPr/>
                    </a:p>
                    <a:p>
                      <a:pPr indent="0" lvl="0" marL="0" marR="0" rtl="0" algn="l">
                        <a:lnSpc>
                          <a:spcPct val="100000"/>
                        </a:lnSpc>
                        <a:spcBef>
                          <a:spcPts val="0"/>
                        </a:spcBef>
                        <a:spcAft>
                          <a:spcPts val="0"/>
                        </a:spcAft>
                        <a:buClr>
                          <a:schemeClr val="dk1"/>
                        </a:buClr>
                        <a:buSzPts val="700"/>
                        <a:buFont typeface="Arial"/>
                        <a:buNone/>
                      </a:pPr>
                      <a:r>
                        <a:rPr i="0" lang="en-US" sz="700" u="none" strike="noStrike"/>
                        <a:t>Provides in built caching for pages and api data on server </a:t>
                      </a:r>
                      <a:r>
                        <a:rPr i="0" lang="en-US" sz="700"/>
                        <a:t>with capability for revalidation</a:t>
                      </a:r>
                      <a:r>
                        <a:rPr i="0" lang="en-US" sz="700" u="none" strike="noStrike"/>
                        <a:t>, has route html caching on browser.</a:t>
                      </a:r>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0" lvl="0" marL="0" marR="0" rtl="0" algn="l">
                        <a:lnSpc>
                          <a:spcPct val="100000"/>
                        </a:lnSpc>
                        <a:spcBef>
                          <a:spcPts val="0"/>
                        </a:spcBef>
                        <a:spcAft>
                          <a:spcPts val="0"/>
                        </a:spcAft>
                        <a:buClr>
                          <a:srgbClr val="333333"/>
                        </a:buClr>
                        <a:buSzPts val="700"/>
                        <a:buFont typeface="Arial"/>
                        <a:buNone/>
                      </a:pPr>
                      <a:r>
                        <a:rPr b="1" i="0" lang="en-US" sz="700" u="none" strike="noStrike"/>
                        <a:t>New Features </a:t>
                      </a:r>
                      <a:r>
                        <a:rPr i="0" lang="en-US" sz="700" u="none" strike="noStrike"/>
                        <a:t>–  Adding React server component support but </a:t>
                      </a:r>
                      <a:r>
                        <a:rPr i="0" lang="en-US" sz="700">
                          <a:solidFill>
                            <a:schemeClr val="dk1"/>
                          </a:solidFill>
                          <a:latin typeface="Arial"/>
                          <a:ea typeface="Arial"/>
                          <a:cs typeface="Arial"/>
                          <a:sym typeface="Arial"/>
                        </a:rPr>
                        <a:t>currently it's in </a:t>
                      </a:r>
                      <a:r>
                        <a:rPr b="1" i="0" lang="en-US" sz="700">
                          <a:solidFill>
                            <a:schemeClr val="dk1"/>
                          </a:solidFill>
                          <a:latin typeface="Arial"/>
                          <a:ea typeface="Arial"/>
                          <a:cs typeface="Arial"/>
                          <a:sym typeface="Arial"/>
                        </a:rPr>
                        <a:t>Beta. </a:t>
                      </a:r>
                      <a:endParaRPr b="1" i="0" sz="7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700"/>
                        <a:buFont typeface="Arial"/>
                        <a:buNone/>
                      </a:pPr>
                      <a:r>
                        <a:rPr b="1" i="0" lang="en-US" sz="700"/>
                        <a:t>Rendering Options </a:t>
                      </a:r>
                      <a:r>
                        <a:rPr i="0" lang="en-US" sz="700"/>
                        <a:t>– Static Site Generation , Deferred Static Generation (DSG)  , Server-Side Rendering (SSR).</a:t>
                      </a:r>
                      <a:endParaRPr/>
                    </a:p>
                    <a:p>
                      <a:pPr indent="0" lvl="0" marL="0" marR="0" rtl="0" algn="l">
                        <a:lnSpc>
                          <a:spcPct val="100000"/>
                        </a:lnSpc>
                        <a:spcBef>
                          <a:spcPts val="0"/>
                        </a:spcBef>
                        <a:spcAft>
                          <a:spcPts val="0"/>
                        </a:spcAft>
                        <a:buClr>
                          <a:srgbClr val="333333"/>
                        </a:buClr>
                        <a:buSzPts val="700"/>
                        <a:buFont typeface="Arial"/>
                        <a:buNone/>
                      </a:pPr>
                      <a:r>
                        <a:rPr b="1" i="0" lang="en-US" sz="700"/>
                        <a:t>Routing-</a:t>
                      </a:r>
                      <a:r>
                        <a:rPr i="0" lang="en-US" sz="700"/>
                        <a:t> Provides basic routing based on File system. For advance routing need to use Gatsby Node api. </a:t>
                      </a:r>
                      <a:endParaRPr/>
                    </a:p>
                    <a:p>
                      <a:pPr indent="0" lvl="0" marL="0" marR="0" rtl="0" algn="l">
                        <a:lnSpc>
                          <a:spcPct val="100000"/>
                        </a:lnSpc>
                        <a:spcBef>
                          <a:spcPts val="0"/>
                        </a:spcBef>
                        <a:spcAft>
                          <a:spcPts val="0"/>
                        </a:spcAft>
                        <a:buClr>
                          <a:srgbClr val="333333"/>
                        </a:buClr>
                        <a:buSzPts val="700"/>
                        <a:buFont typeface="Arial"/>
                        <a:buNone/>
                      </a:pPr>
                      <a:r>
                        <a:rPr b="1" i="0" lang="en-US" sz="700" u="none" strike="noStrike"/>
                        <a:t>Data fetching &amp; Caching </a:t>
                      </a:r>
                      <a:r>
                        <a:rPr i="0" lang="en-US" sz="700"/>
                        <a:t> – Needs graphQL plugin to fetch data for build time and server side. Page caching via Gatsby Cloud Hosting</a:t>
                      </a:r>
                      <a:endParaRPr/>
                    </a:p>
                  </a:txBody>
                  <a:tcPr marT="45725" marB="45725" marR="91450" marL="91450">
                    <a:lnR cap="flat" cmpd="sng" w="9525">
                      <a:solidFill>
                        <a:schemeClr val="dk2"/>
                      </a:solidFill>
                      <a:prstDash val="solid"/>
                      <a:round/>
                      <a:headEnd len="sm" w="sm" type="none"/>
                      <a:tailEnd len="sm" w="sm" type="none"/>
                    </a:lnR>
                    <a:solidFill>
                      <a:srgbClr val="FEE3B1"/>
                    </a:solidFill>
                  </a:tcPr>
                </a:tc>
              </a:tr>
              <a:tr h="139875">
                <a:tc>
                  <a:txBody>
                    <a:bodyPr/>
                    <a:lstStyle/>
                    <a:p>
                      <a:pPr indent="0" lvl="0" marL="0" marR="0" rtl="0" algn="l">
                        <a:lnSpc>
                          <a:spcPct val="100000"/>
                        </a:lnSpc>
                        <a:spcBef>
                          <a:spcPts val="0"/>
                        </a:spcBef>
                        <a:spcAft>
                          <a:spcPts val="0"/>
                        </a:spcAft>
                        <a:buClr>
                          <a:srgbClr val="333333"/>
                        </a:buClr>
                        <a:buSzPts val="700"/>
                        <a:buFont typeface="Arial"/>
                        <a:buNone/>
                      </a:pPr>
                      <a:r>
                        <a:rPr b="1" i="0" lang="en-US" sz="700" u="none" strike="noStrike">
                          <a:solidFill>
                            <a:srgbClr val="333333"/>
                          </a:solidFill>
                        </a:rPr>
                        <a:t>Optimizations</a:t>
                      </a:r>
                      <a:endParaRPr b="1" i="0" sz="700"/>
                    </a:p>
                    <a:p>
                      <a:pPr indent="0" lvl="0" marL="0" marR="0" rtl="0" algn="l">
                        <a:lnSpc>
                          <a:spcPct val="100000"/>
                        </a:lnSpc>
                        <a:spcBef>
                          <a:spcPts val="0"/>
                        </a:spcBef>
                        <a:spcAft>
                          <a:spcPts val="0"/>
                        </a:spcAft>
                        <a:buClr>
                          <a:schemeClr val="dk1"/>
                        </a:buClr>
                        <a:buSzPts val="700"/>
                        <a:buFont typeface="Arial"/>
                        <a:buNone/>
                      </a:pPr>
                      <a:r>
                        <a:t/>
                      </a:r>
                      <a:endParaRPr b="1" i="0" sz="700" u="none" strike="noStrike"/>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0" lvl="0" marL="44450" marR="0" rtl="0" algn="l">
                        <a:lnSpc>
                          <a:spcPct val="100000"/>
                        </a:lnSpc>
                        <a:spcBef>
                          <a:spcPts val="0"/>
                        </a:spcBef>
                        <a:spcAft>
                          <a:spcPts val="0"/>
                        </a:spcAft>
                        <a:buClr>
                          <a:schemeClr val="dk1"/>
                        </a:buClr>
                        <a:buSzPts val="700"/>
                        <a:buFont typeface="Arial"/>
                        <a:buNone/>
                      </a:pPr>
                      <a:r>
                        <a:rPr i="0" lang="en-US" sz="700" u="none" strike="noStrike"/>
                        <a:t>Has Focus on built In optimizations , </a:t>
                      </a:r>
                      <a:r>
                        <a:rPr i="0" lang="en-US" sz="700" u="none" strike="noStrike">
                          <a:solidFill>
                            <a:srgbClr val="000000"/>
                          </a:solidFill>
                        </a:rPr>
                        <a:t>OOB optimizations for lighter client JS bundles with server components.</a:t>
                      </a:r>
                      <a:endParaRPr/>
                    </a:p>
                    <a:p>
                      <a:pPr indent="0" lvl="0" marL="44450" marR="0" rtl="0" algn="l">
                        <a:lnSpc>
                          <a:spcPct val="100000"/>
                        </a:lnSpc>
                        <a:spcBef>
                          <a:spcPts val="0"/>
                        </a:spcBef>
                        <a:spcAft>
                          <a:spcPts val="0"/>
                        </a:spcAft>
                        <a:buClr>
                          <a:schemeClr val="dk1"/>
                        </a:buClr>
                        <a:buSzPts val="700"/>
                        <a:buFont typeface="Arial"/>
                        <a:buNone/>
                      </a:pPr>
                      <a:r>
                        <a:rPr i="0" lang="en-US" sz="700" u="none" strike="noStrike">
                          <a:solidFill>
                            <a:srgbClr val="000000"/>
                          </a:solidFill>
                        </a:rPr>
                        <a:t>Prefetching new page bundles in background before click via &lt;Link /&gt; component</a:t>
                      </a:r>
                      <a:endParaRPr/>
                    </a:p>
                    <a:p>
                      <a:pPr indent="0" lvl="0" marL="44450" marR="0" rtl="0" algn="l">
                        <a:lnSpc>
                          <a:spcPct val="100000"/>
                        </a:lnSpc>
                        <a:spcBef>
                          <a:spcPts val="0"/>
                        </a:spcBef>
                        <a:spcAft>
                          <a:spcPts val="0"/>
                        </a:spcAft>
                        <a:buClr>
                          <a:schemeClr val="dk1"/>
                        </a:buClr>
                        <a:buSzPts val="700"/>
                        <a:buFont typeface="Arial"/>
                        <a:buNone/>
                      </a:pPr>
                      <a:r>
                        <a:rPr i="0" lang="en-US" sz="700" u="none" strike="noStrike">
                          <a:solidFill>
                            <a:srgbClr val="000000"/>
                          </a:solidFill>
                        </a:rPr>
                        <a:t>OOB components with inbuilt optimizations like Image, Font, Script </a:t>
                      </a:r>
                      <a:endParaRPr/>
                    </a:p>
                    <a:p>
                      <a:pPr indent="0" lvl="0" marL="44450" marR="0" rtl="0" algn="l">
                        <a:lnSpc>
                          <a:spcPct val="100000"/>
                        </a:lnSpc>
                        <a:spcBef>
                          <a:spcPts val="0"/>
                        </a:spcBef>
                        <a:spcAft>
                          <a:spcPts val="0"/>
                        </a:spcAft>
                        <a:buClr>
                          <a:schemeClr val="dk1"/>
                        </a:buClr>
                        <a:buSzPts val="700"/>
                        <a:buFont typeface="Arial"/>
                        <a:buNone/>
                      </a:pPr>
                      <a:r>
                        <a:rPr i="0" lang="en-US" sz="700" u="none" strike="noStrike">
                          <a:solidFill>
                            <a:srgbClr val="000000"/>
                          </a:solidFill>
                        </a:rPr>
                        <a:t>Few experimental feature like Partial Prerendering( i.e Caching partial page with Streaming)</a:t>
                      </a:r>
                      <a:endParaRPr/>
                    </a:p>
                    <a:p>
                      <a:pPr indent="0" lvl="0" marL="44450" marR="0" rtl="0" algn="l">
                        <a:lnSpc>
                          <a:spcPct val="100000"/>
                        </a:lnSpc>
                        <a:spcBef>
                          <a:spcPts val="0"/>
                        </a:spcBef>
                        <a:spcAft>
                          <a:spcPts val="0"/>
                        </a:spcAft>
                        <a:buClr>
                          <a:schemeClr val="dk1"/>
                        </a:buClr>
                        <a:buSzPts val="700"/>
                        <a:buFont typeface="Arial"/>
                        <a:buNone/>
                      </a:pPr>
                      <a:r>
                        <a:t/>
                      </a:r>
                      <a:endParaRPr i="0" sz="700" u="none" strike="noStrike">
                        <a:solidFill>
                          <a:srgbClr val="000000"/>
                        </a:solidFil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0" lvl="0" marL="0" marR="0" rtl="0" algn="l">
                        <a:lnSpc>
                          <a:spcPct val="100000"/>
                        </a:lnSpc>
                        <a:spcBef>
                          <a:spcPts val="0"/>
                        </a:spcBef>
                        <a:spcAft>
                          <a:spcPts val="0"/>
                        </a:spcAft>
                        <a:buClr>
                          <a:srgbClr val="333333"/>
                        </a:buClr>
                        <a:buSzPts val="700"/>
                        <a:buFont typeface="Arial"/>
                        <a:buNone/>
                      </a:pPr>
                      <a:r>
                        <a:rPr i="0" lang="en-US" sz="700"/>
                        <a:t>Has </a:t>
                      </a:r>
                      <a:r>
                        <a:rPr i="0" lang="en-US" sz="700" u="none" strike="noStrike">
                          <a:solidFill>
                            <a:srgbClr val="000000"/>
                          </a:solidFill>
                        </a:rPr>
                        <a:t>Image component for lazy loading.</a:t>
                      </a:r>
                      <a:endParaRPr/>
                    </a:p>
                    <a:p>
                      <a:pPr indent="0" lvl="0" marL="0" marR="0" rtl="0" algn="l">
                        <a:spcBef>
                          <a:spcPts val="0"/>
                        </a:spcBef>
                        <a:spcAft>
                          <a:spcPts val="0"/>
                        </a:spcAft>
                        <a:buClr>
                          <a:srgbClr val="333333"/>
                        </a:buClr>
                        <a:buSzPts val="700"/>
                        <a:buFont typeface="Arial"/>
                        <a:buNone/>
                      </a:pPr>
                      <a:r>
                        <a:t/>
                      </a:r>
                      <a:endParaRPr i="0" sz="700"/>
                    </a:p>
                  </a:txBody>
                  <a:tcPr marT="45725" marB="45725" marR="91450" marL="91450">
                    <a:lnR cap="flat" cmpd="sng" w="9525">
                      <a:solidFill>
                        <a:schemeClr val="dk2"/>
                      </a:solidFill>
                      <a:prstDash val="solid"/>
                      <a:round/>
                      <a:headEnd len="sm" w="sm" type="none"/>
                      <a:tailEnd len="sm" w="sm" type="none"/>
                    </a:lnR>
                    <a:solidFill>
                      <a:srgbClr val="FFE9BF"/>
                    </a:solidFill>
                  </a:tcPr>
                </a:tc>
              </a:tr>
              <a:tr h="229075">
                <a:tc>
                  <a:txBody>
                    <a:bodyPr/>
                    <a:lstStyle/>
                    <a:p>
                      <a:pPr indent="0" lvl="0" marL="0" marR="0" rtl="0" algn="l">
                        <a:spcBef>
                          <a:spcPts val="0"/>
                        </a:spcBef>
                        <a:spcAft>
                          <a:spcPts val="0"/>
                        </a:spcAft>
                        <a:buClr>
                          <a:srgbClr val="333333"/>
                        </a:buClr>
                        <a:buSzPts val="700"/>
                        <a:buFont typeface="Arial"/>
                        <a:buNone/>
                      </a:pPr>
                      <a:r>
                        <a:rPr b="1" i="0" lang="en-US" sz="700" u="none" strike="noStrike">
                          <a:solidFill>
                            <a:srgbClr val="333333"/>
                          </a:solidFill>
                        </a:rPr>
                        <a:t>Licensing</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chemeClr val="dk2"/>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Clr>
                          <a:schemeClr val="dk1"/>
                        </a:buClr>
                        <a:buSzPts val="700"/>
                        <a:buFont typeface="Arial"/>
                        <a:buNone/>
                      </a:pPr>
                      <a:r>
                        <a:rPr i="0" lang="en-US" sz="700"/>
                        <a:t>MIT</a:t>
                      </a:r>
                      <a:endParaRPr/>
                    </a:p>
                    <a:p>
                      <a:pPr indent="0" lvl="0" marL="0" marR="0" rtl="0" algn="l">
                        <a:lnSpc>
                          <a:spcPct val="100000"/>
                        </a:lnSpc>
                        <a:spcBef>
                          <a:spcPts val="0"/>
                        </a:spcBef>
                        <a:spcAft>
                          <a:spcPts val="0"/>
                        </a:spcAft>
                        <a:buClr>
                          <a:schemeClr val="dk1"/>
                        </a:buClr>
                        <a:buSzPts val="700"/>
                        <a:buFont typeface="Arial"/>
                        <a:buNone/>
                      </a:pPr>
                      <a:r>
                        <a:t/>
                      </a:r>
                      <a:endParaRPr i="0" sz="700"/>
                    </a:p>
                  </a:txBody>
                  <a:tcPr marT="45725" marB="45725" marR="91450" marL="91450">
                    <a:lnL cap="flat" cmpd="sng" w="9525">
                      <a:solidFill>
                        <a:srgbClr val="000000">
                          <a:alpha val="0"/>
                        </a:srgbClr>
                      </a:solidFill>
                      <a:prstDash val="solid"/>
                      <a:round/>
                      <a:headEnd len="sm" w="sm" type="none"/>
                      <a:tailEnd len="sm" w="sm" type="none"/>
                    </a:lnL>
                    <a:lnB cap="flat" cmpd="sng" w="9525">
                      <a:solidFill>
                        <a:schemeClr val="dk2"/>
                      </a:solidFill>
                      <a:prstDash val="solid"/>
                      <a:round/>
                      <a:headEnd len="sm" w="sm" type="none"/>
                      <a:tailEnd len="sm" w="sm" type="none"/>
                    </a:lnB>
                    <a:solidFill>
                      <a:srgbClr val="AFE3BE"/>
                    </a:solidFill>
                  </a:tcPr>
                </a:tc>
                <a:tc>
                  <a:txBody>
                    <a:bodyPr/>
                    <a:lstStyle/>
                    <a:p>
                      <a:pPr indent="0" lvl="0" marL="0" marR="0" rtl="0" algn="l">
                        <a:lnSpc>
                          <a:spcPct val="100000"/>
                        </a:lnSpc>
                        <a:spcBef>
                          <a:spcPts val="0"/>
                        </a:spcBef>
                        <a:spcAft>
                          <a:spcPts val="0"/>
                        </a:spcAft>
                        <a:buClr>
                          <a:schemeClr val="dk1"/>
                        </a:buClr>
                        <a:buSzPts val="700"/>
                        <a:buFont typeface="Arial"/>
                        <a:buNone/>
                      </a:pPr>
                      <a:r>
                        <a:rPr i="0" lang="en-US" sz="700"/>
                        <a:t>MIT</a:t>
                      </a:r>
                      <a:endParaRPr i="0" sz="700"/>
                    </a:p>
                  </a:txBody>
                  <a:tcPr marT="45725" marB="45725" marR="91450" marL="91450">
                    <a:lnR cap="flat" cmpd="sng" w="9525">
                      <a:solidFill>
                        <a:schemeClr val="dk2"/>
                      </a:solidFill>
                      <a:prstDash val="solid"/>
                      <a:round/>
                      <a:headEnd len="sm" w="sm" type="none"/>
                      <a:tailEnd len="sm" w="sm" type="none"/>
                    </a:lnR>
                    <a:lnB cap="flat" cmpd="sng" w="9525">
                      <a:solidFill>
                        <a:schemeClr val="dk2"/>
                      </a:solidFill>
                      <a:prstDash val="solid"/>
                      <a:round/>
                      <a:headEnd len="sm" w="sm" type="none"/>
                      <a:tailEnd len="sm" w="sm" type="none"/>
                    </a:lnB>
                    <a:solidFill>
                      <a:srgbClr val="AFE3BE"/>
                    </a:solidFill>
                  </a:tcPr>
                </a:tc>
              </a:tr>
            </a:tbl>
          </a:graphicData>
        </a:graphic>
      </p:graphicFrame>
      <p:pic>
        <p:nvPicPr>
          <p:cNvPr descr="A black background with a black square&#10;&#10;Description automatically generated with medium confidence" id="724" name="Google Shape;724;p17"/>
          <p:cNvPicPr preferRelativeResize="0"/>
          <p:nvPr/>
        </p:nvPicPr>
        <p:blipFill rotWithShape="1">
          <a:blip r:embed="rId4">
            <a:alphaModFix/>
          </a:blip>
          <a:srcRect b="0" l="0" r="0" t="0"/>
          <a:stretch/>
        </p:blipFill>
        <p:spPr>
          <a:xfrm>
            <a:off x="3903381" y="1494675"/>
            <a:ext cx="255777" cy="255777"/>
          </a:xfrm>
          <a:prstGeom prst="rect">
            <a:avLst/>
          </a:prstGeom>
          <a:noFill/>
          <a:ln>
            <a:noFill/>
          </a:ln>
        </p:spPr>
      </p:pic>
      <p:pic>
        <p:nvPicPr>
          <p:cNvPr descr="A red circle on a black background&#10;&#10;Description automatically generated" id="725" name="Google Shape;725;p17"/>
          <p:cNvPicPr preferRelativeResize="0"/>
          <p:nvPr/>
        </p:nvPicPr>
        <p:blipFill rotWithShape="1">
          <a:blip r:embed="rId5">
            <a:alphaModFix/>
          </a:blip>
          <a:srcRect b="0" l="0" r="0" t="0"/>
          <a:stretch/>
        </p:blipFill>
        <p:spPr>
          <a:xfrm>
            <a:off x="1910812" y="1382958"/>
            <a:ext cx="500233" cy="500233"/>
          </a:xfrm>
          <a:prstGeom prst="rect">
            <a:avLst/>
          </a:prstGeom>
          <a:noFill/>
          <a:ln>
            <a:noFill/>
          </a:ln>
        </p:spPr>
      </p:pic>
      <p:pic>
        <p:nvPicPr>
          <p:cNvPr descr="A blue and black logo&#10;&#10;Description automatically generated" id="726" name="Google Shape;726;p17"/>
          <p:cNvPicPr preferRelativeResize="0"/>
          <p:nvPr/>
        </p:nvPicPr>
        <p:blipFill rotWithShape="1">
          <a:blip r:embed="rId6">
            <a:alphaModFix/>
          </a:blip>
          <a:srcRect b="0" l="0" r="0" t="0"/>
          <a:stretch/>
        </p:blipFill>
        <p:spPr>
          <a:xfrm>
            <a:off x="2630076" y="1561802"/>
            <a:ext cx="382911" cy="143433"/>
          </a:xfrm>
          <a:prstGeom prst="rect">
            <a:avLst/>
          </a:prstGeom>
          <a:noFill/>
          <a:ln>
            <a:noFill/>
          </a:ln>
        </p:spPr>
      </p:pic>
      <p:pic>
        <p:nvPicPr>
          <p:cNvPr id="727" name="Google Shape;727;p17"/>
          <p:cNvPicPr preferRelativeResize="0"/>
          <p:nvPr/>
        </p:nvPicPr>
        <p:blipFill rotWithShape="1">
          <a:blip r:embed="rId7">
            <a:alphaModFix/>
          </a:blip>
          <a:srcRect b="0" l="0" r="0" t="0"/>
          <a:stretch/>
        </p:blipFill>
        <p:spPr>
          <a:xfrm>
            <a:off x="3202334" y="1540496"/>
            <a:ext cx="500233" cy="212743"/>
          </a:xfrm>
          <a:prstGeom prst="rect">
            <a:avLst/>
          </a:prstGeom>
          <a:noFill/>
          <a:ln>
            <a:noFill/>
          </a:ln>
        </p:spPr>
      </p:pic>
      <p:pic>
        <p:nvPicPr>
          <p:cNvPr descr="A green and black logo&#10;&#10;Description automatically generated" id="728" name="Google Shape;728;p17"/>
          <p:cNvPicPr preferRelativeResize="0"/>
          <p:nvPr/>
        </p:nvPicPr>
        <p:blipFill rotWithShape="1">
          <a:blip r:embed="rId8">
            <a:alphaModFix/>
          </a:blip>
          <a:srcRect b="0" l="0" r="0" t="0"/>
          <a:stretch/>
        </p:blipFill>
        <p:spPr>
          <a:xfrm>
            <a:off x="4328121" y="1552281"/>
            <a:ext cx="372803" cy="1228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8"/>
          <p:cNvSpPr txBox="1"/>
          <p:nvPr>
            <p:ph type="title"/>
          </p:nvPr>
        </p:nvSpPr>
        <p:spPr>
          <a:xfrm>
            <a:off x="457200" y="590550"/>
            <a:ext cx="7086600" cy="317319"/>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11111"/>
              <a:buFont typeface="Helvetica Neue"/>
              <a:buNone/>
            </a:pPr>
            <a:r>
              <a:rPr b="1" lang="en-US">
                <a:latin typeface="Helvetica Neue"/>
                <a:ea typeface="Helvetica Neue"/>
                <a:cs typeface="Helvetica Neue"/>
                <a:sym typeface="Helvetica Neue"/>
              </a:rPr>
              <a:t>Web Frameworks Comparison</a:t>
            </a:r>
            <a:br>
              <a:rPr lang="en-US">
                <a:latin typeface="Helvetica Neue"/>
                <a:ea typeface="Helvetica Neue"/>
                <a:cs typeface="Helvetica Neue"/>
                <a:sym typeface="Helvetica Neue"/>
              </a:rPr>
            </a:br>
            <a:r>
              <a:rPr lang="en-US">
                <a:latin typeface="Arial"/>
                <a:ea typeface="Arial"/>
                <a:cs typeface="Arial"/>
                <a:sym typeface="Arial"/>
              </a:rPr>
              <a:t> </a:t>
            </a:r>
            <a:endParaRPr/>
          </a:p>
        </p:txBody>
      </p:sp>
      <p:sp>
        <p:nvSpPr>
          <p:cNvPr id="734" name="Google Shape;734;p1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graphicFrame>
        <p:nvGraphicFramePr>
          <p:cNvPr id="735" name="Google Shape;735;p18"/>
          <p:cNvGraphicFramePr/>
          <p:nvPr/>
        </p:nvGraphicFramePr>
        <p:xfrm>
          <a:off x="459123" y="937080"/>
          <a:ext cx="3000000" cy="3000000"/>
        </p:xfrm>
        <a:graphic>
          <a:graphicData uri="http://schemas.openxmlformats.org/drawingml/2006/table">
            <a:tbl>
              <a:tblPr>
                <a:noFill/>
                <a:tableStyleId>{F9374B98-9DA4-49C2-A5E1-3E0501EE0D82}</a:tableStyleId>
              </a:tblPr>
              <a:tblGrid>
                <a:gridCol w="1084825"/>
                <a:gridCol w="2255175"/>
                <a:gridCol w="2867700"/>
                <a:gridCol w="2019975"/>
              </a:tblGrid>
              <a:tr h="197025">
                <a:tc>
                  <a:txBody>
                    <a:bodyPr/>
                    <a:lstStyle/>
                    <a:p>
                      <a:pPr indent="0" lvl="0" marL="0" marR="0" rtl="0" algn="l">
                        <a:spcBef>
                          <a:spcPts val="0"/>
                        </a:spcBef>
                        <a:spcAft>
                          <a:spcPts val="0"/>
                        </a:spcAft>
                        <a:buClr>
                          <a:schemeClr val="dk1"/>
                        </a:buClr>
                        <a:buSzPts val="700"/>
                        <a:buFont typeface="Arial"/>
                        <a:buNone/>
                      </a:pPr>
                      <a:r>
                        <a:t/>
                      </a:r>
                      <a:endParaRPr b="0" i="0" sz="700">
                        <a:solidFill>
                          <a:schemeClr val="lt1"/>
                        </a:solidFil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c>
                  <a:txBody>
                    <a:bodyPr/>
                    <a:lstStyle/>
                    <a:p>
                      <a:pPr indent="0" lvl="0" marL="0" marR="0" rtl="0" algn="l">
                        <a:lnSpc>
                          <a:spcPct val="100000"/>
                        </a:lnSpc>
                        <a:spcBef>
                          <a:spcPts val="0"/>
                        </a:spcBef>
                        <a:spcAft>
                          <a:spcPts val="0"/>
                        </a:spcAft>
                        <a:buClr>
                          <a:schemeClr val="lt1"/>
                        </a:buClr>
                        <a:buSzPts val="800"/>
                        <a:buFont typeface="Arial"/>
                        <a:buNone/>
                      </a:pPr>
                      <a:r>
                        <a:rPr i="0" lang="en-US" sz="800" u="none" strike="noStrike">
                          <a:solidFill>
                            <a:schemeClr val="dk1"/>
                          </a:solidFill>
                        </a:rPr>
                        <a:t>Current State(React)</a:t>
                      </a:r>
                      <a:endParaRPr i="0" sz="800">
                        <a:solidFill>
                          <a:schemeClr val="dk1"/>
                        </a:solidFil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333333"/>
                      </a:solidFill>
                      <a:prstDash val="solid"/>
                      <a:round/>
                      <a:headEnd len="sm" w="sm" type="none"/>
                      <a:tailEnd len="sm" w="sm" type="none"/>
                    </a:lnB>
                    <a:solidFill>
                      <a:srgbClr val="C2EAFF"/>
                    </a:solidFill>
                  </a:tcPr>
                </a:tc>
                <a:tc>
                  <a:txBody>
                    <a:bodyPr/>
                    <a:lstStyle/>
                    <a:p>
                      <a:pPr indent="0" lvl="0" marL="0" marR="0" rtl="0" algn="l">
                        <a:spcBef>
                          <a:spcPts val="0"/>
                        </a:spcBef>
                        <a:spcAft>
                          <a:spcPts val="0"/>
                        </a:spcAft>
                        <a:buClr>
                          <a:schemeClr val="lt1"/>
                        </a:buClr>
                        <a:buSzPts val="800"/>
                        <a:buFont typeface="Arial"/>
                        <a:buNone/>
                      </a:pPr>
                      <a:r>
                        <a:rPr i="0" lang="en-US" sz="800">
                          <a:solidFill>
                            <a:schemeClr val="lt1"/>
                          </a:solidFill>
                        </a:rPr>
                        <a:t>Next.js https://nextjs.org/ </a:t>
                      </a:r>
                      <a:endParaRPr i="0" sz="800">
                        <a:solidFill>
                          <a:schemeClr val="accent6"/>
                        </a:solidFill>
                      </a:endParaRPr>
                    </a:p>
                  </a:txBody>
                  <a:tcPr marT="45725" marB="45725" marR="91450" marL="91450" anchor="ctr">
                    <a:lnL cap="flat" cmpd="sng" w="9525">
                      <a:solidFill>
                        <a:srgbClr val="000000">
                          <a:alpha val="0"/>
                        </a:srgbClr>
                      </a:solidFill>
                      <a:prstDash val="solid"/>
                      <a:round/>
                      <a:headEnd len="sm" w="sm" type="none"/>
                      <a:tailEnd len="sm" w="sm" type="none"/>
                    </a:lnL>
                    <a:lnT cap="flat" cmpd="sng" w="9525">
                      <a:solidFill>
                        <a:schemeClr val="dk2"/>
                      </a:solidFill>
                      <a:prstDash val="solid"/>
                      <a:round/>
                      <a:headEnd len="sm" w="sm" type="none"/>
                      <a:tailEnd len="sm" w="sm" type="none"/>
                    </a:lnT>
                    <a:solidFill>
                      <a:schemeClr val="accent2"/>
                    </a:solidFill>
                  </a:tcPr>
                </a:tc>
                <a:tc>
                  <a:txBody>
                    <a:bodyPr/>
                    <a:lstStyle/>
                    <a:p>
                      <a:pPr indent="0" lvl="0" marL="0" marR="0" rtl="0" algn="l">
                        <a:spcBef>
                          <a:spcPts val="0"/>
                        </a:spcBef>
                        <a:spcAft>
                          <a:spcPts val="0"/>
                        </a:spcAft>
                        <a:buClr>
                          <a:schemeClr val="lt1"/>
                        </a:buClr>
                        <a:buSzPts val="800"/>
                        <a:buFont typeface="Arial"/>
                        <a:buNone/>
                      </a:pPr>
                      <a:r>
                        <a:rPr i="0" lang="en-US" sz="800">
                          <a:solidFill>
                            <a:schemeClr val="lt1"/>
                          </a:solidFill>
                        </a:rPr>
                        <a:t>Remix - https://remix.run/</a:t>
                      </a:r>
                      <a:endParaRPr sz="800"/>
                    </a:p>
                  </a:txBody>
                  <a:tcPr marT="45725" marB="45725" marR="91450" marL="91450" anchor="ctr">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r>
              <a:tr h="478475">
                <a:tc>
                  <a:txBody>
                    <a:bodyPr/>
                    <a:lstStyle/>
                    <a:p>
                      <a:pPr indent="0" lvl="0" marL="0" marR="0" rtl="0" algn="l">
                        <a:spcBef>
                          <a:spcPts val="0"/>
                        </a:spcBef>
                        <a:spcAft>
                          <a:spcPts val="0"/>
                        </a:spcAft>
                        <a:buClr>
                          <a:schemeClr val="dk1"/>
                        </a:buClr>
                        <a:buSzPts val="700"/>
                        <a:buFont typeface="Arial"/>
                        <a:buNone/>
                      </a:pPr>
                      <a:r>
                        <a:rPr b="1" i="0" lang="en-US" sz="700"/>
                        <a:t>Focus</a:t>
                      </a:r>
                      <a:endParaRPr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0" lvl="0" marL="0" marR="0" rtl="0" algn="l">
                        <a:spcBef>
                          <a:spcPts val="0"/>
                        </a:spcBef>
                        <a:spcAft>
                          <a:spcPts val="0"/>
                        </a:spcAft>
                        <a:buClr>
                          <a:srgbClr val="121212"/>
                        </a:buClr>
                        <a:buSzPts val="700"/>
                        <a:buFont typeface="Arial"/>
                        <a:buNone/>
                      </a:pPr>
                      <a:r>
                        <a:rPr i="0" lang="en-US" sz="700" u="none" strike="noStrike">
                          <a:solidFill>
                            <a:srgbClr val="121212"/>
                          </a:solidFill>
                        </a:rPr>
                        <a:t>Build different business journeys using combination of CSR/SSR rendering. Using React app with Express middleware.</a:t>
                      </a:r>
                      <a:endParaRPr i="0" sz="700" u="none" strike="noStrike">
                        <a:solidFill>
                          <a:srgbClr val="171717"/>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171717"/>
                        </a:buClr>
                        <a:buSzPts val="700"/>
                        <a:buFont typeface="Arial"/>
                        <a:buNone/>
                      </a:pPr>
                      <a:r>
                        <a:rPr i="0" lang="en-US" sz="700"/>
                        <a:t>Enterprise grade framework for building modern React web applications</a:t>
                      </a:r>
                      <a:endParaRPr i="0" sz="700" u="none" strike="noStrike">
                        <a:solidFill>
                          <a:srgbClr val="171717"/>
                        </a:solidFill>
                      </a:endParaRPr>
                    </a:p>
                    <a:p>
                      <a:pPr indent="0" lvl="0" marL="0" marR="0" rtl="0" algn="l">
                        <a:spcBef>
                          <a:spcPts val="0"/>
                        </a:spcBef>
                        <a:spcAft>
                          <a:spcPts val="0"/>
                        </a:spcAft>
                        <a:buClr>
                          <a:srgbClr val="171717"/>
                        </a:buClr>
                        <a:buSzPts val="700"/>
                        <a:buFont typeface="Arial"/>
                        <a:buNone/>
                      </a:pPr>
                      <a:r>
                        <a:rPr i="0" lang="en-US" sz="700" u="none" strike="noStrike">
                          <a:solidFill>
                            <a:srgbClr val="171717"/>
                          </a:solidFill>
                        </a:rPr>
                        <a:t>Build modern web applications with the power of React components. Created for performance, efficiency and developer experience.</a:t>
                      </a:r>
                      <a:endParaRPr i="0" sz="700"/>
                    </a:p>
                  </a:txBody>
                  <a:tcPr marT="45725" marB="45725" marR="91450" marL="91450">
                    <a:lnL cap="flat" cmpd="sng" w="9525">
                      <a:solidFill>
                        <a:srgbClr val="000000">
                          <a:alpha val="0"/>
                        </a:srgbClr>
                      </a:solidFill>
                      <a:prstDash val="solid"/>
                      <a:round/>
                      <a:headEnd len="sm" w="sm" type="none"/>
                      <a:tailEnd len="sm" w="sm" type="none"/>
                    </a:lnL>
                    <a:solidFill>
                      <a:schemeClr val="lt1"/>
                    </a:solidFill>
                  </a:tcPr>
                </a:tc>
                <a:tc>
                  <a:txBody>
                    <a:bodyPr/>
                    <a:lstStyle/>
                    <a:p>
                      <a:pPr indent="0" lvl="0" marL="0" marR="0" rtl="0" algn="l">
                        <a:spcBef>
                          <a:spcPts val="0"/>
                        </a:spcBef>
                        <a:spcAft>
                          <a:spcPts val="0"/>
                        </a:spcAft>
                        <a:buClr>
                          <a:srgbClr val="121212"/>
                        </a:buClr>
                        <a:buSzPts val="700"/>
                        <a:buFont typeface="Arial"/>
                        <a:buNone/>
                      </a:pPr>
                      <a:r>
                        <a:rPr i="0" lang="en-US" sz="700" u="none" strike="noStrike">
                          <a:solidFill>
                            <a:srgbClr val="121212"/>
                          </a:solidFill>
                        </a:rPr>
                        <a:t>Remix is web framework for modern React application. Focus on the user interface and web standards to deliver a fast, slick, and resilient user experience.</a:t>
                      </a:r>
                      <a:endParaRPr i="0" sz="700"/>
                    </a:p>
                  </a:txBody>
                  <a:tcPr marT="45725" marB="45725" marR="91450" marL="91450">
                    <a:lnR cap="flat" cmpd="sng" w="9525">
                      <a:solidFill>
                        <a:schemeClr val="dk2"/>
                      </a:solidFill>
                      <a:prstDash val="solid"/>
                      <a:round/>
                      <a:headEnd len="sm" w="sm" type="none"/>
                      <a:tailEnd len="sm" w="sm" type="none"/>
                    </a:lnR>
                    <a:solidFill>
                      <a:schemeClr val="lt1"/>
                    </a:solidFill>
                  </a:tcPr>
                </a:tc>
              </a:tr>
              <a:tr h="531925">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Routing</a:t>
                      </a:r>
                      <a:endParaRPr b="1" i="0" sz="700"/>
                    </a:p>
                    <a:p>
                      <a:pPr indent="0" lvl="0" marL="0" marR="0" rtl="0" algn="l">
                        <a:spcBef>
                          <a:spcPts val="0"/>
                        </a:spcBef>
                        <a:spcAft>
                          <a:spcPts val="0"/>
                        </a:spcAft>
                        <a:buClr>
                          <a:schemeClr val="dk1"/>
                        </a:buClr>
                        <a:buSzPts val="700"/>
                        <a:buFont typeface="Arial"/>
                        <a:buNone/>
                      </a:pPr>
                      <a:r>
                        <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7145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rPr>
                        <a:t>Additional library needed to setup route-based navigation. </a:t>
                      </a:r>
                      <a:endParaRPr/>
                    </a:p>
                    <a:p>
                      <a:pPr indent="-17145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rPr>
                        <a:t>Server routing handled via custom configuration in Express middleware.</a:t>
                      </a:r>
                      <a:endParaRPr i="0" sz="700" u="none" strike="noStrike">
                        <a:solidFill>
                          <a:srgbClr val="333333"/>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228600" lvl="0" marL="22860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rPr>
                        <a:t>Built-in routing with advance nested capabilities</a:t>
                      </a:r>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rPr>
                        <a:t>Built-in routing capability</a:t>
                      </a:r>
                      <a:endParaRPr sz="700"/>
                    </a:p>
                  </a:txBody>
                  <a:tcPr marT="45725" marB="45725" marR="91450" marL="91450">
                    <a:lnR cap="flat" cmpd="sng" w="9525">
                      <a:solidFill>
                        <a:schemeClr val="dk2"/>
                      </a:solidFill>
                      <a:prstDash val="solid"/>
                      <a:round/>
                      <a:headEnd len="sm" w="sm" type="none"/>
                      <a:tailEnd len="sm" w="sm" type="none"/>
                    </a:lnR>
                    <a:solidFill>
                      <a:srgbClr val="AFE3BE"/>
                    </a:solidFill>
                  </a:tcPr>
                </a:tc>
              </a:tr>
              <a:tr h="675500">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Rendering</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71450" lvl="0" marL="171450" marR="0" rtl="0" algn="l">
                        <a:spcBef>
                          <a:spcPts val="0"/>
                        </a:spcBef>
                        <a:spcAft>
                          <a:spcPts val="0"/>
                        </a:spcAft>
                        <a:buClr>
                          <a:srgbClr val="121212"/>
                        </a:buClr>
                        <a:buSzPts val="700"/>
                        <a:buFont typeface="Arial"/>
                        <a:buChar char="•"/>
                      </a:pPr>
                      <a:r>
                        <a:rPr i="0" lang="en-US" sz="700" u="none" strike="noStrike">
                          <a:solidFill>
                            <a:srgbClr val="121212"/>
                          </a:solidFill>
                        </a:rPr>
                        <a:t>Supports SSR and CSR . </a:t>
                      </a:r>
                      <a:endParaRPr sz="700"/>
                    </a:p>
                    <a:p>
                      <a:pPr indent="-171450" lvl="0" marL="171450" marR="0" rtl="0" algn="l">
                        <a:spcBef>
                          <a:spcPts val="0"/>
                        </a:spcBef>
                        <a:spcAft>
                          <a:spcPts val="0"/>
                        </a:spcAft>
                        <a:buClr>
                          <a:srgbClr val="121212"/>
                        </a:buClr>
                        <a:buSzPts val="700"/>
                        <a:buFont typeface="Arial"/>
                        <a:buChar char="•"/>
                      </a:pPr>
                      <a:r>
                        <a:rPr i="0" lang="en-US" sz="700" u="none" strike="noStrike">
                          <a:solidFill>
                            <a:srgbClr val="121212"/>
                          </a:solidFill>
                        </a:rPr>
                        <a:t>SSR handling done via custom code.</a:t>
                      </a:r>
                      <a:endParaRPr i="0" sz="700" u="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i="0" lang="en-US" sz="700" u="none" strike="noStrike"/>
                        <a:t>Server Components and HTML Streaming</a:t>
                      </a:r>
                      <a:endParaRPr sz="700"/>
                    </a:p>
                    <a:p>
                      <a:pPr indent="-171450" lvl="0" marL="171450" marR="0" rtl="0" algn="l">
                        <a:lnSpc>
                          <a:spcPct val="100000"/>
                        </a:lnSpc>
                        <a:spcBef>
                          <a:spcPts val="0"/>
                        </a:spcBef>
                        <a:spcAft>
                          <a:spcPts val="0"/>
                        </a:spcAft>
                        <a:buClr>
                          <a:schemeClr val="dk1"/>
                        </a:buClr>
                        <a:buSzPts val="700"/>
                        <a:buFont typeface="Arial"/>
                        <a:buChar char="•"/>
                      </a:pPr>
                      <a:r>
                        <a:rPr i="0" lang="en-US" sz="700" u="none" strike="noStrike"/>
                        <a:t>SSR</a:t>
                      </a:r>
                      <a:r>
                        <a:rPr i="0" lang="en-US" sz="700" u="none" strike="noStrike">
                          <a:solidFill>
                            <a:srgbClr val="000000"/>
                          </a:solidFill>
                        </a:rPr>
                        <a:t>(server-side rendering)</a:t>
                      </a:r>
                      <a:r>
                        <a:rPr i="0" lang="en-US" sz="700" u="none" strike="noStrike"/>
                        <a:t> (eg: landing, pdp’s)</a:t>
                      </a:r>
                      <a:endParaRPr sz="700"/>
                    </a:p>
                    <a:p>
                      <a:pPr indent="-171450" lvl="0" marL="171450" marR="0" rtl="0" algn="l">
                        <a:lnSpc>
                          <a:spcPct val="100000"/>
                        </a:lnSpc>
                        <a:spcBef>
                          <a:spcPts val="0"/>
                        </a:spcBef>
                        <a:spcAft>
                          <a:spcPts val="0"/>
                        </a:spcAft>
                        <a:buClr>
                          <a:schemeClr val="dk1"/>
                        </a:buClr>
                        <a:buSzPts val="700"/>
                        <a:buFont typeface="Arial"/>
                        <a:buChar char="•"/>
                      </a:pPr>
                      <a:r>
                        <a:rPr i="0" lang="en-US" sz="700" u="none" strike="noStrike"/>
                        <a:t>CSR</a:t>
                      </a:r>
                      <a:r>
                        <a:rPr i="0" lang="en-US" sz="700" u="none" strike="noStrike">
                          <a:solidFill>
                            <a:srgbClr val="000000"/>
                          </a:solidFill>
                        </a:rPr>
                        <a:t>(client- side rendering)</a:t>
                      </a:r>
                      <a:endParaRPr sz="700"/>
                    </a:p>
                    <a:p>
                      <a:pPr indent="-127000" lvl="0" marL="171450" marR="0" rtl="0" algn="l">
                        <a:lnSpc>
                          <a:spcPct val="100000"/>
                        </a:lnSpc>
                        <a:spcBef>
                          <a:spcPts val="0"/>
                        </a:spcBef>
                        <a:spcAft>
                          <a:spcPts val="0"/>
                        </a:spcAft>
                        <a:buClr>
                          <a:schemeClr val="dk1"/>
                        </a:buClr>
                        <a:buSzPts val="700"/>
                        <a:buFont typeface="Arial"/>
                        <a:buNone/>
                      </a:pPr>
                      <a:r>
                        <a:t/>
                      </a:r>
                      <a:endParaRPr i="0" sz="700" u="none" strike="noStrike">
                        <a:solidFill>
                          <a:srgbClr val="121212"/>
                        </a:solidFill>
                      </a:endParaRPr>
                    </a:p>
                    <a:p>
                      <a:pPr indent="0" lvl="0" marL="0" marR="0" rtl="0" algn="l">
                        <a:lnSpc>
                          <a:spcPct val="100000"/>
                        </a:lnSpc>
                        <a:spcBef>
                          <a:spcPts val="0"/>
                        </a:spcBef>
                        <a:spcAft>
                          <a:spcPts val="0"/>
                        </a:spcAft>
                        <a:buClr>
                          <a:schemeClr val="dk1"/>
                        </a:buClr>
                        <a:buSzPts val="700"/>
                        <a:buFont typeface="Arial"/>
                        <a:buNone/>
                      </a:pPr>
                      <a:r>
                        <a:t/>
                      </a:r>
                      <a:endParaRPr i="0" sz="700" u="none" strike="noStrike"/>
                    </a:p>
                    <a:p>
                      <a:pPr indent="0" lvl="0" marL="0" marR="0" rtl="0" algn="l">
                        <a:spcBef>
                          <a:spcPts val="0"/>
                        </a:spcBef>
                        <a:spcAft>
                          <a:spcPts val="0"/>
                        </a:spcAft>
                        <a:buClr>
                          <a:schemeClr val="dk1"/>
                        </a:buClr>
                        <a:buSzPts val="700"/>
                        <a:buFont typeface="Arial"/>
                        <a:buNone/>
                      </a:pPr>
                      <a:r>
                        <a:t/>
                      </a:r>
                      <a:endParaRPr i="0" sz="700"/>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7145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rPr>
                        <a:t>No support for server component</a:t>
                      </a:r>
                      <a:endParaRPr sz="700"/>
                    </a:p>
                    <a:p>
                      <a:pPr indent="-17145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rPr>
                        <a:t>SWR ( Stale while revalidate) + SSR</a:t>
                      </a:r>
                      <a:endParaRPr sz="700"/>
                    </a:p>
                    <a:p>
                      <a:pPr indent="-17145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rPr>
                        <a:t>CSR </a:t>
                      </a:r>
                      <a:endParaRPr sz="700"/>
                    </a:p>
                    <a:p>
                      <a:pPr indent="0" lvl="0" marL="0" marR="0" rtl="0" algn="l">
                        <a:spcBef>
                          <a:spcPts val="0"/>
                        </a:spcBef>
                        <a:spcAft>
                          <a:spcPts val="0"/>
                        </a:spcAft>
                        <a:buClr>
                          <a:schemeClr val="dk1"/>
                        </a:buClr>
                        <a:buSzPts val="700"/>
                        <a:buFont typeface="Arial"/>
                        <a:buNone/>
                      </a:pPr>
                      <a:r>
                        <a:t/>
                      </a:r>
                      <a:endParaRPr i="0" sz="700"/>
                    </a:p>
                  </a:txBody>
                  <a:tcPr marT="45725" marB="45725" marR="91450" marL="91450">
                    <a:lnR cap="flat" cmpd="sng" w="9525">
                      <a:solidFill>
                        <a:schemeClr val="dk2"/>
                      </a:solidFill>
                      <a:prstDash val="solid"/>
                      <a:round/>
                      <a:headEnd len="sm" w="sm" type="none"/>
                      <a:tailEnd len="sm" w="sm" type="none"/>
                    </a:lnR>
                    <a:solidFill>
                      <a:schemeClr val="lt1"/>
                    </a:solidFill>
                  </a:tcPr>
                </a:tc>
              </a:tr>
              <a:tr h="454350">
                <a:tc>
                  <a:txBody>
                    <a:bodyPr/>
                    <a:lstStyle/>
                    <a:p>
                      <a:pPr indent="0" lvl="0" marL="0" marR="0" rtl="0" algn="l">
                        <a:lnSpc>
                          <a:spcPct val="100000"/>
                        </a:lnSpc>
                        <a:spcBef>
                          <a:spcPts val="0"/>
                        </a:spcBef>
                        <a:spcAft>
                          <a:spcPts val="0"/>
                        </a:spcAft>
                        <a:buClr>
                          <a:schemeClr val="dk1"/>
                        </a:buClr>
                        <a:buSzPts val="700"/>
                        <a:buFont typeface="Arial"/>
                        <a:buNone/>
                      </a:pPr>
                      <a:r>
                        <a:rPr b="1" i="0" lang="en-US" sz="700" u="none" strike="noStrike"/>
                        <a:t>Static site generation(SSG)</a:t>
                      </a:r>
                      <a:endParaRPr b="1" i="0" sz="700"/>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71450" lvl="0" marL="171450" marR="0" rtl="0" algn="l">
                        <a:spcBef>
                          <a:spcPts val="0"/>
                        </a:spcBef>
                        <a:spcAft>
                          <a:spcPts val="0"/>
                        </a:spcAft>
                        <a:buClr>
                          <a:srgbClr val="333333"/>
                        </a:buClr>
                        <a:buSzPts val="700"/>
                        <a:buFont typeface="Arial"/>
                        <a:buChar char="•"/>
                      </a:pPr>
                      <a:r>
                        <a:rPr i="0" lang="en-US" sz="700" u="none" strike="noStrike">
                          <a:solidFill>
                            <a:srgbClr val="333333"/>
                          </a:solidFill>
                        </a:rPr>
                        <a:t>No support for SSG OOTB.</a:t>
                      </a:r>
                      <a:endParaRPr i="0" sz="700" u="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i="0" lang="en-US" sz="700" u="none" strike="noStrike"/>
                        <a:t>Supports page generation at build time. Improves page performance and SEO.  Example- FAQ page</a:t>
                      </a:r>
                      <a:endParaRPr i="0" sz="700"/>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71450" lvl="0" marL="171450" marR="0" rtl="0" algn="l">
                        <a:spcBef>
                          <a:spcPts val="0"/>
                        </a:spcBef>
                        <a:spcAft>
                          <a:spcPts val="0"/>
                        </a:spcAft>
                        <a:buClr>
                          <a:srgbClr val="333333"/>
                        </a:buClr>
                        <a:buSzPts val="700"/>
                        <a:buFont typeface="Arial"/>
                        <a:buChar char="•"/>
                      </a:pPr>
                      <a:r>
                        <a:rPr i="0" lang="en-US" sz="700" u="none" strike="noStrike">
                          <a:solidFill>
                            <a:srgbClr val="333333"/>
                          </a:solidFill>
                        </a:rPr>
                        <a:t>No support for SSG OOTB.</a:t>
                      </a:r>
                      <a:endParaRPr i="0" sz="700"/>
                    </a:p>
                  </a:txBody>
                  <a:tcPr marT="45725" marB="45725" marR="91450" marL="91450">
                    <a:lnR cap="flat" cmpd="sng" w="9525">
                      <a:solidFill>
                        <a:schemeClr val="dk2"/>
                      </a:solidFill>
                      <a:prstDash val="solid"/>
                      <a:round/>
                      <a:headEnd len="sm" w="sm" type="none"/>
                      <a:tailEnd len="sm" w="sm" type="none"/>
                    </a:lnR>
                    <a:solidFill>
                      <a:schemeClr val="lt1"/>
                    </a:solidFill>
                  </a:tcPr>
                </a:tc>
              </a:tr>
              <a:tr h="577000">
                <a:tc>
                  <a:txBody>
                    <a:bodyPr/>
                    <a:lstStyle/>
                    <a:p>
                      <a:pPr indent="0" lvl="0" marL="0" marR="0" rtl="0" algn="l">
                        <a:lnSpc>
                          <a:spcPct val="100000"/>
                        </a:lnSpc>
                        <a:spcBef>
                          <a:spcPts val="0"/>
                        </a:spcBef>
                        <a:spcAft>
                          <a:spcPts val="0"/>
                        </a:spcAft>
                        <a:buClr>
                          <a:srgbClr val="333333"/>
                        </a:buClr>
                        <a:buSzPts val="700"/>
                        <a:buFont typeface="Arial"/>
                        <a:buNone/>
                      </a:pPr>
                      <a:r>
                        <a:rPr b="1" i="0" lang="en-US" sz="700" u="none" strike="noStrike">
                          <a:solidFill>
                            <a:srgbClr val="333333"/>
                          </a:solidFill>
                        </a:rPr>
                        <a:t>Incremental Static Regeneration (ISR)</a:t>
                      </a:r>
                      <a:endParaRPr b="1" i="0" sz="700"/>
                    </a:p>
                    <a:p>
                      <a:pPr indent="0" lvl="0" marL="0" marR="0" rtl="0" algn="l">
                        <a:lnSpc>
                          <a:spcPct val="100000"/>
                        </a:lnSpc>
                        <a:spcBef>
                          <a:spcPts val="0"/>
                        </a:spcBef>
                        <a:spcAft>
                          <a:spcPts val="0"/>
                        </a:spcAft>
                        <a:buClr>
                          <a:schemeClr val="dk1"/>
                        </a:buClr>
                        <a:buSzPts val="700"/>
                        <a:buFont typeface="Arial"/>
                        <a:buNone/>
                      </a:pPr>
                      <a:r>
                        <a:t/>
                      </a:r>
                      <a:endParaRPr b="1" i="0" sz="700" u="none" strike="noStrike"/>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71450" lvl="0" marL="171450" marR="0" rtl="0" algn="l">
                        <a:spcBef>
                          <a:spcPts val="0"/>
                        </a:spcBef>
                        <a:spcAft>
                          <a:spcPts val="0"/>
                        </a:spcAft>
                        <a:buClr>
                          <a:srgbClr val="333333"/>
                        </a:buClr>
                        <a:buSzPts val="700"/>
                        <a:buFont typeface="Arial"/>
                        <a:buChar char="•"/>
                      </a:pPr>
                      <a:r>
                        <a:rPr i="0" lang="en-US" sz="700" u="none" strike="noStrike">
                          <a:solidFill>
                            <a:srgbClr val="333333"/>
                          </a:solidFill>
                        </a:rPr>
                        <a:t>No support for ISR.</a:t>
                      </a:r>
                      <a:endParaRPr i="0" sz="700" u="none" strike="noStrike">
                        <a:solidFill>
                          <a:srgbClr val="00000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i="0" lang="en-US" sz="700" u="none" strike="noStrike">
                          <a:solidFill>
                            <a:srgbClr val="000000"/>
                          </a:solidFill>
                        </a:rPr>
                        <a:t>Supports TTL based or on-demand regeneration of page.    </a:t>
                      </a:r>
                      <a:r>
                        <a:rPr i="0" lang="en-US" sz="700" u="none" strike="noStrike"/>
                        <a:t>Eg: Regenerating a GW page when there is a change in content from Aem or change in catalog data.</a:t>
                      </a:r>
                      <a:endParaRPr i="0" sz="700"/>
                    </a:p>
                    <a:p>
                      <a:pPr indent="-127000" lvl="0" marL="171450" marR="0" rtl="0" algn="l">
                        <a:lnSpc>
                          <a:spcPct val="100000"/>
                        </a:lnSpc>
                        <a:spcBef>
                          <a:spcPts val="0"/>
                        </a:spcBef>
                        <a:spcAft>
                          <a:spcPts val="0"/>
                        </a:spcAft>
                        <a:buClr>
                          <a:srgbClr val="000000"/>
                        </a:buClr>
                        <a:buSzPts val="700"/>
                        <a:buFont typeface="Arial"/>
                        <a:buNone/>
                      </a:pPr>
                      <a:r>
                        <a:t/>
                      </a:r>
                      <a:endParaRPr sz="700"/>
                    </a:p>
                    <a:p>
                      <a:pPr indent="-127000" lvl="0" marL="171450" marR="0" rtl="0" algn="l">
                        <a:lnSpc>
                          <a:spcPct val="100000"/>
                        </a:lnSpc>
                        <a:spcBef>
                          <a:spcPts val="0"/>
                        </a:spcBef>
                        <a:spcAft>
                          <a:spcPts val="0"/>
                        </a:spcAft>
                        <a:buClr>
                          <a:schemeClr val="dk1"/>
                        </a:buClr>
                        <a:buSzPts val="700"/>
                        <a:buFont typeface="Arial"/>
                        <a:buNone/>
                      </a:pPr>
                      <a:r>
                        <a:t/>
                      </a:r>
                      <a:endParaRPr i="0" sz="700" u="none" strike="noStrike">
                        <a:solidFill>
                          <a:srgbClr val="000000"/>
                        </a:solidFil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71450" lvl="0" marL="171450" marR="0" rtl="0" algn="l">
                        <a:spcBef>
                          <a:spcPts val="0"/>
                        </a:spcBef>
                        <a:spcAft>
                          <a:spcPts val="0"/>
                        </a:spcAft>
                        <a:buClr>
                          <a:srgbClr val="333333"/>
                        </a:buClr>
                        <a:buSzPts val="700"/>
                        <a:buFont typeface="Arial"/>
                        <a:buChar char="•"/>
                      </a:pPr>
                      <a:r>
                        <a:rPr i="0" lang="en-US" sz="700" u="none" strike="noStrike">
                          <a:solidFill>
                            <a:srgbClr val="333333"/>
                          </a:solidFill>
                        </a:rPr>
                        <a:t>No support for ISR.</a:t>
                      </a:r>
                      <a:endParaRPr i="0" sz="700"/>
                    </a:p>
                  </a:txBody>
                  <a:tcPr marT="45725" marB="45725" marR="91450" marL="91450">
                    <a:lnR cap="flat" cmpd="sng" w="9525">
                      <a:solidFill>
                        <a:schemeClr val="dk2"/>
                      </a:solidFill>
                      <a:prstDash val="solid"/>
                      <a:round/>
                      <a:headEnd len="sm" w="sm" type="none"/>
                      <a:tailEnd len="sm" w="sm" type="none"/>
                    </a:lnR>
                    <a:solidFill>
                      <a:schemeClr val="lt1"/>
                    </a:solidFill>
                  </a:tcPr>
                </a:tc>
              </a:tr>
              <a:tr h="379975">
                <a:tc>
                  <a:txBody>
                    <a:bodyPr/>
                    <a:lstStyle/>
                    <a:p>
                      <a:pPr indent="0" lvl="0" marL="0" marR="0" rtl="0" algn="l">
                        <a:spcBef>
                          <a:spcPts val="0"/>
                        </a:spcBef>
                        <a:spcAft>
                          <a:spcPts val="0"/>
                        </a:spcAft>
                        <a:buClr>
                          <a:srgbClr val="333333"/>
                        </a:buClr>
                        <a:buSzPts val="700"/>
                        <a:buFont typeface="Arial"/>
                        <a:buNone/>
                      </a:pPr>
                      <a:r>
                        <a:rPr b="1" i="0" lang="en-US" sz="700"/>
                        <a:t>Styling Support</a:t>
                      </a:r>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B cap="flat" cmpd="sng" w="9525">
                      <a:solidFill>
                        <a:schemeClr val="dk2"/>
                      </a:solidFill>
                      <a:prstDash val="solid"/>
                      <a:round/>
                      <a:headEnd len="sm" w="sm" type="none"/>
                      <a:tailEnd len="sm" w="sm" type="none"/>
                    </a:lnB>
                    <a:solidFill>
                      <a:srgbClr val="D8D8D8"/>
                    </a:solidFill>
                  </a:tcPr>
                </a:tc>
                <a:tc>
                  <a:txBody>
                    <a:bodyPr/>
                    <a:lstStyle/>
                    <a:p>
                      <a:pPr indent="-171450" lvl="0" marL="171450" marR="0" rtl="0" algn="l">
                        <a:spcBef>
                          <a:spcPts val="0"/>
                        </a:spcBef>
                        <a:spcAft>
                          <a:spcPts val="0"/>
                        </a:spcAft>
                        <a:buClr>
                          <a:schemeClr val="dk1"/>
                        </a:buClr>
                        <a:buSzPts val="700"/>
                        <a:buFont typeface="Arial"/>
                        <a:buChar char="•"/>
                      </a:pPr>
                      <a:r>
                        <a:rPr i="0" lang="en-US" sz="700" u="none" strike="noStrike"/>
                        <a:t>Needs to be handled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i="0" lang="en-US" sz="700"/>
                        <a:t>Built-in support for  CSS Modules , Tailwind CSS , Sass, CSS-in-JS libraries </a:t>
                      </a:r>
                      <a:endParaRPr/>
                    </a:p>
                  </a:txBody>
                  <a:tcPr marT="45725" marB="45725" marR="91450" marL="91450">
                    <a:lnL cap="flat" cmpd="sng" w="9525">
                      <a:solidFill>
                        <a:srgbClr val="000000">
                          <a:alpha val="0"/>
                        </a:srgbClr>
                      </a:solidFill>
                      <a:prstDash val="solid"/>
                      <a:round/>
                      <a:headEnd len="sm" w="sm" type="none"/>
                      <a:tailEnd len="sm" w="sm" type="none"/>
                    </a:lnL>
                    <a:lnB cap="flat" cmpd="sng" w="9525">
                      <a:solidFill>
                        <a:schemeClr val="dk2"/>
                      </a:solidFill>
                      <a:prstDash val="solid"/>
                      <a:round/>
                      <a:headEnd len="sm" w="sm" type="none"/>
                      <a:tailEnd len="sm" w="sm" type="none"/>
                    </a:lnB>
                    <a:solidFill>
                      <a:srgbClr val="AFE3BE"/>
                    </a:solidFill>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i="0" lang="en-US" sz="700"/>
                        <a:t>Built-in support for  CSS Modules , Tailwind CSS , PostCSS, CSS-in-JS libraries </a:t>
                      </a:r>
                      <a:endParaRPr/>
                    </a:p>
                    <a:p>
                      <a:pPr indent="-127000" lvl="0" marL="171450" marR="0" rtl="0" algn="l">
                        <a:lnSpc>
                          <a:spcPct val="100000"/>
                        </a:lnSpc>
                        <a:spcBef>
                          <a:spcPts val="0"/>
                        </a:spcBef>
                        <a:spcAft>
                          <a:spcPts val="0"/>
                        </a:spcAft>
                        <a:buClr>
                          <a:schemeClr val="dk1"/>
                        </a:buClr>
                        <a:buSzPts val="700"/>
                        <a:buFont typeface="Arial"/>
                        <a:buNone/>
                      </a:pPr>
                      <a:r>
                        <a:t/>
                      </a:r>
                      <a:endParaRPr i="0" sz="700"/>
                    </a:p>
                  </a:txBody>
                  <a:tcPr marT="45725" marB="45725" marR="91450" marL="91450">
                    <a:lnR cap="flat" cmpd="sng" w="9525">
                      <a:solidFill>
                        <a:schemeClr val="dk2"/>
                      </a:solidFill>
                      <a:prstDash val="solid"/>
                      <a:round/>
                      <a:headEnd len="sm" w="sm" type="none"/>
                      <a:tailEnd len="sm" w="sm" type="none"/>
                    </a:lnR>
                    <a:lnB cap="flat" cmpd="sng" w="9525">
                      <a:solidFill>
                        <a:schemeClr val="dk2"/>
                      </a:solidFill>
                      <a:prstDash val="solid"/>
                      <a:round/>
                      <a:headEnd len="sm" w="sm" type="none"/>
                      <a:tailEnd len="sm" w="sm" type="none"/>
                    </a:lnB>
                    <a:solidFill>
                      <a:srgbClr val="AFE3BE"/>
                    </a:solidFill>
                  </a:tcPr>
                </a:tc>
              </a:tr>
            </a:tbl>
          </a:graphicData>
        </a:graphic>
      </p:graphicFrame>
      <p:sp>
        <p:nvSpPr>
          <p:cNvPr id="736" name="Google Shape;736;p18"/>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Web Framework | Comparison</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
          <p:cNvSpPr txBox="1"/>
          <p:nvPr>
            <p:ph type="title"/>
          </p:nvPr>
        </p:nvSpPr>
        <p:spPr>
          <a:xfrm>
            <a:off x="457200" y="594360"/>
            <a:ext cx="7086600" cy="56769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lt1"/>
              </a:buClr>
              <a:buSzPts val="2000"/>
              <a:buFont typeface="Arial"/>
              <a:buNone/>
            </a:pPr>
            <a:r>
              <a:rPr lang="en-US"/>
              <a:t>Agenda</a:t>
            </a:r>
            <a:endParaRPr/>
          </a:p>
        </p:txBody>
      </p:sp>
      <p:sp>
        <p:nvSpPr>
          <p:cNvPr id="382" name="Google Shape;382;p2"/>
          <p:cNvSpPr txBox="1"/>
          <p:nvPr>
            <p:ph idx="1" type="body"/>
          </p:nvPr>
        </p:nvSpPr>
        <p:spPr>
          <a:xfrm>
            <a:off x="457200" y="1243849"/>
            <a:ext cx="7829950" cy="3086100"/>
          </a:xfrm>
          <a:prstGeom prst="rect">
            <a:avLst/>
          </a:prstGeom>
          <a:noFill/>
          <a:ln>
            <a:noFill/>
          </a:ln>
        </p:spPr>
        <p:txBody>
          <a:bodyPr anchorCtr="0" anchor="t" bIns="0" lIns="0" spcFirstLastPara="1" rIns="0" wrap="square" tIns="0">
            <a:normAutofit/>
          </a:bodyPr>
          <a:lstStyle/>
          <a:p>
            <a:pPr indent="-342900" lvl="0" marL="342900" rtl="0" algn="l">
              <a:lnSpc>
                <a:spcPct val="100000"/>
              </a:lnSpc>
              <a:spcBef>
                <a:spcPts val="0"/>
              </a:spcBef>
              <a:spcAft>
                <a:spcPts val="0"/>
              </a:spcAft>
              <a:buClr>
                <a:schemeClr val="lt1"/>
              </a:buClr>
              <a:buSzPts val="1600"/>
              <a:buFont typeface="Arial"/>
              <a:buAutoNum type="arabicPeriod"/>
            </a:pPr>
            <a:r>
              <a:rPr lang="en-US" sz="1400">
                <a:latin typeface="Arial"/>
                <a:ea typeface="Arial"/>
                <a:cs typeface="Arial"/>
                <a:sym typeface="Arial"/>
              </a:rPr>
              <a:t>Current State </a:t>
            </a:r>
            <a:endParaRPr sz="1400"/>
          </a:p>
          <a:p>
            <a:pPr indent="-342900" lvl="0" marL="342900" rtl="0" algn="l">
              <a:lnSpc>
                <a:spcPct val="100000"/>
              </a:lnSpc>
              <a:spcBef>
                <a:spcPts val="900"/>
              </a:spcBef>
              <a:spcAft>
                <a:spcPts val="0"/>
              </a:spcAft>
              <a:buClr>
                <a:schemeClr val="lt1"/>
              </a:buClr>
              <a:buSzPts val="1600"/>
              <a:buAutoNum type="arabicPeriod"/>
            </a:pPr>
            <a:r>
              <a:rPr lang="en-US" sz="1400">
                <a:latin typeface="Arial"/>
                <a:ea typeface="Arial"/>
                <a:cs typeface="Arial"/>
                <a:sym typeface="Arial"/>
              </a:rPr>
              <a:t>Target State</a:t>
            </a:r>
            <a:endParaRPr sz="1400">
              <a:latin typeface="Arial"/>
              <a:ea typeface="Arial"/>
              <a:cs typeface="Arial"/>
              <a:sym typeface="Arial"/>
            </a:endParaRPr>
          </a:p>
          <a:p>
            <a:pPr indent="-342900" lvl="0" marL="342900" rtl="0" algn="l">
              <a:lnSpc>
                <a:spcPct val="100000"/>
              </a:lnSpc>
              <a:spcBef>
                <a:spcPts val="900"/>
              </a:spcBef>
              <a:spcAft>
                <a:spcPts val="0"/>
              </a:spcAft>
              <a:buClr>
                <a:schemeClr val="lt1"/>
              </a:buClr>
              <a:buSzPts val="1600"/>
              <a:buFont typeface="Arial"/>
              <a:buAutoNum type="arabicPeriod"/>
            </a:pPr>
            <a:r>
              <a:rPr lang="en-US" sz="1400">
                <a:latin typeface="Arial"/>
                <a:ea typeface="Arial"/>
                <a:cs typeface="Arial"/>
                <a:sym typeface="Arial"/>
              </a:rPr>
              <a:t>Web Solution Approach</a:t>
            </a:r>
            <a:endParaRPr sz="1400">
              <a:latin typeface="Arial"/>
              <a:ea typeface="Arial"/>
              <a:cs typeface="Arial"/>
              <a:sym typeface="Arial"/>
            </a:endParaRPr>
          </a:p>
          <a:p>
            <a:pPr indent="-342900" lvl="0" marL="342900" rtl="0" algn="l">
              <a:lnSpc>
                <a:spcPct val="100000"/>
              </a:lnSpc>
              <a:spcBef>
                <a:spcPts val="900"/>
              </a:spcBef>
              <a:spcAft>
                <a:spcPts val="0"/>
              </a:spcAft>
              <a:buClr>
                <a:schemeClr val="lt1"/>
              </a:buClr>
              <a:buSzPts val="1600"/>
              <a:buFont typeface="Arial"/>
              <a:buAutoNum type="arabicPeriod"/>
            </a:pPr>
            <a:r>
              <a:rPr lang="en-US" sz="1400">
                <a:latin typeface="Arial"/>
                <a:ea typeface="Arial"/>
                <a:cs typeface="Arial"/>
                <a:sym typeface="Arial"/>
              </a:rPr>
              <a:t>Performance Strategy</a:t>
            </a:r>
            <a:endParaRPr sz="1400">
              <a:latin typeface="Arial"/>
              <a:ea typeface="Arial"/>
              <a:cs typeface="Arial"/>
              <a:sym typeface="Arial"/>
            </a:endParaRPr>
          </a:p>
          <a:p>
            <a:pPr indent="-342900" lvl="0" marL="342900" rtl="0" algn="l">
              <a:lnSpc>
                <a:spcPct val="100000"/>
              </a:lnSpc>
              <a:spcBef>
                <a:spcPts val="900"/>
              </a:spcBef>
              <a:spcAft>
                <a:spcPts val="0"/>
              </a:spcAft>
              <a:buClr>
                <a:schemeClr val="lt1"/>
              </a:buClr>
              <a:buSzPts val="1600"/>
              <a:buFont typeface="Arial"/>
              <a:buAutoNum type="arabicPeriod"/>
            </a:pPr>
            <a:r>
              <a:rPr lang="en-US" sz="1400">
                <a:latin typeface="Arial"/>
                <a:ea typeface="Arial"/>
                <a:cs typeface="Arial"/>
                <a:sym typeface="Arial"/>
              </a:rPr>
              <a:t>Current Gen Vs Next Gen Throttling</a:t>
            </a:r>
            <a:endParaRPr sz="1400">
              <a:latin typeface="Arial"/>
              <a:ea typeface="Arial"/>
              <a:cs typeface="Arial"/>
              <a:sym typeface="Arial"/>
            </a:endParaRPr>
          </a:p>
          <a:p>
            <a:pPr indent="-342900" lvl="0" marL="342900" rtl="0" algn="l">
              <a:lnSpc>
                <a:spcPct val="100000"/>
              </a:lnSpc>
              <a:spcBef>
                <a:spcPts val="900"/>
              </a:spcBef>
              <a:spcAft>
                <a:spcPts val="0"/>
              </a:spcAft>
              <a:buClr>
                <a:schemeClr val="lt1"/>
              </a:buClr>
              <a:buSzPts val="1600"/>
              <a:buFont typeface="Arial"/>
              <a:buAutoNum type="arabicPeriod"/>
            </a:pPr>
            <a:r>
              <a:rPr lang="en-US" sz="1400">
                <a:latin typeface="Arial"/>
                <a:ea typeface="Arial"/>
                <a:cs typeface="Arial"/>
                <a:sym typeface="Arial"/>
              </a:rPr>
              <a:t>Environment and Branching </a:t>
            </a:r>
            <a:endParaRPr/>
          </a:p>
          <a:p>
            <a:pPr indent="0" lvl="0" marL="0" rtl="0" algn="l">
              <a:lnSpc>
                <a:spcPct val="100000"/>
              </a:lnSpc>
              <a:spcBef>
                <a:spcPts val="900"/>
              </a:spcBef>
              <a:spcAft>
                <a:spcPts val="0"/>
              </a:spcAft>
              <a:buClr>
                <a:schemeClr val="lt1"/>
              </a:buClr>
              <a:buSzPts val="1600"/>
              <a:buNone/>
            </a:pPr>
            <a:r>
              <a:rPr lang="en-US" sz="1400">
                <a:latin typeface="Arial"/>
                <a:ea typeface="Arial"/>
                <a:cs typeface="Arial"/>
                <a:sym typeface="Arial"/>
              </a:rPr>
              <a:t>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None/>
            </a:pPr>
            <a:r>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None/>
            </a:pPr>
            <a:r>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None/>
            </a:pPr>
            <a:r>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None/>
            </a:pPr>
            <a:r>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None/>
            </a:pPr>
            <a:r>
              <a:t/>
            </a:r>
            <a:endParaRPr sz="1400">
              <a:latin typeface="Arial"/>
              <a:ea typeface="Arial"/>
              <a:cs typeface="Arial"/>
              <a:sym typeface="Arial"/>
            </a:endParaRPr>
          </a:p>
          <a:p>
            <a:pPr indent="-241300" lvl="0" marL="342900" rtl="0" algn="l">
              <a:lnSpc>
                <a:spcPct val="100000"/>
              </a:lnSpc>
              <a:spcBef>
                <a:spcPts val="900"/>
              </a:spcBef>
              <a:spcAft>
                <a:spcPts val="0"/>
              </a:spcAft>
              <a:buClr>
                <a:schemeClr val="lt1"/>
              </a:buClr>
              <a:buSzPts val="1600"/>
              <a:buFont typeface="Arial"/>
              <a:buNone/>
            </a:pPr>
            <a:r>
              <a:t/>
            </a:r>
            <a:endParaRPr sz="1400">
              <a:latin typeface="Arial"/>
              <a:ea typeface="Arial"/>
              <a:cs typeface="Arial"/>
              <a:sym typeface="Arial"/>
            </a:endParaRPr>
          </a:p>
          <a:p>
            <a:pPr indent="0" lvl="0" marL="342900" rtl="0" algn="l">
              <a:lnSpc>
                <a:spcPct val="100000"/>
              </a:lnSpc>
              <a:spcBef>
                <a:spcPts val="900"/>
              </a:spcBef>
              <a:spcAft>
                <a:spcPts val="0"/>
              </a:spcAft>
              <a:buClr>
                <a:schemeClr val="lt1"/>
              </a:buClr>
              <a:buSzPts val="1400"/>
              <a:buNone/>
            </a:pPr>
            <a:r>
              <a:t/>
            </a:r>
            <a:endParaRPr sz="1400"/>
          </a:p>
        </p:txBody>
      </p:sp>
      <p:sp>
        <p:nvSpPr>
          <p:cNvPr id="383" name="Google Shape;383;p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chemeClr val="lt2"/>
                </a:solidFill>
                <a:latin typeface="Arial"/>
                <a:ea typeface="Arial"/>
                <a:cs typeface="Arial"/>
                <a:sym typeface="Arial"/>
              </a:rPr>
              <a:t>‹#›</a:t>
            </a:fld>
            <a:endParaRPr b="1" i="0" sz="700" u="none" cap="none" strike="noStrike">
              <a:solidFill>
                <a:schemeClr val="l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9"/>
          <p:cNvSpPr txBox="1"/>
          <p:nvPr>
            <p:ph type="title"/>
          </p:nvPr>
        </p:nvSpPr>
        <p:spPr>
          <a:xfrm>
            <a:off x="457200" y="590550"/>
            <a:ext cx="7086600" cy="317319"/>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00000"/>
              <a:buFont typeface="Helvetica Neue"/>
              <a:buNone/>
            </a:pPr>
            <a:r>
              <a:rPr b="1" lang="en-US">
                <a:latin typeface="Helvetica Neue"/>
                <a:ea typeface="Helvetica Neue"/>
                <a:cs typeface="Helvetica Neue"/>
                <a:sym typeface="Helvetica Neue"/>
              </a:rPr>
              <a:t>Web Frameworks Comparison – Cont.</a:t>
            </a:r>
            <a:br>
              <a:rPr lang="en-US">
                <a:latin typeface="Helvetica Neue"/>
                <a:ea typeface="Helvetica Neue"/>
                <a:cs typeface="Helvetica Neue"/>
                <a:sym typeface="Helvetica Neue"/>
              </a:rPr>
            </a:br>
            <a:endParaRPr>
              <a:latin typeface="Helvetica Neue"/>
              <a:ea typeface="Helvetica Neue"/>
              <a:cs typeface="Helvetica Neue"/>
              <a:sym typeface="Helvetica Neue"/>
            </a:endParaRPr>
          </a:p>
        </p:txBody>
      </p:sp>
      <p:sp>
        <p:nvSpPr>
          <p:cNvPr id="742" name="Google Shape;742;p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graphicFrame>
        <p:nvGraphicFramePr>
          <p:cNvPr id="743" name="Google Shape;743;p19"/>
          <p:cNvGraphicFramePr/>
          <p:nvPr/>
        </p:nvGraphicFramePr>
        <p:xfrm>
          <a:off x="454980" y="987641"/>
          <a:ext cx="3000000" cy="3000000"/>
        </p:xfrm>
        <a:graphic>
          <a:graphicData uri="http://schemas.openxmlformats.org/drawingml/2006/table">
            <a:tbl>
              <a:tblPr>
                <a:noFill/>
                <a:tableStyleId>{F9374B98-9DA4-49C2-A5E1-3E0501EE0D82}</a:tableStyleId>
              </a:tblPr>
              <a:tblGrid>
                <a:gridCol w="1043600"/>
                <a:gridCol w="2232500"/>
                <a:gridCol w="2845200"/>
                <a:gridCol w="2110525"/>
              </a:tblGrid>
              <a:tr h="291775">
                <a:tc>
                  <a:txBody>
                    <a:bodyPr/>
                    <a:lstStyle/>
                    <a:p>
                      <a:pPr indent="0" lvl="0" marL="0" marR="0" rtl="0" algn="l">
                        <a:spcBef>
                          <a:spcPts val="0"/>
                        </a:spcBef>
                        <a:spcAft>
                          <a:spcPts val="0"/>
                        </a:spcAft>
                        <a:buClr>
                          <a:schemeClr val="dk1"/>
                        </a:buClr>
                        <a:buSzPts val="600"/>
                        <a:buFont typeface="Arial"/>
                        <a:buNone/>
                      </a:pPr>
                      <a:r>
                        <a:t/>
                      </a:r>
                      <a:endParaRPr b="1" i="0" sz="600">
                        <a:solidFill>
                          <a:schemeClr val="lt1"/>
                        </a:solidFill>
                        <a:latin typeface="Arial"/>
                        <a:ea typeface="Arial"/>
                        <a:cs typeface="Arial"/>
                        <a:sym typeface="Arial"/>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c>
                  <a:txBody>
                    <a:bodyPr/>
                    <a:lstStyle/>
                    <a:p>
                      <a:pPr indent="0" lvl="0" marL="0" marR="0" rtl="0" algn="l">
                        <a:lnSpc>
                          <a:spcPct val="100000"/>
                        </a:lnSpc>
                        <a:spcBef>
                          <a:spcPts val="0"/>
                        </a:spcBef>
                        <a:spcAft>
                          <a:spcPts val="0"/>
                        </a:spcAft>
                        <a:buClr>
                          <a:schemeClr val="lt1"/>
                        </a:buClr>
                        <a:buSzPts val="800"/>
                        <a:buFont typeface="Arial"/>
                        <a:buNone/>
                      </a:pPr>
                      <a:r>
                        <a:rPr i="0" lang="en-US" sz="800" u="none" strike="noStrike">
                          <a:solidFill>
                            <a:schemeClr val="dk1"/>
                          </a:solidFill>
                          <a:latin typeface="Arial"/>
                          <a:ea typeface="Arial"/>
                          <a:cs typeface="Arial"/>
                          <a:sym typeface="Arial"/>
                        </a:rPr>
                        <a:t>Current State(React)</a:t>
                      </a:r>
                      <a:endParaRPr i="0" sz="800">
                        <a:solidFill>
                          <a:schemeClr val="dk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333333"/>
                      </a:solidFill>
                      <a:prstDash val="solid"/>
                      <a:round/>
                      <a:headEnd len="sm" w="sm" type="none"/>
                      <a:tailEnd len="sm" w="sm" type="none"/>
                    </a:lnB>
                    <a:solidFill>
                      <a:srgbClr val="C2EAFF"/>
                    </a:solidFill>
                  </a:tcPr>
                </a:tc>
                <a:tc>
                  <a:txBody>
                    <a:bodyPr/>
                    <a:lstStyle/>
                    <a:p>
                      <a:pPr indent="0" lvl="0" marL="0" marR="0" rtl="0" algn="l">
                        <a:spcBef>
                          <a:spcPts val="0"/>
                        </a:spcBef>
                        <a:spcAft>
                          <a:spcPts val="0"/>
                        </a:spcAft>
                        <a:buClr>
                          <a:schemeClr val="lt1"/>
                        </a:buClr>
                        <a:buSzPts val="800"/>
                        <a:buFont typeface="Arial"/>
                        <a:buNone/>
                      </a:pPr>
                      <a:r>
                        <a:rPr i="0" lang="en-US" sz="800">
                          <a:solidFill>
                            <a:schemeClr val="lt1"/>
                          </a:solidFill>
                          <a:latin typeface="Arial"/>
                          <a:ea typeface="Arial"/>
                          <a:cs typeface="Arial"/>
                          <a:sym typeface="Arial"/>
                        </a:rPr>
                        <a:t>Next.js </a:t>
                      </a:r>
                      <a:r>
                        <a:rPr i="0" lang="en-US" sz="800" u="sng">
                          <a:solidFill>
                            <a:schemeClr val="lt1"/>
                          </a:solidFill>
                          <a:latin typeface="Arial"/>
                          <a:ea typeface="Arial"/>
                          <a:cs typeface="Arial"/>
                          <a:sym typeface="Arial"/>
                          <a:hlinkClick r:id="rId3">
                            <a:extLst>
                              <a:ext uri="{A12FA001-AC4F-418D-AE19-62706E023703}">
                                <ahyp:hlinkClr val="tx"/>
                              </a:ext>
                            </a:extLst>
                          </a:hlinkClick>
                        </a:rPr>
                        <a:t>https://nextjs.org/</a:t>
                      </a:r>
                      <a:endParaRPr i="0" sz="800">
                        <a:solidFill>
                          <a:schemeClr val="accent6"/>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T cap="flat" cmpd="sng" w="9525">
                      <a:solidFill>
                        <a:schemeClr val="dk2"/>
                      </a:solidFill>
                      <a:prstDash val="solid"/>
                      <a:round/>
                      <a:headEnd len="sm" w="sm" type="none"/>
                      <a:tailEnd len="sm" w="sm" type="none"/>
                    </a:lnT>
                    <a:solidFill>
                      <a:schemeClr val="accent2"/>
                    </a:solidFill>
                  </a:tcPr>
                </a:tc>
                <a:tc>
                  <a:txBody>
                    <a:bodyPr/>
                    <a:lstStyle/>
                    <a:p>
                      <a:pPr indent="0" lvl="0" marL="0" marR="0" rtl="0" algn="l">
                        <a:spcBef>
                          <a:spcPts val="0"/>
                        </a:spcBef>
                        <a:spcAft>
                          <a:spcPts val="0"/>
                        </a:spcAft>
                        <a:buClr>
                          <a:schemeClr val="lt1"/>
                        </a:buClr>
                        <a:buSzPts val="800"/>
                        <a:buFont typeface="Arial"/>
                        <a:buNone/>
                      </a:pPr>
                      <a:r>
                        <a:rPr i="0" lang="en-US" sz="800">
                          <a:solidFill>
                            <a:schemeClr val="lt1"/>
                          </a:solidFill>
                          <a:latin typeface="Arial"/>
                          <a:ea typeface="Arial"/>
                          <a:cs typeface="Arial"/>
                          <a:sym typeface="Arial"/>
                        </a:rPr>
                        <a:t>Remix - https://remix.run/</a:t>
                      </a:r>
                      <a:endParaRPr sz="800">
                        <a:latin typeface="Arial"/>
                        <a:ea typeface="Arial"/>
                        <a:cs typeface="Arial"/>
                        <a:sym typeface="Arial"/>
                      </a:endParaRPr>
                    </a:p>
                  </a:txBody>
                  <a:tcPr marT="45725" marB="45725" marR="91450" marL="91450" anchor="ctr">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solidFill>
                      <a:schemeClr val="accent2"/>
                    </a:solidFill>
                  </a:tcPr>
                </a:tc>
              </a:tr>
              <a:tr h="598550">
                <a:tc>
                  <a:txBody>
                    <a:bodyPr/>
                    <a:lstStyle/>
                    <a:p>
                      <a:pPr indent="0" lvl="0" marL="0" marR="0" rtl="0" algn="l">
                        <a:lnSpc>
                          <a:spcPct val="100000"/>
                        </a:lnSpc>
                        <a:spcBef>
                          <a:spcPts val="0"/>
                        </a:spcBef>
                        <a:spcAft>
                          <a:spcPts val="0"/>
                        </a:spcAft>
                        <a:buClr>
                          <a:schemeClr val="dk1"/>
                        </a:buClr>
                        <a:buSzPts val="800"/>
                        <a:buFont typeface="Arial"/>
                        <a:buNone/>
                      </a:pPr>
                      <a:r>
                        <a:rPr b="1" i="0" lang="en-US" sz="700" u="none" strike="noStrike">
                          <a:latin typeface="Arial"/>
                          <a:ea typeface="Arial"/>
                          <a:cs typeface="Arial"/>
                          <a:sym typeface="Arial"/>
                        </a:rPr>
                        <a:t>Built in Optimization</a:t>
                      </a:r>
                      <a:endParaRPr sz="700">
                        <a:latin typeface="Arial"/>
                        <a:ea typeface="Arial"/>
                        <a:cs typeface="Arial"/>
                        <a:sym typeface="Aria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spcBef>
                          <a:spcPts val="0"/>
                        </a:spcBef>
                        <a:spcAft>
                          <a:spcPts val="0"/>
                        </a:spcAft>
                        <a:buClr>
                          <a:srgbClr val="121212"/>
                        </a:buClr>
                        <a:buSzPts val="700"/>
                        <a:buFont typeface="Arial"/>
                        <a:buChar char="•"/>
                      </a:pPr>
                      <a:r>
                        <a:rPr i="0" lang="en-US" sz="700" u="none" strike="noStrike">
                          <a:solidFill>
                            <a:srgbClr val="121212"/>
                          </a:solidFill>
                          <a:latin typeface="Arial"/>
                          <a:ea typeface="Arial"/>
                          <a:cs typeface="Arial"/>
                          <a:sym typeface="Arial"/>
                        </a:rPr>
                        <a:t>No built in support.</a:t>
                      </a:r>
                      <a:endParaRPr i="0" sz="700" u="none" strike="noStrike">
                        <a:solidFill>
                          <a:srgbClr val="333333"/>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latin typeface="Arial"/>
                          <a:ea typeface="Arial"/>
                          <a:cs typeface="Arial"/>
                          <a:sym typeface="Arial"/>
                        </a:rPr>
                        <a:t>next/Image loads image only when its visible , does automatically image resizing based on device support.   Prevent layout shift automatically when images are loading. In built option to show placeholder.  </a:t>
                      </a:r>
                      <a:endParaRPr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latin typeface="Arial"/>
                          <a:ea typeface="Arial"/>
                          <a:cs typeface="Arial"/>
                          <a:sym typeface="Arial"/>
                        </a:rPr>
                        <a:t>No such built-in support.</a:t>
                      </a:r>
                      <a:endParaRPr i="0" sz="700">
                        <a:latin typeface="Arial"/>
                        <a:ea typeface="Arial"/>
                        <a:cs typeface="Arial"/>
                        <a:sym typeface="Arial"/>
                      </a:endParaRPr>
                    </a:p>
                    <a:p>
                      <a:pPr indent="-120650" lvl="0" marL="171450" marR="0" rtl="0" algn="l">
                        <a:lnSpc>
                          <a:spcPct val="100000"/>
                        </a:lnSpc>
                        <a:spcBef>
                          <a:spcPts val="0"/>
                        </a:spcBef>
                        <a:spcAft>
                          <a:spcPts val="0"/>
                        </a:spcAft>
                        <a:buClr>
                          <a:schemeClr val="dk1"/>
                        </a:buClr>
                        <a:buSzPts val="800"/>
                        <a:buFont typeface="Arial"/>
                        <a:buNone/>
                      </a:pPr>
                      <a:r>
                        <a:t/>
                      </a:r>
                      <a:endParaRPr i="0" sz="700" u="none" strike="noStrike">
                        <a:solidFill>
                          <a:srgbClr val="121212"/>
                        </a:solidFill>
                        <a:latin typeface="Arial"/>
                        <a:ea typeface="Arial"/>
                        <a:cs typeface="Arial"/>
                        <a:sym typeface="Arial"/>
                      </a:endParaRPr>
                    </a:p>
                    <a:p>
                      <a:pPr indent="-120650" lvl="0" marL="171450" marR="0" rtl="0" algn="l">
                        <a:spcBef>
                          <a:spcPts val="0"/>
                        </a:spcBef>
                        <a:spcAft>
                          <a:spcPts val="0"/>
                        </a:spcAft>
                        <a:buClr>
                          <a:schemeClr val="dk1"/>
                        </a:buClr>
                        <a:buSzPts val="800"/>
                        <a:buFont typeface="Arial"/>
                        <a:buNone/>
                      </a:pPr>
                      <a:r>
                        <a:t/>
                      </a:r>
                      <a:endParaRPr i="0" sz="700" u="none" strike="noStrike">
                        <a:solidFill>
                          <a:srgbClr val="121212"/>
                        </a:solidFill>
                        <a:latin typeface="Arial"/>
                        <a:ea typeface="Arial"/>
                        <a:cs typeface="Arial"/>
                        <a:sym typeface="Arial"/>
                      </a:endParaRPr>
                    </a:p>
                  </a:txBody>
                  <a:tcPr marT="45725" marB="45725" marR="91450" marL="91450">
                    <a:lnR cap="flat" cmpd="sng" w="9525">
                      <a:solidFill>
                        <a:schemeClr val="dk2"/>
                      </a:solidFill>
                      <a:prstDash val="solid"/>
                      <a:round/>
                      <a:headEnd len="sm" w="sm" type="none"/>
                      <a:tailEnd len="sm" w="sm" type="none"/>
                    </a:lnR>
                    <a:solidFill>
                      <a:schemeClr val="lt1"/>
                    </a:solidFill>
                  </a:tcPr>
                </a:tc>
              </a:tr>
              <a:tr h="693525">
                <a:tc>
                  <a:txBody>
                    <a:bodyPr/>
                    <a:lstStyle/>
                    <a:p>
                      <a:pPr indent="0" lvl="0" marL="0" marR="0" rtl="0" algn="l">
                        <a:lnSpc>
                          <a:spcPct val="100000"/>
                        </a:lnSpc>
                        <a:spcBef>
                          <a:spcPts val="0"/>
                        </a:spcBef>
                        <a:spcAft>
                          <a:spcPts val="0"/>
                        </a:spcAft>
                        <a:buClr>
                          <a:schemeClr val="dk1"/>
                        </a:buClr>
                        <a:buSzPts val="800"/>
                        <a:buFont typeface="Arial"/>
                        <a:buNone/>
                      </a:pPr>
                      <a:r>
                        <a:rPr b="1" i="0" lang="en-US" sz="700">
                          <a:latin typeface="Arial"/>
                          <a:ea typeface="Arial"/>
                          <a:cs typeface="Arial"/>
                          <a:sym typeface="Arial"/>
                        </a:rPr>
                        <a:t>Caching</a:t>
                      </a:r>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u="none" strike="noStrike">
                          <a:solidFill>
                            <a:srgbClr val="121212"/>
                          </a:solidFill>
                          <a:latin typeface="Arial"/>
                          <a:ea typeface="Arial"/>
                          <a:cs typeface="Arial"/>
                          <a:sym typeface="Arial"/>
                        </a:rPr>
                        <a:t>No built-in support.</a:t>
                      </a:r>
                      <a:endParaRPr i="0" sz="700" u="none" strike="noStrike">
                        <a:solidFill>
                          <a:srgbClr val="333333"/>
                        </a:solidFill>
                        <a:latin typeface="Arial"/>
                        <a:ea typeface="Arial"/>
                        <a:cs typeface="Arial"/>
                        <a:sym typeface="Arial"/>
                      </a:endParaRPr>
                    </a:p>
                    <a:p>
                      <a:pPr indent="-120650" lvl="0" marL="171450" marR="0" rtl="0" algn="l">
                        <a:spcBef>
                          <a:spcPts val="0"/>
                        </a:spcBef>
                        <a:spcAft>
                          <a:spcPts val="0"/>
                        </a:spcAft>
                        <a:buClr>
                          <a:schemeClr val="dk1"/>
                        </a:buClr>
                        <a:buSzPts val="700"/>
                        <a:buFont typeface="Arial"/>
                        <a:buNone/>
                      </a:pPr>
                      <a:r>
                        <a:t/>
                      </a:r>
                      <a:endParaRPr i="0" sz="700" u="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a:latin typeface="Arial"/>
                          <a:ea typeface="Arial"/>
                          <a:cs typeface="Arial"/>
                          <a:sym typeface="Arial"/>
                        </a:rPr>
                        <a:t>Provided Server-side caching with revalidation– Data Cache , Full Page Cache</a:t>
                      </a:r>
                      <a:endParaRPr/>
                    </a:p>
                    <a:p>
                      <a:pPr indent="-165100" lvl="0" marL="171450" marR="0" rtl="0" algn="l">
                        <a:lnSpc>
                          <a:spcPct val="100000"/>
                        </a:lnSpc>
                        <a:spcBef>
                          <a:spcPts val="0"/>
                        </a:spcBef>
                        <a:spcAft>
                          <a:spcPts val="0"/>
                        </a:spcAft>
                        <a:buClr>
                          <a:schemeClr val="dk1"/>
                        </a:buClr>
                        <a:buSzPts val="700"/>
                        <a:buFont typeface="Arial"/>
                        <a:buChar char="•"/>
                      </a:pPr>
                      <a:r>
                        <a:rPr i="0" lang="en-US" sz="700">
                          <a:latin typeface="Arial"/>
                          <a:ea typeface="Arial"/>
                          <a:cs typeface="Arial"/>
                          <a:sym typeface="Arial"/>
                        </a:rPr>
                        <a:t>Provides client-side Router Cache for RSC payload</a:t>
                      </a:r>
                      <a:endParaRPr/>
                    </a:p>
                    <a:p>
                      <a:pPr indent="-165100" lvl="0" marL="171450" marR="0" rtl="0" algn="l">
                        <a:lnSpc>
                          <a:spcPct val="100000"/>
                        </a:lnSpc>
                        <a:spcBef>
                          <a:spcPts val="0"/>
                        </a:spcBef>
                        <a:spcAft>
                          <a:spcPts val="0"/>
                        </a:spcAft>
                        <a:buClr>
                          <a:schemeClr val="dk1"/>
                        </a:buClr>
                        <a:buSzPts val="700"/>
                        <a:buFont typeface="Arial"/>
                        <a:buChar char="•"/>
                      </a:pPr>
                      <a:r>
                        <a:rPr b="1" i="0" lang="en-US" sz="700">
                          <a:latin typeface="Arial"/>
                          <a:ea typeface="Arial"/>
                          <a:cs typeface="Arial"/>
                          <a:sym typeface="Arial"/>
                        </a:rPr>
                        <a:t>Prefetch</a:t>
                      </a:r>
                      <a:r>
                        <a:rPr i="0" lang="en-US" sz="700">
                          <a:latin typeface="Arial"/>
                          <a:ea typeface="Arial"/>
                          <a:cs typeface="Arial"/>
                          <a:sym typeface="Arial"/>
                        </a:rPr>
                        <a:t> - Ability to prefetch new page bundles on client in background before visiting that page</a:t>
                      </a:r>
                      <a:endParaRPr/>
                    </a:p>
                    <a:p>
                      <a:pPr indent="-120650" lvl="0" marL="171450" marR="0" rtl="0" algn="l">
                        <a:lnSpc>
                          <a:spcPct val="100000"/>
                        </a:lnSpc>
                        <a:spcBef>
                          <a:spcPts val="0"/>
                        </a:spcBef>
                        <a:spcAft>
                          <a:spcPts val="0"/>
                        </a:spcAft>
                        <a:buClr>
                          <a:schemeClr val="dk1"/>
                        </a:buClr>
                        <a:buSzPts val="700"/>
                        <a:buFont typeface="Arial"/>
                        <a:buNone/>
                      </a:pPr>
                      <a:r>
                        <a:t/>
                      </a:r>
                      <a:endParaRPr i="0"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a:t>Has </a:t>
                      </a:r>
                      <a:r>
                        <a:rPr i="0" lang="en-US" sz="700" u="none" strike="noStrike">
                          <a:solidFill>
                            <a:srgbClr val="000000"/>
                          </a:solidFill>
                        </a:rPr>
                        <a:t>&lt;Link /&gt; component with prefetch.</a:t>
                      </a:r>
                      <a:endParaRPr/>
                    </a:p>
                  </a:txBody>
                  <a:tcPr marT="45725" marB="45725" marR="91450" marL="91450">
                    <a:lnR cap="flat" cmpd="sng" w="9525">
                      <a:solidFill>
                        <a:schemeClr val="dk2"/>
                      </a:solidFill>
                      <a:prstDash val="solid"/>
                      <a:round/>
                      <a:headEnd len="sm" w="sm" type="none"/>
                      <a:tailEnd len="sm" w="sm" type="none"/>
                    </a:lnR>
                    <a:solidFill>
                      <a:srgbClr val="FFE9BF"/>
                    </a:solidFill>
                  </a:tcPr>
                </a:tc>
              </a:tr>
              <a:tr h="312600">
                <a:tc>
                  <a:txBody>
                    <a:bodyPr/>
                    <a:lstStyle/>
                    <a:p>
                      <a:pPr indent="0" lvl="0" marL="0" marR="0" rtl="0" algn="l">
                        <a:lnSpc>
                          <a:spcPct val="100000"/>
                        </a:lnSpc>
                        <a:spcBef>
                          <a:spcPts val="0"/>
                        </a:spcBef>
                        <a:spcAft>
                          <a:spcPts val="0"/>
                        </a:spcAft>
                        <a:buClr>
                          <a:schemeClr val="dk1"/>
                        </a:buClr>
                        <a:buSzPts val="800"/>
                        <a:buFont typeface="Arial"/>
                        <a:buNone/>
                      </a:pPr>
                      <a:r>
                        <a:rPr b="1" i="0" lang="en-US" sz="700" u="none" strike="noStrike">
                          <a:latin typeface="Arial"/>
                          <a:ea typeface="Arial"/>
                          <a:cs typeface="Arial"/>
                          <a:sym typeface="Arial"/>
                        </a:rPr>
                        <a:t>Custom Errors</a:t>
                      </a:r>
                      <a:endParaRPr b="1" i="0" sz="700">
                        <a:latin typeface="Arial"/>
                        <a:ea typeface="Arial"/>
                        <a:cs typeface="Arial"/>
                        <a:sym typeface="Aria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spcBef>
                          <a:spcPts val="0"/>
                        </a:spcBef>
                        <a:spcAft>
                          <a:spcPts val="0"/>
                        </a:spcAft>
                        <a:buClr>
                          <a:schemeClr val="dk1"/>
                        </a:buClr>
                        <a:buSzPts val="700"/>
                        <a:buFont typeface="Arial"/>
                        <a:buChar char="•"/>
                      </a:pPr>
                      <a:r>
                        <a:rPr i="0" lang="en-US" sz="700">
                          <a:latin typeface="Arial"/>
                          <a:ea typeface="Arial"/>
                          <a:cs typeface="Arial"/>
                          <a:sym typeface="Arial"/>
                        </a:rPr>
                        <a:t>Not built-in, custom handling required.</a:t>
                      </a:r>
                      <a:endParaRPr i="0" sz="700" u="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u="none" strike="noStrike">
                          <a:latin typeface="Arial"/>
                          <a:ea typeface="Arial"/>
                          <a:cs typeface="Arial"/>
                          <a:sym typeface="Arial"/>
                        </a:rPr>
                        <a:t>Allows custom 404 and 500 error code experience for every route segment.</a:t>
                      </a:r>
                      <a:endParaRPr i="0"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u="none" strike="noStrike">
                          <a:latin typeface="Arial"/>
                          <a:ea typeface="Arial"/>
                          <a:cs typeface="Arial"/>
                          <a:sym typeface="Arial"/>
                        </a:rPr>
                        <a:t>Support 404 error code when url does not match routing </a:t>
                      </a:r>
                      <a:endParaRPr sz="700">
                        <a:latin typeface="Arial"/>
                        <a:ea typeface="Arial"/>
                        <a:cs typeface="Arial"/>
                        <a:sym typeface="Arial"/>
                      </a:endParaRPr>
                    </a:p>
                  </a:txBody>
                  <a:tcPr marT="45725" marB="45725" marR="91450" marL="91450">
                    <a:lnR cap="flat" cmpd="sng" w="9525">
                      <a:solidFill>
                        <a:schemeClr val="dk2"/>
                      </a:solidFill>
                      <a:prstDash val="solid"/>
                      <a:round/>
                      <a:headEnd len="sm" w="sm" type="none"/>
                      <a:tailEnd len="sm" w="sm" type="none"/>
                    </a:lnR>
                    <a:solidFill>
                      <a:srgbClr val="AFE3BE"/>
                    </a:solidFill>
                  </a:tcPr>
                </a:tc>
              </a:tr>
              <a:tr h="253800">
                <a:tc>
                  <a:txBody>
                    <a:bodyPr/>
                    <a:lstStyle/>
                    <a:p>
                      <a:pPr indent="0" lvl="0" marL="0" marR="0" rtl="0" algn="l">
                        <a:spcBef>
                          <a:spcPts val="0"/>
                        </a:spcBef>
                        <a:spcAft>
                          <a:spcPts val="0"/>
                        </a:spcAft>
                        <a:buClr>
                          <a:schemeClr val="dk1"/>
                        </a:buClr>
                        <a:buSzPts val="800"/>
                        <a:buFont typeface="Arial"/>
                        <a:buNone/>
                      </a:pPr>
                      <a:r>
                        <a:rPr b="1" i="0" lang="en-US" sz="700">
                          <a:latin typeface="Arial"/>
                          <a:ea typeface="Arial"/>
                          <a:cs typeface="Arial"/>
                          <a:sym typeface="Arial"/>
                        </a:rPr>
                        <a:t>Single Page (SPA)</a:t>
                      </a:r>
                      <a:endParaRPr sz="700">
                        <a:latin typeface="Arial"/>
                        <a:ea typeface="Arial"/>
                        <a:cs typeface="Arial"/>
                        <a:sym typeface="Aria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spcBef>
                          <a:spcPts val="0"/>
                        </a:spcBef>
                        <a:spcAft>
                          <a:spcPts val="0"/>
                        </a:spcAft>
                        <a:buClr>
                          <a:srgbClr val="121212"/>
                        </a:buClr>
                        <a:buSzPts val="700"/>
                        <a:buFont typeface="Arial"/>
                        <a:buChar char="•"/>
                      </a:pPr>
                      <a:r>
                        <a:rPr i="0" lang="en-US" sz="700" u="none" strike="noStrike">
                          <a:solidFill>
                            <a:srgbClr val="121212"/>
                          </a:solidFill>
                          <a:latin typeface="Arial"/>
                          <a:ea typeface="Arial"/>
                          <a:cs typeface="Arial"/>
                          <a:sym typeface="Arial"/>
                        </a:rPr>
                        <a:t>React-router library used to support SPA.</a:t>
                      </a:r>
                      <a:endParaRPr i="0" sz="700" u="none" strike="noStrike">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chemeClr val="dk1"/>
                        </a:buClr>
                        <a:buSzPts val="700"/>
                        <a:buFont typeface="Arial"/>
                        <a:buChar char="•"/>
                      </a:pPr>
                      <a:r>
                        <a:rPr i="0" lang="en-US" sz="700" u="none" strike="noStrike">
                          <a:latin typeface="Arial"/>
                          <a:ea typeface="Arial"/>
                          <a:cs typeface="Arial"/>
                          <a:sym typeface="Arial"/>
                        </a:rPr>
                        <a:t>Supports SPA OOTB</a:t>
                      </a:r>
                      <a:endParaRPr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spcBef>
                          <a:spcPts val="0"/>
                        </a:spcBef>
                        <a:spcAft>
                          <a:spcPts val="0"/>
                        </a:spcAft>
                        <a:buClr>
                          <a:schemeClr val="dk1"/>
                        </a:buClr>
                        <a:buSzPts val="700"/>
                        <a:buFont typeface="Arial"/>
                        <a:buChar char="•"/>
                      </a:pPr>
                      <a:r>
                        <a:rPr i="0" lang="en-US" sz="700">
                          <a:latin typeface="Arial"/>
                          <a:ea typeface="Arial"/>
                          <a:cs typeface="Arial"/>
                          <a:sym typeface="Arial"/>
                        </a:rPr>
                        <a:t>Supports SPA  OOTB</a:t>
                      </a:r>
                      <a:endParaRPr sz="700">
                        <a:latin typeface="Arial"/>
                        <a:ea typeface="Arial"/>
                        <a:cs typeface="Arial"/>
                        <a:sym typeface="Arial"/>
                      </a:endParaRPr>
                    </a:p>
                  </a:txBody>
                  <a:tcPr marT="45725" marB="45725" marR="91450" marL="91450">
                    <a:lnR cap="flat" cmpd="sng" w="9525">
                      <a:solidFill>
                        <a:schemeClr val="dk2"/>
                      </a:solidFill>
                      <a:prstDash val="solid"/>
                      <a:round/>
                      <a:headEnd len="sm" w="sm" type="none"/>
                      <a:tailEnd len="sm" w="sm" type="none"/>
                    </a:lnR>
                    <a:solidFill>
                      <a:srgbClr val="AFE3BE"/>
                    </a:solidFill>
                  </a:tcPr>
                </a:tc>
              </a:tr>
              <a:tr h="400050">
                <a:tc>
                  <a:txBody>
                    <a:bodyPr/>
                    <a:lstStyle/>
                    <a:p>
                      <a:pPr indent="0" lvl="0" marL="0" marR="0" rtl="0" algn="l">
                        <a:lnSpc>
                          <a:spcPct val="100000"/>
                        </a:lnSpc>
                        <a:spcBef>
                          <a:spcPts val="0"/>
                        </a:spcBef>
                        <a:spcAft>
                          <a:spcPts val="0"/>
                        </a:spcAft>
                        <a:buClr>
                          <a:srgbClr val="333333"/>
                        </a:buClr>
                        <a:buSzPts val="800"/>
                        <a:buFont typeface="Arial"/>
                        <a:buNone/>
                      </a:pPr>
                      <a:r>
                        <a:rPr i="0" lang="en-US" sz="700" u="none" strike="noStrike">
                          <a:solidFill>
                            <a:srgbClr val="333333"/>
                          </a:solidFill>
                          <a:latin typeface="Arial"/>
                          <a:ea typeface="Arial"/>
                          <a:cs typeface="Arial"/>
                          <a:sym typeface="Arial"/>
                        </a:rPr>
                        <a:t>Bundle Performance Optimization</a:t>
                      </a:r>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spcBef>
                          <a:spcPts val="0"/>
                        </a:spcBef>
                        <a:spcAft>
                          <a:spcPts val="0"/>
                        </a:spcAft>
                        <a:buClr>
                          <a:srgbClr val="121212"/>
                        </a:buClr>
                        <a:buSzPts val="700"/>
                        <a:buFont typeface="Arial"/>
                        <a:buChar char="•"/>
                      </a:pPr>
                      <a:r>
                        <a:rPr i="0" lang="en-US" sz="700" u="none" strike="noStrike">
                          <a:solidFill>
                            <a:srgbClr val="121212"/>
                          </a:solidFill>
                          <a:latin typeface="Arial"/>
                          <a:ea typeface="Arial"/>
                          <a:cs typeface="Arial"/>
                          <a:sym typeface="Arial"/>
                        </a:rPr>
                        <a:t>Additional setup needed with bundlers like webpack to split code into chunks</a:t>
                      </a:r>
                      <a:endParaRPr i="0" sz="700" u="none" strike="noStrike">
                        <a:solidFill>
                          <a:srgbClr val="333333"/>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latin typeface="Arial"/>
                          <a:ea typeface="Arial"/>
                          <a:cs typeface="Arial"/>
                          <a:sym typeface="Arial"/>
                        </a:rPr>
                        <a:t>Automatic code splitting by route.</a:t>
                      </a:r>
                      <a:endParaRPr i="0" sz="700" u="none" strike="sngStrike">
                        <a:latin typeface="Arial"/>
                        <a:ea typeface="Arial"/>
                        <a:cs typeface="Arial"/>
                        <a:sym typeface="Arial"/>
                      </a:endParaRPr>
                    </a:p>
                    <a:p>
                      <a:pPr indent="-16510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latin typeface="Arial"/>
                          <a:ea typeface="Arial"/>
                          <a:cs typeface="Arial"/>
                          <a:sym typeface="Arial"/>
                        </a:rPr>
                        <a:t>Built in Bundle analyzer.</a:t>
                      </a:r>
                      <a:endParaRPr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333333"/>
                          </a:solidFill>
                          <a:latin typeface="Arial"/>
                          <a:ea typeface="Arial"/>
                          <a:cs typeface="Arial"/>
                          <a:sym typeface="Arial"/>
                        </a:rPr>
                        <a:t>Automatic code splitting by route.</a:t>
                      </a:r>
                      <a:endParaRPr i="0" sz="700" u="none" strike="sngStrike">
                        <a:latin typeface="Arial"/>
                        <a:ea typeface="Arial"/>
                        <a:cs typeface="Arial"/>
                        <a:sym typeface="Arial"/>
                      </a:endParaRPr>
                    </a:p>
                  </a:txBody>
                  <a:tcPr marT="45725" marB="45725" marR="91450" marL="91450">
                    <a:lnR cap="flat" cmpd="sng" w="9525">
                      <a:solidFill>
                        <a:schemeClr val="dk2"/>
                      </a:solidFill>
                      <a:prstDash val="solid"/>
                      <a:round/>
                      <a:headEnd len="sm" w="sm" type="none"/>
                      <a:tailEnd len="sm" w="sm" type="none"/>
                    </a:lnR>
                    <a:solidFill>
                      <a:srgbClr val="AFE3BE"/>
                    </a:solidFill>
                  </a:tcPr>
                </a:tc>
              </a:tr>
              <a:tr h="584400">
                <a:tc>
                  <a:txBody>
                    <a:bodyPr/>
                    <a:lstStyle/>
                    <a:p>
                      <a:pPr indent="0" lvl="0" marL="0" marR="0" rtl="0" algn="l">
                        <a:lnSpc>
                          <a:spcPct val="100000"/>
                        </a:lnSpc>
                        <a:spcBef>
                          <a:spcPts val="0"/>
                        </a:spcBef>
                        <a:spcAft>
                          <a:spcPts val="0"/>
                        </a:spcAft>
                        <a:buClr>
                          <a:srgbClr val="333333"/>
                        </a:buClr>
                        <a:buSzPts val="800"/>
                        <a:buFont typeface="Arial"/>
                        <a:buNone/>
                      </a:pPr>
                      <a:r>
                        <a:rPr i="0" lang="en-US" sz="700" u="none" strike="noStrike">
                          <a:solidFill>
                            <a:srgbClr val="333333"/>
                          </a:solidFill>
                          <a:latin typeface="Arial"/>
                          <a:ea typeface="Arial"/>
                          <a:cs typeface="Arial"/>
                          <a:sym typeface="Arial"/>
                        </a:rPr>
                        <a:t>Partial Prerendering (experimental)</a:t>
                      </a:r>
                      <a:endParaRPr/>
                    </a:p>
                    <a:p>
                      <a:pPr indent="0" lvl="0" marL="0" marR="0" rtl="0" algn="l">
                        <a:lnSpc>
                          <a:spcPct val="100000"/>
                        </a:lnSpc>
                        <a:spcBef>
                          <a:spcPts val="0"/>
                        </a:spcBef>
                        <a:spcAft>
                          <a:spcPts val="0"/>
                        </a:spcAft>
                        <a:buClr>
                          <a:srgbClr val="333333"/>
                        </a:buClr>
                        <a:buSzPts val="800"/>
                        <a:buFont typeface="Arial"/>
                        <a:buNone/>
                      </a:pPr>
                      <a:r>
                        <a:t/>
                      </a:r>
                      <a:endParaRPr i="0" sz="700" u="none" strike="noStrike">
                        <a:solidFill>
                          <a:srgbClr val="333333"/>
                        </a:solidFill>
                        <a:latin typeface="Arial"/>
                        <a:ea typeface="Arial"/>
                        <a:cs typeface="Arial"/>
                        <a:sym typeface="Arial"/>
                      </a:endParaRPr>
                    </a:p>
                  </a:txBody>
                  <a:tcPr marT="45725" marB="45725" marR="91450" marL="91450">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solidFill>
                      <a:srgbClr val="D8D8D8"/>
                    </a:solidFill>
                  </a:tcPr>
                </a:tc>
                <a:tc>
                  <a:txBody>
                    <a:bodyPr/>
                    <a:lstStyle/>
                    <a:p>
                      <a:pPr indent="-165100" lvl="0" marL="171450" marR="0" rtl="0" algn="l">
                        <a:lnSpc>
                          <a:spcPct val="100000"/>
                        </a:lnSpc>
                        <a:spcBef>
                          <a:spcPts val="0"/>
                        </a:spcBef>
                        <a:spcAft>
                          <a:spcPts val="0"/>
                        </a:spcAft>
                        <a:buClr>
                          <a:srgbClr val="121212"/>
                        </a:buClr>
                        <a:buSzPts val="700"/>
                        <a:buFont typeface="Arial"/>
                        <a:buChar char="•"/>
                      </a:pPr>
                      <a:r>
                        <a:rPr i="0" lang="en-US" sz="700" u="none" strike="noStrike">
                          <a:solidFill>
                            <a:srgbClr val="121212"/>
                          </a:solidFill>
                          <a:latin typeface="Arial"/>
                          <a:ea typeface="Arial"/>
                          <a:cs typeface="Arial"/>
                          <a:sym typeface="Arial"/>
                        </a:rPr>
                        <a:t>No built-in support.</a:t>
                      </a:r>
                      <a:endParaRPr i="0" sz="700" u="none" strike="noStrike">
                        <a:solidFill>
                          <a:srgbClr val="333333"/>
                        </a:solidFill>
                        <a:latin typeface="Arial"/>
                        <a:ea typeface="Arial"/>
                        <a:cs typeface="Arial"/>
                        <a:sym typeface="Arial"/>
                      </a:endParaRPr>
                    </a:p>
                    <a:p>
                      <a:pPr indent="-120650" lvl="0" marL="171450" marR="0" rtl="0" algn="l">
                        <a:spcBef>
                          <a:spcPts val="0"/>
                        </a:spcBef>
                        <a:spcAft>
                          <a:spcPts val="0"/>
                        </a:spcAft>
                        <a:buClr>
                          <a:srgbClr val="121212"/>
                        </a:buClr>
                        <a:buSzPts val="700"/>
                        <a:buFont typeface="Arial"/>
                        <a:buNone/>
                      </a:pPr>
                      <a:r>
                        <a:t/>
                      </a:r>
                      <a:endParaRPr i="0" sz="700" u="none" strike="noStrike">
                        <a:solidFill>
                          <a:srgbClr val="333333"/>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333333"/>
                      </a:solidFill>
                      <a:prstDash val="solid"/>
                      <a:round/>
                      <a:headEnd len="sm" w="sm" type="none"/>
                      <a:tailEnd len="sm" w="sm" type="none"/>
                    </a:lnT>
                    <a:lnB cap="flat" cmpd="sng" w="9525">
                      <a:solidFill>
                        <a:srgbClr val="333333"/>
                      </a:solidFill>
                      <a:prstDash val="solid"/>
                      <a:round/>
                      <a:headEnd len="sm" w="sm" type="none"/>
                      <a:tailEnd len="sm" w="sm" type="none"/>
                    </a:lnB>
                    <a:solidFill>
                      <a:schemeClr val="lt1"/>
                    </a:solidFill>
                  </a:tcPr>
                </a:tc>
                <a:tc>
                  <a:txBody>
                    <a:bodyPr/>
                    <a:lstStyle/>
                    <a:p>
                      <a:pPr indent="-165100" lvl="0" marL="171450" marR="0" rtl="0" algn="l">
                        <a:lnSpc>
                          <a:spcPct val="100000"/>
                        </a:lnSpc>
                        <a:spcBef>
                          <a:spcPts val="0"/>
                        </a:spcBef>
                        <a:spcAft>
                          <a:spcPts val="0"/>
                        </a:spcAft>
                        <a:buClr>
                          <a:srgbClr val="333333"/>
                        </a:buClr>
                        <a:buSzPts val="700"/>
                        <a:buFont typeface="Arial"/>
                        <a:buChar char="•"/>
                      </a:pPr>
                      <a:r>
                        <a:rPr lang="en-US" sz="700">
                          <a:latin typeface="Arial"/>
                          <a:ea typeface="Arial"/>
                          <a:cs typeface="Arial"/>
                          <a:sym typeface="Arial"/>
                        </a:rPr>
                        <a:t>Allows static portions of a route to be prerendered and served from cache with dynamic parts  streamed in.</a:t>
                      </a:r>
                      <a:endParaRPr/>
                    </a:p>
                    <a:p>
                      <a:pPr indent="-120650" lvl="0" marL="171450" marR="0" rtl="0" algn="l">
                        <a:lnSpc>
                          <a:spcPct val="100000"/>
                        </a:lnSpc>
                        <a:spcBef>
                          <a:spcPts val="0"/>
                        </a:spcBef>
                        <a:spcAft>
                          <a:spcPts val="0"/>
                        </a:spcAft>
                        <a:buClr>
                          <a:srgbClr val="333333"/>
                        </a:buClr>
                        <a:buSzPts val="700"/>
                        <a:buFont typeface="Arial"/>
                        <a:buNone/>
                      </a:pPr>
                      <a:r>
                        <a:t/>
                      </a:r>
                      <a:endParaRPr sz="7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solidFill>
                      <a:srgbClr val="AFE3BE"/>
                    </a:solidFill>
                  </a:tcPr>
                </a:tc>
                <a:tc>
                  <a:txBody>
                    <a:bodyPr/>
                    <a:lstStyle/>
                    <a:p>
                      <a:pPr indent="-165100" lvl="0" marL="171450" marR="0" rtl="0" algn="l">
                        <a:lnSpc>
                          <a:spcPct val="100000"/>
                        </a:lnSpc>
                        <a:spcBef>
                          <a:spcPts val="0"/>
                        </a:spcBef>
                        <a:spcAft>
                          <a:spcPts val="0"/>
                        </a:spcAft>
                        <a:buClr>
                          <a:srgbClr val="333333"/>
                        </a:buClr>
                        <a:buSzPts val="700"/>
                        <a:buFont typeface="Arial"/>
                        <a:buChar char="•"/>
                      </a:pPr>
                      <a:r>
                        <a:rPr i="0" lang="en-US" sz="700" u="none" strike="noStrike">
                          <a:solidFill>
                            <a:srgbClr val="121212"/>
                          </a:solidFill>
                          <a:latin typeface="Arial"/>
                          <a:ea typeface="Arial"/>
                          <a:cs typeface="Arial"/>
                          <a:sym typeface="Arial"/>
                        </a:rPr>
                        <a:t>No such built-in support.</a:t>
                      </a:r>
                      <a:endParaRPr i="0" sz="700" u="none" strike="noStrike">
                        <a:solidFill>
                          <a:srgbClr val="333333"/>
                        </a:solidFill>
                        <a:latin typeface="Arial"/>
                        <a:ea typeface="Arial"/>
                        <a:cs typeface="Arial"/>
                        <a:sym typeface="Arial"/>
                      </a:endParaRPr>
                    </a:p>
                    <a:p>
                      <a:pPr indent="-120650" lvl="0" marL="171450" marR="0" rtl="0" algn="l">
                        <a:lnSpc>
                          <a:spcPct val="100000"/>
                        </a:lnSpc>
                        <a:spcBef>
                          <a:spcPts val="0"/>
                        </a:spcBef>
                        <a:spcAft>
                          <a:spcPts val="0"/>
                        </a:spcAft>
                        <a:buClr>
                          <a:srgbClr val="333333"/>
                        </a:buClr>
                        <a:buSzPts val="700"/>
                        <a:buFont typeface="Arial"/>
                        <a:buNone/>
                      </a:pPr>
                      <a:r>
                        <a:t/>
                      </a:r>
                      <a:endParaRPr i="0" sz="700" u="none" strike="noStrike">
                        <a:latin typeface="Arial"/>
                        <a:ea typeface="Arial"/>
                        <a:cs typeface="Arial"/>
                        <a:sym typeface="Arial"/>
                      </a:endParaRPr>
                    </a:p>
                  </a:txBody>
                  <a:tcPr marT="45725" marB="45725" marR="91450" marL="91450">
                    <a:lnR cap="flat" cmpd="sng" w="9525">
                      <a:solidFill>
                        <a:schemeClr val="dk2"/>
                      </a:solidFill>
                      <a:prstDash val="solid"/>
                      <a:round/>
                      <a:headEnd len="sm" w="sm" type="none"/>
                      <a:tailEnd len="sm" w="sm" type="none"/>
                    </a:lnR>
                  </a:tcPr>
                </a:tc>
              </a:tr>
            </a:tbl>
          </a:graphicData>
        </a:graphic>
      </p:graphicFrame>
      <p:sp>
        <p:nvSpPr>
          <p:cNvPr id="744" name="Google Shape;744;p19"/>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Web Framework | Comparison</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20"/>
          <p:cNvSpPr txBox="1"/>
          <p:nvPr>
            <p:ph type="title"/>
          </p:nvPr>
        </p:nvSpPr>
        <p:spPr>
          <a:xfrm>
            <a:off x="457200" y="590550"/>
            <a:ext cx="8229600" cy="366623"/>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 Recommended Framework : Next.js</a:t>
            </a:r>
            <a:endParaRPr/>
          </a:p>
        </p:txBody>
      </p:sp>
      <p:sp>
        <p:nvSpPr>
          <p:cNvPr id="751" name="Google Shape;751;p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descr="A screenshot of a computer&#10;&#10;Description automatically generated" id="752" name="Google Shape;752;p20"/>
          <p:cNvPicPr preferRelativeResize="0"/>
          <p:nvPr/>
        </p:nvPicPr>
        <p:blipFill rotWithShape="1">
          <a:blip r:embed="rId3">
            <a:alphaModFix/>
          </a:blip>
          <a:srcRect b="0" l="0" r="0" t="0"/>
          <a:stretch/>
        </p:blipFill>
        <p:spPr>
          <a:xfrm>
            <a:off x="457201" y="1097106"/>
            <a:ext cx="5678215" cy="2757989"/>
          </a:xfrm>
          <a:prstGeom prst="rect">
            <a:avLst/>
          </a:prstGeom>
          <a:noFill/>
          <a:ln>
            <a:noFill/>
          </a:ln>
        </p:spPr>
      </p:pic>
      <p:sp>
        <p:nvSpPr>
          <p:cNvPr id="753" name="Google Shape;753;p20"/>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FF0000"/>
              </a:buClr>
              <a:buSzPts val="800"/>
              <a:buFont typeface="Arial"/>
              <a:buNone/>
            </a:pPr>
            <a:r>
              <a:rPr b="1" i="0" lang="en-US" sz="800" u="none" cap="none" strike="noStrike">
                <a:solidFill>
                  <a:srgbClr val="FF0000"/>
                </a:solidFill>
                <a:latin typeface="Arial"/>
                <a:ea typeface="Arial"/>
                <a:cs typeface="Arial"/>
                <a:sym typeface="Arial"/>
              </a:rPr>
              <a:t>Key Decision Point </a:t>
            </a:r>
            <a:r>
              <a:rPr b="0" i="0" lang="en-US" sz="800" u="none" cap="none" strike="noStrike">
                <a:solidFill>
                  <a:srgbClr val="A5A5A5"/>
                </a:solidFill>
                <a:latin typeface="Arial"/>
                <a:ea typeface="Arial"/>
                <a:cs typeface="Arial"/>
                <a:sym typeface="Arial"/>
              </a:rPr>
              <a:t>| Web Framework</a:t>
            </a:r>
            <a:endParaRPr b="0" i="0" sz="800" u="none" cap="none" strike="noStrike">
              <a:solidFill>
                <a:schemeClr val="dk1"/>
              </a:solidFill>
              <a:latin typeface="Arial"/>
              <a:ea typeface="Arial"/>
              <a:cs typeface="Arial"/>
              <a:sym typeface="Arial"/>
            </a:endParaRPr>
          </a:p>
        </p:txBody>
      </p:sp>
      <p:sp>
        <p:nvSpPr>
          <p:cNvPr id="754" name="Google Shape;754;p20"/>
          <p:cNvSpPr txBox="1"/>
          <p:nvPr/>
        </p:nvSpPr>
        <p:spPr>
          <a:xfrm>
            <a:off x="6539949" y="1065302"/>
            <a:ext cx="2051435" cy="7965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171717"/>
              </a:buClr>
              <a:buSzPts val="700"/>
              <a:buFont typeface="Arial"/>
              <a:buNone/>
            </a:pPr>
            <a:r>
              <a:rPr b="1" i="0" lang="en-US" sz="800" u="none" cap="none" strike="noStrike">
                <a:solidFill>
                  <a:schemeClr val="dk1"/>
                </a:solidFill>
                <a:latin typeface="Arial"/>
                <a:ea typeface="Arial"/>
                <a:cs typeface="Arial"/>
                <a:sym typeface="Arial"/>
              </a:rPr>
              <a:t>Big brands leverage enterprise grade Next.js framework for building modern web applications</a:t>
            </a:r>
            <a:endParaRPr/>
          </a:p>
        </p:txBody>
      </p:sp>
      <p:pic>
        <p:nvPicPr>
          <p:cNvPr descr="A black background with a black square&#10;&#10;Description automatically generated with medium confidence" id="755" name="Google Shape;755;p20"/>
          <p:cNvPicPr preferRelativeResize="0"/>
          <p:nvPr/>
        </p:nvPicPr>
        <p:blipFill rotWithShape="1">
          <a:blip r:embed="rId4">
            <a:alphaModFix/>
          </a:blip>
          <a:srcRect b="0" l="0" r="0" t="0"/>
          <a:stretch/>
        </p:blipFill>
        <p:spPr>
          <a:xfrm>
            <a:off x="6692660" y="2419484"/>
            <a:ext cx="255777" cy="255777"/>
          </a:xfrm>
          <a:prstGeom prst="rect">
            <a:avLst/>
          </a:prstGeom>
          <a:noFill/>
          <a:ln>
            <a:noFill/>
          </a:ln>
        </p:spPr>
      </p:pic>
      <p:pic>
        <p:nvPicPr>
          <p:cNvPr descr="A red circle on a black background&#10;&#10;Description automatically generated" id="756" name="Google Shape;756;p20"/>
          <p:cNvPicPr preferRelativeResize="0"/>
          <p:nvPr/>
        </p:nvPicPr>
        <p:blipFill rotWithShape="1">
          <a:blip r:embed="rId5">
            <a:alphaModFix/>
          </a:blip>
          <a:srcRect b="0" l="0" r="0" t="0"/>
          <a:stretch/>
        </p:blipFill>
        <p:spPr>
          <a:xfrm>
            <a:off x="6692660" y="1861802"/>
            <a:ext cx="500233" cy="500233"/>
          </a:xfrm>
          <a:prstGeom prst="rect">
            <a:avLst/>
          </a:prstGeom>
          <a:noFill/>
          <a:ln>
            <a:noFill/>
          </a:ln>
        </p:spPr>
      </p:pic>
      <p:pic>
        <p:nvPicPr>
          <p:cNvPr descr="A blue and black logo&#10;&#10;Description automatically generated" id="757" name="Google Shape;757;p20"/>
          <p:cNvPicPr preferRelativeResize="0"/>
          <p:nvPr/>
        </p:nvPicPr>
        <p:blipFill rotWithShape="1">
          <a:blip r:embed="rId6">
            <a:alphaModFix/>
          </a:blip>
          <a:srcRect b="0" l="0" r="0" t="0"/>
          <a:stretch/>
        </p:blipFill>
        <p:spPr>
          <a:xfrm>
            <a:off x="7411924" y="2032695"/>
            <a:ext cx="382911" cy="143433"/>
          </a:xfrm>
          <a:prstGeom prst="rect">
            <a:avLst/>
          </a:prstGeom>
          <a:noFill/>
          <a:ln>
            <a:noFill/>
          </a:ln>
        </p:spPr>
      </p:pic>
      <p:pic>
        <p:nvPicPr>
          <p:cNvPr id="758" name="Google Shape;758;p20"/>
          <p:cNvPicPr preferRelativeResize="0"/>
          <p:nvPr/>
        </p:nvPicPr>
        <p:blipFill rotWithShape="1">
          <a:blip r:embed="rId7">
            <a:alphaModFix/>
          </a:blip>
          <a:srcRect b="0" l="0" r="0" t="0"/>
          <a:stretch/>
        </p:blipFill>
        <p:spPr>
          <a:xfrm>
            <a:off x="7984182" y="2011389"/>
            <a:ext cx="500233" cy="212743"/>
          </a:xfrm>
          <a:prstGeom prst="rect">
            <a:avLst/>
          </a:prstGeom>
          <a:noFill/>
          <a:ln>
            <a:noFill/>
          </a:ln>
        </p:spPr>
      </p:pic>
      <p:pic>
        <p:nvPicPr>
          <p:cNvPr descr="A green and black logo&#10;&#10;Description automatically generated" id="759" name="Google Shape;759;p20"/>
          <p:cNvPicPr preferRelativeResize="0"/>
          <p:nvPr/>
        </p:nvPicPr>
        <p:blipFill rotWithShape="1">
          <a:blip r:embed="rId8">
            <a:alphaModFix/>
          </a:blip>
          <a:srcRect b="0" l="0" r="0" t="0"/>
          <a:stretch/>
        </p:blipFill>
        <p:spPr>
          <a:xfrm>
            <a:off x="7448385" y="2462008"/>
            <a:ext cx="372803" cy="1228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2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Key Advantages of App Router</a:t>
            </a:r>
            <a:endParaRPr/>
          </a:p>
        </p:txBody>
      </p:sp>
      <p:sp>
        <p:nvSpPr>
          <p:cNvPr id="765" name="Google Shape;765;p21"/>
          <p:cNvSpPr txBox="1"/>
          <p:nvPr>
            <p:ph idx="1" type="body"/>
          </p:nvPr>
        </p:nvSpPr>
        <p:spPr>
          <a:xfrm>
            <a:off x="717259" y="1162050"/>
            <a:ext cx="8200164" cy="3086100"/>
          </a:xfrm>
          <a:prstGeom prst="rect">
            <a:avLst/>
          </a:prstGeom>
          <a:noFill/>
          <a:ln>
            <a:noFill/>
          </a:ln>
        </p:spPr>
        <p:txBody>
          <a:bodyPr anchorCtr="0" anchor="t" bIns="0" lIns="0" spcFirstLastPara="1" rIns="0" wrap="square" tIns="0">
            <a:normAutofit/>
          </a:bodyPr>
          <a:lstStyle/>
          <a:p>
            <a:pPr indent="-95250" lvl="0" marL="171450" rtl="0" algn="l">
              <a:lnSpc>
                <a:spcPct val="100000"/>
              </a:lnSpc>
              <a:spcBef>
                <a:spcPts val="0"/>
              </a:spcBef>
              <a:spcAft>
                <a:spcPts val="0"/>
              </a:spcAft>
              <a:buClr>
                <a:schemeClr val="dk1"/>
              </a:buClr>
              <a:buSzPts val="1200"/>
              <a:buFont typeface="Arial"/>
              <a:buNone/>
            </a:pPr>
            <a:r>
              <a:t/>
            </a:r>
            <a:endParaRPr b="0"/>
          </a:p>
          <a:p>
            <a:pPr indent="-171450" lvl="0" marL="171450" rtl="0" algn="l">
              <a:lnSpc>
                <a:spcPct val="100000"/>
              </a:lnSpc>
              <a:spcBef>
                <a:spcPts val="900"/>
              </a:spcBef>
              <a:spcAft>
                <a:spcPts val="0"/>
              </a:spcAft>
              <a:buClr>
                <a:schemeClr val="dk1"/>
              </a:buClr>
              <a:buSzPts val="1200"/>
              <a:buFont typeface="Arial"/>
              <a:buChar char="•"/>
            </a:pPr>
            <a:r>
              <a:rPr b="0" lang="en-US"/>
              <a:t>App router is the Next.js default option. The legacy Pages router in Next.js will no longer receive updates, so to continue to receive meaningful framework updates, we need to use App Router.</a:t>
            </a:r>
            <a:endParaRPr/>
          </a:p>
          <a:p>
            <a:pPr indent="-171450" lvl="0" marL="171450" rtl="0" algn="l">
              <a:lnSpc>
                <a:spcPct val="100000"/>
              </a:lnSpc>
              <a:spcBef>
                <a:spcPts val="900"/>
              </a:spcBef>
              <a:spcAft>
                <a:spcPts val="0"/>
              </a:spcAft>
              <a:buClr>
                <a:schemeClr val="dk1"/>
              </a:buClr>
              <a:buSzPts val="1200"/>
              <a:buFont typeface="Arial"/>
              <a:buChar char="•"/>
            </a:pPr>
            <a:r>
              <a:rPr b="0" lang="en-US"/>
              <a:t>The App router is the only production stable framework providing support for React Server Components. We can’t use them in production today without Next.js.</a:t>
            </a:r>
            <a:endParaRPr/>
          </a:p>
          <a:p>
            <a:pPr indent="-171450" lvl="0" marL="171450" rtl="0" algn="l">
              <a:lnSpc>
                <a:spcPct val="100000"/>
              </a:lnSpc>
              <a:spcBef>
                <a:spcPts val="900"/>
              </a:spcBef>
              <a:spcAft>
                <a:spcPts val="0"/>
              </a:spcAft>
              <a:buClr>
                <a:schemeClr val="dk1"/>
              </a:buClr>
              <a:buSzPts val="1200"/>
              <a:buFont typeface="Arial"/>
              <a:buChar char="•"/>
            </a:pPr>
            <a:r>
              <a:rPr b="0" lang="en-US"/>
              <a:t>With RSC, App Router brings the ability to chose where React component code is rendered, which is one of only a few ways to reduce JavaScript execution time on the client.</a:t>
            </a:r>
            <a:endParaRPr/>
          </a:p>
          <a:p>
            <a:pPr indent="-171450" lvl="0" marL="171450" rtl="0" algn="l">
              <a:lnSpc>
                <a:spcPct val="100000"/>
              </a:lnSpc>
              <a:spcBef>
                <a:spcPts val="900"/>
              </a:spcBef>
              <a:spcAft>
                <a:spcPts val="0"/>
              </a:spcAft>
              <a:buClr>
                <a:schemeClr val="dk1"/>
              </a:buClr>
              <a:buSzPts val="1200"/>
              <a:buFont typeface="Arial"/>
              <a:buChar char="•"/>
            </a:pPr>
            <a:r>
              <a:rPr b="0" lang="en-US"/>
              <a:t>With App router server rendering, we have a way to lower bundle size on components that can be rendered server side.</a:t>
            </a:r>
            <a:endParaRPr/>
          </a:p>
          <a:p>
            <a:pPr indent="-171450" lvl="0" marL="171450" rtl="0" algn="l">
              <a:lnSpc>
                <a:spcPct val="100000"/>
              </a:lnSpc>
              <a:spcBef>
                <a:spcPts val="900"/>
              </a:spcBef>
              <a:spcAft>
                <a:spcPts val="0"/>
              </a:spcAft>
              <a:buClr>
                <a:schemeClr val="dk1"/>
              </a:buClr>
              <a:buSzPts val="1200"/>
              <a:buFont typeface="Arial"/>
              <a:buChar char="•"/>
            </a:pPr>
            <a:r>
              <a:rPr b="0" lang="en-US"/>
              <a:t>App Router provides many updates to the file-based router and new features which will improve our code organization and management.</a:t>
            </a:r>
            <a:endParaRPr/>
          </a:p>
        </p:txBody>
      </p:sp>
      <p:sp>
        <p:nvSpPr>
          <p:cNvPr id="766" name="Google Shape;766;p2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2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Addtl. Details on File Based Router updates</a:t>
            </a:r>
            <a:endParaRPr/>
          </a:p>
        </p:txBody>
      </p:sp>
      <p:sp>
        <p:nvSpPr>
          <p:cNvPr id="772" name="Google Shape;772;p22"/>
          <p:cNvSpPr txBox="1"/>
          <p:nvPr>
            <p:ph idx="1" type="body"/>
          </p:nvPr>
        </p:nvSpPr>
        <p:spPr>
          <a:xfrm>
            <a:off x="457199" y="876300"/>
            <a:ext cx="8309113" cy="3086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rPr b="0" lang="en-US">
                <a:latin typeface="Arial"/>
                <a:ea typeface="Arial"/>
                <a:cs typeface="Arial"/>
                <a:sym typeface="Arial"/>
              </a:rPr>
              <a:t>The Next.js App Router brings many improvements to the File-based router implementation:</a:t>
            </a:r>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Shared Layouts: </a:t>
            </a:r>
            <a:r>
              <a:rPr b="0" lang="en-US">
                <a:latin typeface="Arial"/>
                <a:ea typeface="Arial"/>
                <a:cs typeface="Arial"/>
                <a:sym typeface="Arial"/>
              </a:rPr>
              <a:t>App router solves a fundamental issue of the Next.Js pages router, which was how to distribute layout across routes.</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Parallel routes / Intercepting routes: </a:t>
            </a:r>
            <a:r>
              <a:rPr b="0" i="0" lang="en-US">
                <a:solidFill>
                  <a:srgbClr val="171717"/>
                </a:solidFill>
                <a:latin typeface="Arial"/>
                <a:ea typeface="Arial"/>
                <a:cs typeface="Arial"/>
                <a:sym typeface="Arial"/>
              </a:rPr>
              <a:t>Parallel Routes allows you to simultaneously or conditionally render one or more pages within the same layout. They are useful for highly dynamic sections of an app, such as dashboards and feeds on social sites.</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Route groups: </a:t>
            </a:r>
            <a:r>
              <a:rPr b="0" lang="en-US">
                <a:latin typeface="Arial"/>
                <a:ea typeface="Arial"/>
                <a:cs typeface="Arial"/>
                <a:sym typeface="Arial"/>
              </a:rPr>
              <a:t>Route groups enables improved code organization within the router folder structure.</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Loading routes: </a:t>
            </a:r>
            <a:r>
              <a:rPr b="0" lang="en-US">
                <a:latin typeface="Arial"/>
                <a:ea typeface="Arial"/>
                <a:cs typeface="Arial"/>
                <a:sym typeface="Arial"/>
              </a:rPr>
              <a:t>Ability to show instant loading reaction while route segments are rendered.</a:t>
            </a:r>
            <a:endParaRPr/>
          </a:p>
          <a:p>
            <a:pPr indent="-171450" lvl="0" marL="171450" rtl="0" algn="l">
              <a:lnSpc>
                <a:spcPct val="100000"/>
              </a:lnSpc>
              <a:spcBef>
                <a:spcPts val="900"/>
              </a:spcBef>
              <a:spcAft>
                <a:spcPts val="0"/>
              </a:spcAft>
              <a:buClr>
                <a:schemeClr val="dk1"/>
              </a:buClr>
              <a:buSzPts val="1200"/>
              <a:buFont typeface="Arial"/>
              <a:buChar char="•"/>
            </a:pPr>
            <a:r>
              <a:rPr lang="en-US">
                <a:latin typeface="Arial"/>
                <a:ea typeface="Arial"/>
                <a:cs typeface="Arial"/>
                <a:sym typeface="Arial"/>
              </a:rPr>
              <a:t>Error routes: </a:t>
            </a:r>
            <a:r>
              <a:rPr b="0" lang="en-US">
                <a:latin typeface="Arial"/>
                <a:ea typeface="Arial"/>
                <a:cs typeface="Arial"/>
                <a:sym typeface="Arial"/>
              </a:rPr>
              <a:t>Gracefully handle unexpected runtime errors within nested routes.</a:t>
            </a:r>
            <a:endParaRPr>
              <a:latin typeface="Arial"/>
              <a:ea typeface="Arial"/>
              <a:cs typeface="Arial"/>
              <a:sym typeface="Arial"/>
            </a:endParaRPr>
          </a:p>
          <a:p>
            <a:pPr indent="-95250" lvl="0" marL="17145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a:p>
            <a:pPr indent="0" lvl="0" marL="0" rtl="0" algn="l">
              <a:lnSpc>
                <a:spcPct val="100000"/>
              </a:lnSpc>
              <a:spcBef>
                <a:spcPts val="900"/>
              </a:spcBef>
              <a:spcAft>
                <a:spcPts val="0"/>
              </a:spcAft>
              <a:buClr>
                <a:schemeClr val="dk1"/>
              </a:buClr>
              <a:buSzPts val="1200"/>
              <a:buFont typeface="Arial"/>
              <a:buNone/>
            </a:pPr>
            <a:r>
              <a:t/>
            </a:r>
            <a:endParaRPr b="0">
              <a:latin typeface="Arial"/>
              <a:ea typeface="Arial"/>
              <a:cs typeface="Arial"/>
              <a:sym typeface="Arial"/>
            </a:endParaRPr>
          </a:p>
        </p:txBody>
      </p:sp>
      <p:sp>
        <p:nvSpPr>
          <p:cNvPr id="773" name="Google Shape;773;p2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3"/>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Next.js Rendering Strategies</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24"/>
          <p:cNvSpPr txBox="1"/>
          <p:nvPr>
            <p:ph type="title"/>
          </p:nvPr>
        </p:nvSpPr>
        <p:spPr>
          <a:xfrm>
            <a:off x="457200" y="590550"/>
            <a:ext cx="8229600" cy="319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000"/>
              <a:buFont typeface="Arial"/>
              <a:buNone/>
            </a:pPr>
            <a:r>
              <a:rPr lang="en-US"/>
              <a:t>Next.js Rendering Strategies using App Router</a:t>
            </a:r>
            <a:endParaRPr/>
          </a:p>
        </p:txBody>
      </p:sp>
      <p:sp>
        <p:nvSpPr>
          <p:cNvPr id="785" name="Google Shape;785;p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sp>
        <p:nvSpPr>
          <p:cNvPr id="786" name="Google Shape;786;p24"/>
          <p:cNvSpPr/>
          <p:nvPr/>
        </p:nvSpPr>
        <p:spPr>
          <a:xfrm>
            <a:off x="3698541" y="1106231"/>
            <a:ext cx="2900461" cy="270995"/>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Arial"/>
                <a:ea typeface="Arial"/>
                <a:cs typeface="Arial"/>
                <a:sym typeface="Arial"/>
              </a:rPr>
              <a:t>Server Components</a:t>
            </a:r>
            <a:endParaRPr b="1" i="0" sz="1000" u="none" cap="none" strike="noStrike">
              <a:solidFill>
                <a:schemeClr val="lt1"/>
              </a:solidFill>
              <a:latin typeface="Arial"/>
              <a:ea typeface="Arial"/>
              <a:cs typeface="Arial"/>
              <a:sym typeface="Arial"/>
            </a:endParaRPr>
          </a:p>
        </p:txBody>
      </p:sp>
      <p:sp>
        <p:nvSpPr>
          <p:cNvPr id="787" name="Google Shape;787;p24"/>
          <p:cNvSpPr/>
          <p:nvPr/>
        </p:nvSpPr>
        <p:spPr>
          <a:xfrm>
            <a:off x="457200" y="1106231"/>
            <a:ext cx="2900461" cy="270995"/>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Arial"/>
                <a:ea typeface="Arial"/>
                <a:cs typeface="Arial"/>
                <a:sym typeface="Arial"/>
              </a:rPr>
              <a:t>Client Components</a:t>
            </a:r>
            <a:endParaRPr b="1" i="0" sz="1000" u="none" cap="none" strike="noStrike">
              <a:solidFill>
                <a:schemeClr val="lt1"/>
              </a:solidFill>
              <a:latin typeface="Arial"/>
              <a:ea typeface="Arial"/>
              <a:cs typeface="Arial"/>
              <a:sym typeface="Arial"/>
            </a:endParaRPr>
          </a:p>
        </p:txBody>
      </p:sp>
      <p:sp>
        <p:nvSpPr>
          <p:cNvPr id="788" name="Google Shape;788;p24"/>
          <p:cNvSpPr txBox="1"/>
          <p:nvPr/>
        </p:nvSpPr>
        <p:spPr>
          <a:xfrm>
            <a:off x="3698541" y="1448041"/>
            <a:ext cx="2900461" cy="2166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rgbClr val="171717"/>
                </a:solidFill>
                <a:latin typeface="Arial"/>
                <a:ea typeface="Arial"/>
                <a:cs typeface="Arial"/>
                <a:sym typeface="Arial"/>
              </a:rPr>
              <a:t>React Server Components allow you to write UI that can be rendered and optionally cached on the server</a:t>
            </a:r>
            <a:endParaRPr/>
          </a:p>
          <a:p>
            <a:pPr indent="0" lvl="0" marL="0" marR="0" rtl="0" algn="l">
              <a:spcBef>
                <a:spcPts val="0"/>
              </a:spcBef>
              <a:spcAft>
                <a:spcPts val="0"/>
              </a:spcAft>
              <a:buNone/>
            </a:pPr>
            <a:r>
              <a:t/>
            </a:r>
            <a:endParaRPr sz="800">
              <a:solidFill>
                <a:srgbClr val="171717"/>
              </a:solidFill>
              <a:latin typeface="Arial"/>
              <a:ea typeface="Arial"/>
              <a:cs typeface="Arial"/>
              <a:sym typeface="Arial"/>
            </a:endParaRPr>
          </a:p>
          <a:p>
            <a:pPr indent="0" lvl="0" marL="0" marR="0" rtl="0" algn="l">
              <a:spcBef>
                <a:spcPts val="0"/>
              </a:spcBef>
              <a:spcAft>
                <a:spcPts val="0"/>
              </a:spcAft>
              <a:buNone/>
            </a:pPr>
            <a:r>
              <a:rPr lang="en-US" sz="800">
                <a:solidFill>
                  <a:srgbClr val="171717"/>
                </a:solidFill>
                <a:latin typeface="Arial"/>
                <a:ea typeface="Arial"/>
                <a:cs typeface="Arial"/>
                <a:sym typeface="Arial"/>
              </a:rPr>
              <a:t>There are three different server rendering strategies:</a:t>
            </a:r>
            <a:endParaRPr/>
          </a:p>
          <a:p>
            <a:pPr indent="0" lvl="0" marL="0" marR="0" rtl="0" algn="l">
              <a:spcBef>
                <a:spcPts val="0"/>
              </a:spcBef>
              <a:spcAft>
                <a:spcPts val="0"/>
              </a:spcAft>
              <a:buNone/>
            </a:pPr>
            <a:r>
              <a:t/>
            </a:r>
            <a:endParaRPr sz="800">
              <a:solidFill>
                <a:srgbClr val="171717"/>
              </a:solidFill>
              <a:latin typeface="Arial"/>
              <a:ea typeface="Arial"/>
              <a:cs typeface="Arial"/>
              <a:sym typeface="Arial"/>
            </a:endParaRPr>
          </a:p>
          <a:p>
            <a:pPr indent="-228600" lvl="0" marL="228600" marR="0" rtl="0" algn="l">
              <a:lnSpc>
                <a:spcPct val="150000"/>
              </a:lnSpc>
              <a:spcBef>
                <a:spcPts val="0"/>
              </a:spcBef>
              <a:spcAft>
                <a:spcPts val="0"/>
              </a:spcAft>
              <a:buClr>
                <a:srgbClr val="171717"/>
              </a:buClr>
              <a:buSzPts val="800"/>
              <a:buFont typeface="Arial"/>
              <a:buAutoNum type="arabicPeriod"/>
            </a:pPr>
            <a:r>
              <a:rPr lang="en-US" sz="800">
                <a:solidFill>
                  <a:srgbClr val="171717"/>
                </a:solidFill>
                <a:latin typeface="Arial"/>
                <a:ea typeface="Arial"/>
                <a:cs typeface="Arial"/>
                <a:sym typeface="Arial"/>
              </a:rPr>
              <a:t>Static Rendering </a:t>
            </a:r>
            <a:endParaRPr/>
          </a:p>
          <a:p>
            <a:pPr indent="-228600" lvl="0" marL="228600" marR="0" rtl="0" algn="l">
              <a:lnSpc>
                <a:spcPct val="150000"/>
              </a:lnSpc>
              <a:spcBef>
                <a:spcPts val="0"/>
              </a:spcBef>
              <a:spcAft>
                <a:spcPts val="0"/>
              </a:spcAft>
              <a:buClr>
                <a:srgbClr val="171717"/>
              </a:buClr>
              <a:buSzPts val="800"/>
              <a:buFont typeface="Arial"/>
              <a:buAutoNum type="arabicPeriod"/>
            </a:pPr>
            <a:r>
              <a:rPr lang="en-US" sz="800">
                <a:solidFill>
                  <a:srgbClr val="171717"/>
                </a:solidFill>
                <a:latin typeface="Arial"/>
                <a:ea typeface="Arial"/>
                <a:cs typeface="Arial"/>
                <a:sym typeface="Arial"/>
              </a:rPr>
              <a:t>Dynamic Rendering </a:t>
            </a:r>
            <a:endParaRPr/>
          </a:p>
          <a:p>
            <a:pPr indent="-228600" lvl="0" marL="228600" marR="0" rtl="0" algn="l">
              <a:lnSpc>
                <a:spcPct val="150000"/>
              </a:lnSpc>
              <a:spcBef>
                <a:spcPts val="0"/>
              </a:spcBef>
              <a:spcAft>
                <a:spcPts val="0"/>
              </a:spcAft>
              <a:buClr>
                <a:srgbClr val="171717"/>
              </a:buClr>
              <a:buSzPts val="800"/>
              <a:buFont typeface="Arial"/>
              <a:buAutoNum type="arabicPeriod"/>
            </a:pPr>
            <a:r>
              <a:rPr lang="en-US" sz="800">
                <a:solidFill>
                  <a:srgbClr val="171717"/>
                </a:solidFill>
                <a:latin typeface="Arial"/>
                <a:ea typeface="Arial"/>
                <a:cs typeface="Arial"/>
                <a:sym typeface="Arial"/>
              </a:rPr>
              <a:t>Streaming</a:t>
            </a:r>
            <a:endParaRPr/>
          </a:p>
          <a:p>
            <a:pPr indent="-177800" lvl="0" marL="228600" marR="0" rtl="0" algn="l">
              <a:lnSpc>
                <a:spcPct val="150000"/>
              </a:lnSpc>
              <a:spcBef>
                <a:spcPts val="0"/>
              </a:spcBef>
              <a:spcAft>
                <a:spcPts val="0"/>
              </a:spcAft>
              <a:buClr>
                <a:schemeClr val="dk1"/>
              </a:buClr>
              <a:buSzPts val="800"/>
              <a:buFont typeface="Arial"/>
              <a:buNone/>
            </a:pPr>
            <a:r>
              <a:t/>
            </a:r>
            <a:endParaRPr sz="800">
              <a:solidFill>
                <a:srgbClr val="171717"/>
              </a:solidFill>
              <a:latin typeface="Arial"/>
              <a:ea typeface="Arial"/>
              <a:cs typeface="Arial"/>
              <a:sym typeface="Arial"/>
            </a:endParaRPr>
          </a:p>
          <a:p>
            <a:pPr indent="0" lvl="0" marL="0" marR="0" rtl="0" algn="l">
              <a:lnSpc>
                <a:spcPct val="150000"/>
              </a:lnSpc>
              <a:spcBef>
                <a:spcPts val="0"/>
              </a:spcBef>
              <a:spcAft>
                <a:spcPts val="0"/>
              </a:spcAft>
              <a:buNone/>
            </a:pPr>
            <a:r>
              <a:rPr b="1" lang="en-US" sz="800">
                <a:solidFill>
                  <a:srgbClr val="171717"/>
                </a:solidFill>
                <a:latin typeface="Arial"/>
                <a:ea typeface="Arial"/>
                <a:cs typeface="Arial"/>
                <a:sym typeface="Arial"/>
              </a:rPr>
              <a:t>Key benefits:</a:t>
            </a:r>
            <a:endParaRPr/>
          </a:p>
          <a:p>
            <a:pPr indent="-171450" lvl="0" marL="171450" marR="0" rtl="0" algn="l">
              <a:lnSpc>
                <a:spcPct val="150000"/>
              </a:lnSpc>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Client does not have to download, parse and execute any JavaScript for Server Components (Faster FCP)</a:t>
            </a:r>
            <a:endParaRPr/>
          </a:p>
          <a:p>
            <a:pPr indent="-171450" lvl="0" marL="171450" marR="0" rtl="0" algn="l">
              <a:lnSpc>
                <a:spcPct val="150000"/>
              </a:lnSpc>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Supports caching on server</a:t>
            </a:r>
            <a:endParaRPr/>
          </a:p>
        </p:txBody>
      </p:sp>
      <p:sp>
        <p:nvSpPr>
          <p:cNvPr id="789" name="Google Shape;789;p24"/>
          <p:cNvSpPr txBox="1"/>
          <p:nvPr/>
        </p:nvSpPr>
        <p:spPr>
          <a:xfrm>
            <a:off x="457199" y="1432807"/>
            <a:ext cx="2900461" cy="20005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171717"/>
                </a:solidFill>
                <a:latin typeface="Arial"/>
                <a:ea typeface="Arial"/>
                <a:cs typeface="Arial"/>
                <a:sym typeface="Arial"/>
              </a:rPr>
              <a:t>Client Components allow you to write interactive UI that can be rendered on the client at request time. </a:t>
            </a:r>
            <a:endParaRPr/>
          </a:p>
          <a:p>
            <a:pPr indent="0" lvl="0" marL="0" marR="0" rtl="0" algn="l">
              <a:spcBef>
                <a:spcPts val="0"/>
              </a:spcBef>
              <a:spcAft>
                <a:spcPts val="0"/>
              </a:spcAft>
              <a:buNone/>
            </a:pPr>
            <a:r>
              <a:t/>
            </a:r>
            <a:endParaRPr sz="800">
              <a:solidFill>
                <a:srgbClr val="171717"/>
              </a:solidFill>
              <a:latin typeface="Arial"/>
              <a:ea typeface="Arial"/>
              <a:cs typeface="Arial"/>
              <a:sym typeface="Arial"/>
            </a:endParaRPr>
          </a:p>
          <a:p>
            <a:pPr indent="0" lvl="0" marL="0" marR="0" rtl="0" algn="l">
              <a:spcBef>
                <a:spcPts val="0"/>
              </a:spcBef>
              <a:spcAft>
                <a:spcPts val="0"/>
              </a:spcAft>
              <a:buNone/>
            </a:pPr>
            <a:r>
              <a:rPr lang="en-US" sz="800">
                <a:solidFill>
                  <a:srgbClr val="171717"/>
                </a:solidFill>
                <a:latin typeface="Arial"/>
                <a:ea typeface="Arial"/>
                <a:cs typeface="Arial"/>
                <a:sym typeface="Arial"/>
              </a:rPr>
              <a:t>In Next.js, client rendering is opt-in, meaning you must explicitly decide what components React should render on the client.</a:t>
            </a:r>
            <a:endParaRPr/>
          </a:p>
          <a:p>
            <a:pPr indent="0" lvl="0" marL="0" marR="0" rtl="0" algn="l">
              <a:spcBef>
                <a:spcPts val="0"/>
              </a:spcBef>
              <a:spcAft>
                <a:spcPts val="0"/>
              </a:spcAft>
              <a:buNone/>
            </a:pPr>
            <a:r>
              <a:t/>
            </a:r>
            <a:endParaRPr sz="800">
              <a:solidFill>
                <a:srgbClr val="171717"/>
              </a:solidFill>
              <a:latin typeface="Arial"/>
              <a:ea typeface="Arial"/>
              <a:cs typeface="Arial"/>
              <a:sym typeface="Arial"/>
            </a:endParaRPr>
          </a:p>
          <a:p>
            <a:pPr indent="0" lvl="0" marL="0" marR="0" rtl="0" algn="l">
              <a:spcBef>
                <a:spcPts val="0"/>
              </a:spcBef>
              <a:spcAft>
                <a:spcPts val="0"/>
              </a:spcAft>
              <a:buNone/>
            </a:pPr>
            <a:r>
              <a:t/>
            </a:r>
            <a:endParaRPr sz="800">
              <a:solidFill>
                <a:srgbClr val="171717"/>
              </a:solidFill>
              <a:latin typeface="Arial"/>
              <a:ea typeface="Arial"/>
              <a:cs typeface="Arial"/>
              <a:sym typeface="Arial"/>
            </a:endParaRPr>
          </a:p>
          <a:p>
            <a:pPr indent="0" lvl="0" marL="0" marR="0" rtl="0" algn="l">
              <a:spcBef>
                <a:spcPts val="0"/>
              </a:spcBef>
              <a:spcAft>
                <a:spcPts val="0"/>
              </a:spcAft>
              <a:buNone/>
            </a:pPr>
            <a:r>
              <a:rPr b="1" lang="en-US" sz="800">
                <a:solidFill>
                  <a:srgbClr val="171717"/>
                </a:solidFill>
                <a:latin typeface="Arial"/>
                <a:ea typeface="Arial"/>
                <a:cs typeface="Arial"/>
                <a:sym typeface="Arial"/>
              </a:rPr>
              <a:t>Key Benefits:</a:t>
            </a:r>
            <a:endParaRPr/>
          </a:p>
          <a:p>
            <a:pPr indent="-171450" lvl="0" marL="171450" marR="0" rtl="0" algn="l">
              <a:lnSpc>
                <a:spcPct val="150000"/>
              </a:lnSpc>
              <a:spcBef>
                <a:spcPts val="0"/>
              </a:spcBef>
              <a:spcAft>
                <a:spcPts val="0"/>
              </a:spcAft>
              <a:buClr>
                <a:srgbClr val="171717"/>
              </a:buClr>
              <a:buSzPts val="800"/>
              <a:buFont typeface="Arial"/>
              <a:buChar char="•"/>
            </a:pPr>
            <a:r>
              <a:rPr lang="en-US" sz="800">
                <a:solidFill>
                  <a:srgbClr val="171717"/>
                </a:solidFill>
                <a:latin typeface="Arial"/>
                <a:ea typeface="Arial"/>
                <a:cs typeface="Arial"/>
                <a:sym typeface="Arial"/>
              </a:rPr>
              <a:t>Client Components have access to browser APIs</a:t>
            </a:r>
            <a:endParaRPr/>
          </a:p>
          <a:p>
            <a:pPr indent="-171450" lvl="0" marL="171450" marR="0" rtl="0" algn="l">
              <a:lnSpc>
                <a:spcPct val="150000"/>
              </a:lnSpc>
              <a:spcBef>
                <a:spcPts val="0"/>
              </a:spcBef>
              <a:spcAft>
                <a:spcPts val="0"/>
              </a:spcAft>
              <a:buClr>
                <a:srgbClr val="171717"/>
              </a:buClr>
              <a:buSzPts val="800"/>
              <a:buFont typeface="Arial"/>
              <a:buChar char="•"/>
            </a:pPr>
            <a:r>
              <a:rPr lang="en-US" sz="800">
                <a:solidFill>
                  <a:srgbClr val="171717"/>
                </a:solidFill>
                <a:latin typeface="Arial"/>
                <a:ea typeface="Arial"/>
                <a:cs typeface="Arial"/>
                <a:sym typeface="Arial"/>
              </a:rPr>
              <a:t>Client Components can use state, effects, and event listeners</a:t>
            </a:r>
            <a:endParaRPr/>
          </a:p>
          <a:p>
            <a:pPr indent="0" lvl="0" marL="0" marR="0" rtl="0" algn="l">
              <a:spcBef>
                <a:spcPts val="0"/>
              </a:spcBef>
              <a:spcAft>
                <a:spcPts val="0"/>
              </a:spcAft>
              <a:buNone/>
            </a:pPr>
            <a:br>
              <a:rPr lang="en-US" sz="800">
                <a:solidFill>
                  <a:schemeClr val="dk1"/>
                </a:solidFill>
                <a:latin typeface="Arial"/>
                <a:ea typeface="Arial"/>
                <a:cs typeface="Arial"/>
                <a:sym typeface="Arial"/>
              </a:rPr>
            </a:br>
            <a:endParaRPr sz="800">
              <a:solidFill>
                <a:schemeClr val="dk1"/>
              </a:solidFill>
              <a:latin typeface="Arial"/>
              <a:ea typeface="Arial"/>
              <a:cs typeface="Arial"/>
              <a:sym typeface="Arial"/>
            </a:endParaRPr>
          </a:p>
        </p:txBody>
      </p:sp>
      <p:sp>
        <p:nvSpPr>
          <p:cNvPr id="790" name="Google Shape;790;p24"/>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a:solidFill>
                  <a:srgbClr val="A5A5A5"/>
                </a:solidFill>
                <a:latin typeface="Arial"/>
                <a:ea typeface="Arial"/>
                <a:cs typeface="Arial"/>
                <a:sym typeface="Arial"/>
              </a:rPr>
              <a:t>Web Framework | Next.js | Rendering Strategies</a:t>
            </a:r>
            <a:endParaRPr b="0" i="0" sz="800" u="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25"/>
          <p:cNvSpPr txBox="1"/>
          <p:nvPr>
            <p:ph type="title"/>
          </p:nvPr>
        </p:nvSpPr>
        <p:spPr>
          <a:xfrm>
            <a:off x="455751" y="578481"/>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Next.js Server Rendering Approach</a:t>
            </a:r>
            <a:endParaRPr/>
          </a:p>
        </p:txBody>
      </p:sp>
      <p:sp>
        <p:nvSpPr>
          <p:cNvPr id="796" name="Google Shape;796;p25"/>
          <p:cNvSpPr txBox="1"/>
          <p:nvPr>
            <p:ph idx="12" type="sldNum"/>
          </p:nvPr>
        </p:nvSpPr>
        <p:spPr>
          <a:xfrm>
            <a:off x="10148103"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sp>
        <p:nvSpPr>
          <p:cNvPr id="797" name="Google Shape;797;p25"/>
          <p:cNvSpPr/>
          <p:nvPr/>
        </p:nvSpPr>
        <p:spPr>
          <a:xfrm>
            <a:off x="2795652" y="1300154"/>
            <a:ext cx="3027924" cy="3104120"/>
          </a:xfrm>
          <a:prstGeom prst="rect">
            <a:avLst/>
          </a:prstGeom>
          <a:solidFill>
            <a:srgbClr val="F2F2F2"/>
          </a:solidFill>
          <a:ln cap="sq" cmpd="sng" w="9525">
            <a:solidFill>
              <a:srgbClr val="D8D8D8">
                <a:alpha val="37647"/>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t/>
            </a:r>
            <a:endParaRPr b="1" sz="1000">
              <a:solidFill>
                <a:schemeClr val="dk1"/>
              </a:solidFill>
              <a:latin typeface="Arial"/>
              <a:ea typeface="Arial"/>
              <a:cs typeface="Arial"/>
              <a:sym typeface="Arial"/>
            </a:endParaRPr>
          </a:p>
        </p:txBody>
      </p:sp>
      <p:sp>
        <p:nvSpPr>
          <p:cNvPr id="798" name="Google Shape;798;p25"/>
          <p:cNvSpPr/>
          <p:nvPr/>
        </p:nvSpPr>
        <p:spPr>
          <a:xfrm>
            <a:off x="6114622" y="1264609"/>
            <a:ext cx="2904910" cy="3139867"/>
          </a:xfrm>
          <a:prstGeom prst="rect">
            <a:avLst/>
          </a:prstGeom>
          <a:solidFill>
            <a:srgbClr val="F2F2F2"/>
          </a:solidFill>
          <a:ln cap="sq" cmpd="sng" w="9525">
            <a:solidFill>
              <a:srgbClr val="D8D8D8">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200000"/>
              </a:lnSpc>
              <a:spcBef>
                <a:spcPts val="0"/>
              </a:spcBef>
              <a:spcAft>
                <a:spcPts val="0"/>
              </a:spcAft>
              <a:buNone/>
            </a:pPr>
            <a:r>
              <a:t/>
            </a:r>
            <a:endParaRPr sz="700">
              <a:solidFill>
                <a:schemeClr val="dk1"/>
              </a:solidFill>
              <a:latin typeface="Arial"/>
              <a:ea typeface="Arial"/>
              <a:cs typeface="Arial"/>
              <a:sym typeface="Arial"/>
            </a:endParaRPr>
          </a:p>
          <a:p>
            <a:pPr indent="-44450" lvl="0" marL="0" marR="0" rtl="0" algn="l">
              <a:lnSpc>
                <a:spcPct val="200000"/>
              </a:lnSpc>
              <a:spcBef>
                <a:spcPts val="0"/>
              </a:spcBef>
              <a:spcAft>
                <a:spcPts val="0"/>
              </a:spcAft>
              <a:buClr>
                <a:srgbClr val="171717"/>
              </a:buClr>
              <a:buSzPts val="700"/>
              <a:buFont typeface="Arial"/>
              <a:buAutoNum type="arabicPeriod"/>
            </a:pPr>
            <a:r>
              <a:rPr lang="en-US" sz="700">
                <a:solidFill>
                  <a:srgbClr val="171717"/>
                </a:solidFill>
                <a:latin typeface="Arial"/>
                <a:ea typeface="Arial"/>
                <a:cs typeface="Arial"/>
                <a:sym typeface="Arial"/>
              </a:rPr>
              <a:t>The HTML is used to immediately show a fast non-interactive page</a:t>
            </a:r>
            <a:endParaRPr/>
          </a:p>
          <a:p>
            <a:pPr indent="-44450" lvl="0" marL="0" marR="0" rtl="0" algn="l">
              <a:lnSpc>
                <a:spcPct val="200000"/>
              </a:lnSpc>
              <a:spcBef>
                <a:spcPts val="0"/>
              </a:spcBef>
              <a:spcAft>
                <a:spcPts val="0"/>
              </a:spcAft>
              <a:buClr>
                <a:srgbClr val="171717"/>
              </a:buClr>
              <a:buSzPts val="700"/>
              <a:buFont typeface="Arial"/>
              <a:buAutoNum type="arabicPeriod"/>
            </a:pPr>
            <a:r>
              <a:rPr lang="en-US" sz="700">
                <a:solidFill>
                  <a:srgbClr val="171717"/>
                </a:solidFill>
                <a:latin typeface="Arial"/>
                <a:ea typeface="Arial"/>
                <a:cs typeface="Arial"/>
                <a:sym typeface="Arial"/>
              </a:rPr>
              <a:t> No bundle is required for server rendered components therefore JS Bundle represents only client rendered components. </a:t>
            </a:r>
            <a:endParaRPr/>
          </a:p>
          <a:p>
            <a:pPr indent="-44450" lvl="0" marL="0" marR="0" rtl="0" algn="l">
              <a:lnSpc>
                <a:spcPct val="200000"/>
              </a:lnSpc>
              <a:spcBef>
                <a:spcPts val="0"/>
              </a:spcBef>
              <a:spcAft>
                <a:spcPts val="0"/>
              </a:spcAft>
              <a:buClr>
                <a:srgbClr val="171717"/>
              </a:buClr>
              <a:buSzPts val="700"/>
              <a:buFont typeface="Arial"/>
              <a:buAutoNum type="arabicPeriod"/>
            </a:pPr>
            <a:r>
              <a:rPr lang="en-US" sz="700">
                <a:solidFill>
                  <a:srgbClr val="171717"/>
                </a:solidFill>
                <a:latin typeface="Arial"/>
                <a:ea typeface="Arial"/>
                <a:cs typeface="Arial"/>
                <a:sym typeface="Arial"/>
              </a:rPr>
              <a:t>The React Server Components Payload is used to reconcile the Client and Server Component trees, and update the DOM.</a:t>
            </a:r>
            <a:endParaRPr/>
          </a:p>
          <a:p>
            <a:pPr indent="-44450" lvl="0" marL="0" marR="0" rtl="0" algn="l">
              <a:lnSpc>
                <a:spcPct val="200000"/>
              </a:lnSpc>
              <a:spcBef>
                <a:spcPts val="0"/>
              </a:spcBef>
              <a:spcAft>
                <a:spcPts val="0"/>
              </a:spcAft>
              <a:buClr>
                <a:srgbClr val="171717"/>
              </a:buClr>
              <a:buSzPts val="700"/>
              <a:buFont typeface="Arial"/>
              <a:buAutoNum type="arabicPeriod"/>
            </a:pPr>
            <a:r>
              <a:rPr lang="en-US" sz="700">
                <a:solidFill>
                  <a:srgbClr val="171717"/>
                </a:solidFill>
                <a:latin typeface="Arial"/>
                <a:ea typeface="Arial"/>
                <a:cs typeface="Arial"/>
                <a:sym typeface="Arial"/>
              </a:rPr>
              <a:t>The JavaScript instructions are used to </a:t>
            </a:r>
            <a:r>
              <a:rPr lang="en-US" sz="700" u="sng" strike="noStrike">
                <a:solidFill>
                  <a:srgbClr val="171717"/>
                </a:solidFill>
                <a:latin typeface="Arial"/>
                <a:ea typeface="Arial"/>
                <a:cs typeface="Arial"/>
                <a:sym typeface="Arial"/>
                <a:hlinkClick r:id="rId3">
                  <a:extLst>
                    <a:ext uri="{A12FA001-AC4F-418D-AE19-62706E023703}">
                      <ahyp:hlinkClr val="tx"/>
                    </a:ext>
                  </a:extLst>
                </a:hlinkClick>
              </a:rPr>
              <a:t>hydrate</a:t>
            </a:r>
            <a:r>
              <a:rPr lang="en-US" sz="700">
                <a:solidFill>
                  <a:srgbClr val="171717"/>
                </a:solidFill>
                <a:latin typeface="Arial"/>
                <a:ea typeface="Arial"/>
                <a:cs typeface="Arial"/>
                <a:sym typeface="Arial"/>
              </a:rPr>
              <a:t> Client Components and make the application interactive.</a:t>
            </a:r>
            <a:endParaRPr/>
          </a:p>
          <a:p>
            <a:pPr indent="-127000" lvl="0" marL="171450" marR="0" rtl="0" algn="l">
              <a:lnSpc>
                <a:spcPct val="200000"/>
              </a:lnSpc>
              <a:spcBef>
                <a:spcPts val="0"/>
              </a:spcBef>
              <a:spcAft>
                <a:spcPts val="0"/>
              </a:spcAft>
              <a:buClr>
                <a:schemeClr val="dk1"/>
              </a:buClr>
              <a:buSzPts val="700"/>
              <a:buFont typeface="Arial"/>
              <a:buNone/>
            </a:pPr>
            <a:r>
              <a:t/>
            </a:r>
            <a:endParaRPr sz="700">
              <a:solidFill>
                <a:schemeClr val="dk1"/>
              </a:solidFill>
              <a:latin typeface="Arial"/>
              <a:ea typeface="Arial"/>
              <a:cs typeface="Arial"/>
              <a:sym typeface="Arial"/>
            </a:endParaRPr>
          </a:p>
        </p:txBody>
      </p:sp>
      <p:sp>
        <p:nvSpPr>
          <p:cNvPr id="799" name="Google Shape;799;p25"/>
          <p:cNvSpPr/>
          <p:nvPr/>
        </p:nvSpPr>
        <p:spPr>
          <a:xfrm>
            <a:off x="400887" y="1300152"/>
            <a:ext cx="2257049" cy="3093593"/>
          </a:xfrm>
          <a:prstGeom prst="rect">
            <a:avLst/>
          </a:prstGeom>
          <a:solidFill>
            <a:srgbClr val="F2F2F2"/>
          </a:solidFill>
          <a:ln cap="sq" cmpd="sng" w="9525">
            <a:solidFill>
              <a:srgbClr val="D8D8D8">
                <a:alpha val="37647"/>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000">
              <a:solidFill>
                <a:schemeClr val="accent6"/>
              </a:solidFill>
              <a:latin typeface="Arial"/>
              <a:ea typeface="Arial"/>
              <a:cs typeface="Arial"/>
              <a:sym typeface="Arial"/>
            </a:endParaRPr>
          </a:p>
        </p:txBody>
      </p:sp>
      <p:sp>
        <p:nvSpPr>
          <p:cNvPr id="800" name="Google Shape;800;p25"/>
          <p:cNvSpPr txBox="1"/>
          <p:nvPr/>
        </p:nvSpPr>
        <p:spPr>
          <a:xfrm>
            <a:off x="1551924" y="1631921"/>
            <a:ext cx="184731" cy="200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700"/>
              <a:buFont typeface="Arial"/>
              <a:buNone/>
            </a:pPr>
            <a:r>
              <a:t/>
            </a:r>
            <a:endParaRPr sz="700">
              <a:solidFill>
                <a:schemeClr val="dk1"/>
              </a:solidFill>
              <a:latin typeface="Arial"/>
              <a:ea typeface="Arial"/>
              <a:cs typeface="Arial"/>
              <a:sym typeface="Arial"/>
            </a:endParaRPr>
          </a:p>
        </p:txBody>
      </p:sp>
      <p:sp>
        <p:nvSpPr>
          <p:cNvPr id="801" name="Google Shape;801;p25"/>
          <p:cNvSpPr/>
          <p:nvPr/>
        </p:nvSpPr>
        <p:spPr>
          <a:xfrm>
            <a:off x="599874" y="1455468"/>
            <a:ext cx="1338654" cy="22085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Static Rendering</a:t>
            </a:r>
            <a:endParaRPr/>
          </a:p>
        </p:txBody>
      </p:sp>
      <p:sp>
        <p:nvSpPr>
          <p:cNvPr id="802" name="Google Shape;802;p25"/>
          <p:cNvSpPr/>
          <p:nvPr/>
        </p:nvSpPr>
        <p:spPr>
          <a:xfrm>
            <a:off x="599874" y="2530063"/>
            <a:ext cx="1338654" cy="22085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Dynamic Rendering</a:t>
            </a:r>
            <a:endParaRPr/>
          </a:p>
        </p:txBody>
      </p:sp>
      <p:sp>
        <p:nvSpPr>
          <p:cNvPr id="803" name="Google Shape;803;p25"/>
          <p:cNvSpPr/>
          <p:nvPr/>
        </p:nvSpPr>
        <p:spPr>
          <a:xfrm>
            <a:off x="599874" y="3369007"/>
            <a:ext cx="1338654" cy="22085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Streaming</a:t>
            </a:r>
            <a:endParaRPr/>
          </a:p>
        </p:txBody>
      </p:sp>
      <p:sp>
        <p:nvSpPr>
          <p:cNvPr id="804" name="Google Shape;804;p25"/>
          <p:cNvSpPr/>
          <p:nvPr/>
        </p:nvSpPr>
        <p:spPr>
          <a:xfrm>
            <a:off x="3023313" y="1452647"/>
            <a:ext cx="750741" cy="211572"/>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Next Build</a:t>
            </a:r>
            <a:endParaRPr/>
          </a:p>
        </p:txBody>
      </p:sp>
      <p:cxnSp>
        <p:nvCxnSpPr>
          <p:cNvPr id="805" name="Google Shape;805;p25"/>
          <p:cNvCxnSpPr>
            <a:stCxn id="801" idx="3"/>
            <a:endCxn id="804" idx="1"/>
          </p:cNvCxnSpPr>
          <p:nvPr/>
        </p:nvCxnSpPr>
        <p:spPr>
          <a:xfrm flipH="1" rot="10800000">
            <a:off x="1938528" y="1558396"/>
            <a:ext cx="1084800" cy="7500"/>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806" name="Google Shape;806;p25"/>
          <p:cNvSpPr/>
          <p:nvPr/>
        </p:nvSpPr>
        <p:spPr>
          <a:xfrm>
            <a:off x="3011078" y="2513958"/>
            <a:ext cx="750741" cy="217744"/>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On Request</a:t>
            </a:r>
            <a:endParaRPr/>
          </a:p>
        </p:txBody>
      </p:sp>
      <p:sp>
        <p:nvSpPr>
          <p:cNvPr id="807" name="Google Shape;807;p25"/>
          <p:cNvSpPr/>
          <p:nvPr/>
        </p:nvSpPr>
        <p:spPr>
          <a:xfrm>
            <a:off x="2970348" y="3382891"/>
            <a:ext cx="796979" cy="197828"/>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On Request</a:t>
            </a:r>
            <a:endParaRPr/>
          </a:p>
        </p:txBody>
      </p:sp>
      <p:cxnSp>
        <p:nvCxnSpPr>
          <p:cNvPr id="808" name="Google Shape;808;p25"/>
          <p:cNvCxnSpPr>
            <a:stCxn id="806" idx="3"/>
            <a:endCxn id="809" idx="1"/>
          </p:cNvCxnSpPr>
          <p:nvPr/>
        </p:nvCxnSpPr>
        <p:spPr>
          <a:xfrm>
            <a:off x="3761819" y="2622830"/>
            <a:ext cx="251700" cy="600"/>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810" name="Google Shape;810;p25"/>
          <p:cNvCxnSpPr>
            <a:stCxn id="802" idx="3"/>
            <a:endCxn id="806" idx="1"/>
          </p:cNvCxnSpPr>
          <p:nvPr/>
        </p:nvCxnSpPr>
        <p:spPr>
          <a:xfrm flipH="1" rot="10800000">
            <a:off x="1938528" y="2622791"/>
            <a:ext cx="1072500" cy="17700"/>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811" name="Google Shape;811;p25"/>
          <p:cNvCxnSpPr>
            <a:stCxn id="803" idx="3"/>
            <a:endCxn id="807" idx="1"/>
          </p:cNvCxnSpPr>
          <p:nvPr/>
        </p:nvCxnSpPr>
        <p:spPr>
          <a:xfrm>
            <a:off x="1938528" y="3479435"/>
            <a:ext cx="1031700" cy="2400"/>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812" name="Google Shape;812;p25"/>
          <p:cNvSpPr/>
          <p:nvPr/>
        </p:nvSpPr>
        <p:spPr>
          <a:xfrm>
            <a:off x="4977165" y="2505193"/>
            <a:ext cx="707491" cy="235073"/>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Generate HTML</a:t>
            </a:r>
            <a:endParaRPr/>
          </a:p>
        </p:txBody>
      </p:sp>
      <p:sp>
        <p:nvSpPr>
          <p:cNvPr id="809" name="Google Shape;809;p25"/>
          <p:cNvSpPr/>
          <p:nvPr/>
        </p:nvSpPr>
        <p:spPr>
          <a:xfrm>
            <a:off x="4013404" y="2514961"/>
            <a:ext cx="707491" cy="217012"/>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Fetch</a:t>
            </a:r>
            <a:endParaRPr/>
          </a:p>
        </p:txBody>
      </p:sp>
      <p:cxnSp>
        <p:nvCxnSpPr>
          <p:cNvPr id="813" name="Google Shape;813;p25"/>
          <p:cNvCxnSpPr>
            <a:stCxn id="809" idx="3"/>
            <a:endCxn id="812" idx="1"/>
          </p:cNvCxnSpPr>
          <p:nvPr/>
        </p:nvCxnSpPr>
        <p:spPr>
          <a:xfrm flipH="1" rot="10800000">
            <a:off x="4720895" y="2622867"/>
            <a:ext cx="256200" cy="600"/>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814" name="Google Shape;814;p25"/>
          <p:cNvCxnSpPr>
            <a:stCxn id="807" idx="3"/>
            <a:endCxn id="809" idx="1"/>
          </p:cNvCxnSpPr>
          <p:nvPr/>
        </p:nvCxnSpPr>
        <p:spPr>
          <a:xfrm flipH="1" rot="10800000">
            <a:off x="3767327" y="2623505"/>
            <a:ext cx="246000" cy="858300"/>
          </a:xfrm>
          <a:prstGeom prst="bentConnector3">
            <a:avLst>
              <a:gd fmla="val 50016" name="adj1"/>
            </a:avLst>
          </a:prstGeom>
          <a:solidFill>
            <a:schemeClr val="accent1"/>
          </a:solidFill>
          <a:ln cap="sq" cmpd="sng" w="12700">
            <a:solidFill>
              <a:schemeClr val="accent1"/>
            </a:solidFill>
            <a:prstDash val="solid"/>
            <a:round/>
            <a:headEnd len="sm" w="sm" type="none"/>
            <a:tailEnd len="med" w="med" type="triangle"/>
          </a:ln>
        </p:spPr>
      </p:cxnSp>
      <p:cxnSp>
        <p:nvCxnSpPr>
          <p:cNvPr id="815" name="Google Shape;815;p25"/>
          <p:cNvCxnSpPr>
            <a:stCxn id="804" idx="3"/>
            <a:endCxn id="809" idx="1"/>
          </p:cNvCxnSpPr>
          <p:nvPr/>
        </p:nvCxnSpPr>
        <p:spPr>
          <a:xfrm>
            <a:off x="3774054" y="1558433"/>
            <a:ext cx="239400" cy="1065000"/>
          </a:xfrm>
          <a:prstGeom prst="bentConnector3">
            <a:avLst>
              <a:gd fmla="val 49990" name="adj1"/>
            </a:avLst>
          </a:prstGeom>
          <a:solidFill>
            <a:schemeClr val="accent1"/>
          </a:solidFill>
          <a:ln cap="sq" cmpd="sng" w="12700">
            <a:solidFill>
              <a:schemeClr val="accent1"/>
            </a:solidFill>
            <a:prstDash val="solid"/>
            <a:round/>
            <a:headEnd len="sm" w="sm" type="none"/>
            <a:tailEnd len="med" w="med" type="triangle"/>
          </a:ln>
        </p:spPr>
      </p:cxnSp>
      <p:sp>
        <p:nvSpPr>
          <p:cNvPr id="816" name="Google Shape;816;p25"/>
          <p:cNvSpPr txBox="1"/>
          <p:nvPr/>
        </p:nvSpPr>
        <p:spPr>
          <a:xfrm>
            <a:off x="599874" y="1690309"/>
            <a:ext cx="1827083" cy="55714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700">
                <a:solidFill>
                  <a:srgbClr val="171717"/>
                </a:solidFill>
                <a:latin typeface="Arial"/>
                <a:ea typeface="Arial"/>
                <a:cs typeface="Arial"/>
                <a:sym typeface="Arial"/>
              </a:rPr>
              <a:t>Works well for pages that is not personalized to the user E.g. support pages, static PDP</a:t>
            </a:r>
            <a:endParaRPr sz="700">
              <a:solidFill>
                <a:schemeClr val="dk1"/>
              </a:solidFill>
              <a:latin typeface="Arial"/>
              <a:ea typeface="Arial"/>
              <a:cs typeface="Arial"/>
              <a:sym typeface="Arial"/>
            </a:endParaRPr>
          </a:p>
        </p:txBody>
      </p:sp>
      <p:sp>
        <p:nvSpPr>
          <p:cNvPr id="817" name="Google Shape;817;p25"/>
          <p:cNvSpPr txBox="1"/>
          <p:nvPr/>
        </p:nvSpPr>
        <p:spPr>
          <a:xfrm>
            <a:off x="597019" y="2770822"/>
            <a:ext cx="1829624" cy="55547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700" u="none" strike="noStrike">
                <a:solidFill>
                  <a:srgbClr val="171717"/>
                </a:solidFill>
                <a:latin typeface="Arial"/>
                <a:ea typeface="Arial"/>
                <a:cs typeface="Arial"/>
                <a:sym typeface="Arial"/>
              </a:rPr>
              <a:t>Useful when a page has data that is personalized to the user. E.g</a:t>
            </a:r>
            <a:r>
              <a:rPr lang="en-US" sz="700">
                <a:solidFill>
                  <a:srgbClr val="171717"/>
                </a:solidFill>
                <a:latin typeface="Arial"/>
                <a:ea typeface="Arial"/>
                <a:cs typeface="Arial"/>
                <a:sym typeface="Arial"/>
              </a:rPr>
              <a:t>. </a:t>
            </a:r>
            <a:r>
              <a:rPr lang="en-US" sz="700" u="none" strike="noStrike">
                <a:solidFill>
                  <a:srgbClr val="171717"/>
                </a:solidFill>
                <a:latin typeface="Arial"/>
                <a:ea typeface="Arial"/>
                <a:cs typeface="Arial"/>
                <a:sym typeface="Arial"/>
              </a:rPr>
              <a:t>PDP, cart, personalized GW</a:t>
            </a:r>
            <a:endParaRPr sz="700">
              <a:solidFill>
                <a:schemeClr val="dk1"/>
              </a:solidFill>
              <a:latin typeface="Arial"/>
              <a:ea typeface="Arial"/>
              <a:cs typeface="Arial"/>
              <a:sym typeface="Arial"/>
            </a:endParaRPr>
          </a:p>
        </p:txBody>
      </p:sp>
      <p:sp>
        <p:nvSpPr>
          <p:cNvPr id="818" name="Google Shape;818;p25"/>
          <p:cNvSpPr txBox="1"/>
          <p:nvPr/>
        </p:nvSpPr>
        <p:spPr>
          <a:xfrm>
            <a:off x="597019" y="3651660"/>
            <a:ext cx="1979926" cy="71872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700" u="none" strike="noStrike">
                <a:solidFill>
                  <a:srgbClr val="171717"/>
                </a:solidFill>
                <a:latin typeface="Arial"/>
                <a:ea typeface="Arial"/>
                <a:cs typeface="Arial"/>
                <a:sym typeface="Arial"/>
              </a:rPr>
              <a:t>Useful for UI components that depends on slower data fetches that would block rendering. </a:t>
            </a:r>
            <a:r>
              <a:rPr lang="en-US" sz="700">
                <a:solidFill>
                  <a:srgbClr val="171717"/>
                </a:solidFill>
                <a:latin typeface="Arial"/>
                <a:ea typeface="Arial"/>
                <a:cs typeface="Arial"/>
                <a:sym typeface="Arial"/>
              </a:rPr>
              <a:t>E.g. </a:t>
            </a:r>
            <a:r>
              <a:rPr lang="en-US" sz="700" u="none" strike="noStrike">
                <a:solidFill>
                  <a:srgbClr val="171717"/>
                </a:solidFill>
                <a:latin typeface="Arial"/>
                <a:ea typeface="Arial"/>
                <a:cs typeface="Arial"/>
                <a:sym typeface="Arial"/>
              </a:rPr>
              <a:t>accessory recommendations in cart</a:t>
            </a:r>
            <a:endParaRPr sz="700">
              <a:solidFill>
                <a:schemeClr val="dk1"/>
              </a:solidFill>
              <a:latin typeface="Arial"/>
              <a:ea typeface="Arial"/>
              <a:cs typeface="Arial"/>
              <a:sym typeface="Arial"/>
            </a:endParaRPr>
          </a:p>
        </p:txBody>
      </p:sp>
      <p:cxnSp>
        <p:nvCxnSpPr>
          <p:cNvPr id="819" name="Google Shape;819;p25"/>
          <p:cNvCxnSpPr>
            <a:stCxn id="812" idx="3"/>
          </p:cNvCxnSpPr>
          <p:nvPr/>
        </p:nvCxnSpPr>
        <p:spPr>
          <a:xfrm flipH="1" rot="10800000">
            <a:off x="5684656" y="2622130"/>
            <a:ext cx="496800" cy="600"/>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820" name="Google Shape;820;p25"/>
          <p:cNvSpPr txBox="1"/>
          <p:nvPr/>
        </p:nvSpPr>
        <p:spPr>
          <a:xfrm>
            <a:off x="401159" y="1083979"/>
            <a:ext cx="2251892" cy="200055"/>
          </a:xfrm>
          <a:prstGeom prst="rect">
            <a:avLst/>
          </a:prstGeom>
          <a:solidFill>
            <a:schemeClr val="dk1"/>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00">
                <a:solidFill>
                  <a:schemeClr val="lt1"/>
                </a:solidFill>
                <a:latin typeface="Arial"/>
                <a:ea typeface="Arial"/>
                <a:cs typeface="Arial"/>
                <a:sym typeface="Arial"/>
              </a:rPr>
              <a:t>Next.js Server </a:t>
            </a:r>
            <a:r>
              <a:rPr b="1" lang="en-US" sz="700">
                <a:solidFill>
                  <a:schemeClr val="lt1"/>
                </a:solidFill>
                <a:latin typeface="Arial"/>
                <a:ea typeface="Arial"/>
                <a:cs typeface="Arial"/>
                <a:sym typeface="Arial"/>
              </a:rPr>
              <a:t>Rendering Strategies</a:t>
            </a:r>
            <a:endParaRPr/>
          </a:p>
        </p:txBody>
      </p:sp>
      <p:sp>
        <p:nvSpPr>
          <p:cNvPr id="821" name="Google Shape;821;p25"/>
          <p:cNvSpPr txBox="1"/>
          <p:nvPr/>
        </p:nvSpPr>
        <p:spPr>
          <a:xfrm>
            <a:off x="2789197" y="1085179"/>
            <a:ext cx="3013012" cy="200055"/>
          </a:xfrm>
          <a:prstGeom prst="rect">
            <a:avLst/>
          </a:prstGeom>
          <a:solidFill>
            <a:schemeClr val="dk1"/>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00" u="none" strike="noStrike">
                <a:solidFill>
                  <a:schemeClr val="lt1"/>
                </a:solidFill>
                <a:latin typeface="Arial"/>
                <a:ea typeface="Arial"/>
                <a:cs typeface="Arial"/>
                <a:sym typeface="Arial"/>
              </a:rPr>
              <a:t>Server  Side</a:t>
            </a:r>
            <a:endParaRPr b="1" sz="700">
              <a:solidFill>
                <a:schemeClr val="lt1"/>
              </a:solidFill>
              <a:latin typeface="Arial"/>
              <a:ea typeface="Arial"/>
              <a:cs typeface="Arial"/>
              <a:sym typeface="Arial"/>
            </a:endParaRPr>
          </a:p>
        </p:txBody>
      </p:sp>
      <p:sp>
        <p:nvSpPr>
          <p:cNvPr id="822" name="Google Shape;822;p25"/>
          <p:cNvSpPr txBox="1"/>
          <p:nvPr/>
        </p:nvSpPr>
        <p:spPr>
          <a:xfrm>
            <a:off x="6118203" y="1102211"/>
            <a:ext cx="2904910" cy="200055"/>
          </a:xfrm>
          <a:prstGeom prst="rect">
            <a:avLst/>
          </a:prstGeom>
          <a:solidFill>
            <a:schemeClr val="dk1"/>
          </a:solidFill>
          <a:ln cap="flat" cmpd="sng" w="9525">
            <a:solidFill>
              <a:srgbClr val="D8D8D8"/>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00" u="none" strike="noStrike">
                <a:solidFill>
                  <a:schemeClr val="lt1"/>
                </a:solidFill>
                <a:latin typeface="Arial"/>
                <a:ea typeface="Arial"/>
                <a:cs typeface="Arial"/>
                <a:sym typeface="Arial"/>
              </a:rPr>
              <a:t>Client Side</a:t>
            </a:r>
            <a:endParaRPr b="1" sz="700">
              <a:solidFill>
                <a:schemeClr val="lt1"/>
              </a:solidFill>
              <a:latin typeface="Arial"/>
              <a:ea typeface="Arial"/>
              <a:cs typeface="Arial"/>
              <a:sym typeface="Arial"/>
            </a:endParaRPr>
          </a:p>
        </p:txBody>
      </p:sp>
      <p:cxnSp>
        <p:nvCxnSpPr>
          <p:cNvPr id="823" name="Google Shape;823;p25"/>
          <p:cNvCxnSpPr>
            <a:stCxn id="809" idx="0"/>
            <a:endCxn id="824" idx="2"/>
          </p:cNvCxnSpPr>
          <p:nvPr/>
        </p:nvCxnSpPr>
        <p:spPr>
          <a:xfrm rot="10800000">
            <a:off x="4361450" y="2229961"/>
            <a:ext cx="5700" cy="285000"/>
          </a:xfrm>
          <a:prstGeom prst="straightConnector1">
            <a:avLst/>
          </a:prstGeom>
          <a:solidFill>
            <a:schemeClr val="accent1"/>
          </a:solidFill>
          <a:ln cap="sq" cmpd="sng" w="12700">
            <a:solidFill>
              <a:schemeClr val="accent1"/>
            </a:solidFill>
            <a:prstDash val="solid"/>
            <a:round/>
            <a:headEnd len="med" w="med" type="triangle"/>
            <a:tailEnd len="med" w="med" type="triangle"/>
          </a:ln>
        </p:spPr>
      </p:cxnSp>
      <p:sp>
        <p:nvSpPr>
          <p:cNvPr id="824" name="Google Shape;824;p25"/>
          <p:cNvSpPr/>
          <p:nvPr/>
        </p:nvSpPr>
        <p:spPr>
          <a:xfrm>
            <a:off x="4007755" y="2013001"/>
            <a:ext cx="707491" cy="217012"/>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Revalidation</a:t>
            </a:r>
            <a:endParaRPr/>
          </a:p>
        </p:txBody>
      </p:sp>
      <p:sp>
        <p:nvSpPr>
          <p:cNvPr id="825" name="Google Shape;825;p25"/>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Framework | Next.js | Server Rendering Strategies</a:t>
            </a:r>
            <a:endParaRPr b="0" i="0" sz="800">
              <a:solidFill>
                <a:schemeClr val="dk1"/>
              </a:solidFill>
              <a:latin typeface="Arial"/>
              <a:ea typeface="Arial"/>
              <a:cs typeface="Arial"/>
              <a:sym typeface="Arial"/>
            </a:endParaRPr>
          </a:p>
        </p:txBody>
      </p:sp>
      <p:pic>
        <p:nvPicPr>
          <p:cNvPr descr="A black letter x on a white background&#10;&#10;Description automatically generated" id="826" name="Google Shape;826;p25"/>
          <p:cNvPicPr preferRelativeResize="0"/>
          <p:nvPr/>
        </p:nvPicPr>
        <p:blipFill rotWithShape="1">
          <a:blip r:embed="rId4">
            <a:alphaModFix/>
          </a:blip>
          <a:srcRect b="0" l="0" r="0" t="0"/>
          <a:stretch/>
        </p:blipFill>
        <p:spPr>
          <a:xfrm>
            <a:off x="5220209" y="1316563"/>
            <a:ext cx="582000" cy="172050"/>
          </a:xfrm>
          <a:prstGeom prst="rect">
            <a:avLst/>
          </a:prstGeom>
          <a:noFill/>
          <a:ln>
            <a:noFill/>
          </a:ln>
        </p:spPr>
      </p:pic>
      <p:sp>
        <p:nvSpPr>
          <p:cNvPr descr="Node.js" id="827" name="Google Shape;827;p25"/>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26"/>
          <p:cNvSpPr txBox="1"/>
          <p:nvPr>
            <p:ph type="title"/>
          </p:nvPr>
        </p:nvSpPr>
        <p:spPr>
          <a:xfrm>
            <a:off x="457200" y="590550"/>
            <a:ext cx="7379208" cy="187452"/>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00000"/>
              <a:buFont typeface="Arial"/>
              <a:buNone/>
            </a:pPr>
            <a:r>
              <a:rPr lang="en-US" sz="2000"/>
              <a:t>When to use Server and Client Components</a:t>
            </a:r>
            <a:endParaRPr/>
          </a:p>
        </p:txBody>
      </p:sp>
      <p:sp>
        <p:nvSpPr>
          <p:cNvPr id="833" name="Google Shape;833;p26"/>
          <p:cNvSpPr txBox="1"/>
          <p:nvPr>
            <p:ph idx="1" type="body"/>
          </p:nvPr>
        </p:nvSpPr>
        <p:spPr>
          <a:xfrm>
            <a:off x="4911352" y="1032365"/>
            <a:ext cx="4039836" cy="1755596"/>
          </a:xfrm>
          <a:prstGeom prst="rect">
            <a:avLst/>
          </a:prstGeom>
          <a:noFill/>
          <a:ln>
            <a:noFill/>
          </a:ln>
        </p:spPr>
        <p:txBody>
          <a:bodyPr anchorCtr="0" anchor="t" bIns="0" lIns="0" spcFirstLastPara="1" rIns="0" wrap="square" tIns="0">
            <a:normAutofit/>
          </a:bodyPr>
          <a:lstStyle/>
          <a:p>
            <a:pPr indent="-171450" lvl="2" marL="401638" rtl="0" algn="l">
              <a:lnSpc>
                <a:spcPct val="100000"/>
              </a:lnSpc>
              <a:spcBef>
                <a:spcPts val="0"/>
              </a:spcBef>
              <a:spcAft>
                <a:spcPts val="0"/>
              </a:spcAft>
              <a:buClr>
                <a:schemeClr val="dk1"/>
              </a:buClr>
              <a:buSzPts val="1120"/>
              <a:buFont typeface="Arial"/>
              <a:buChar char="•"/>
            </a:pPr>
            <a:r>
              <a:rPr b="1" lang="en-US" sz="800">
                <a:latin typeface="Arial"/>
                <a:ea typeface="Arial"/>
                <a:cs typeface="Arial"/>
                <a:sym typeface="Arial"/>
              </a:rPr>
              <a:t>Sharing data between components</a:t>
            </a:r>
            <a:br>
              <a:rPr b="1" lang="en-US" sz="800">
                <a:latin typeface="Arial"/>
                <a:ea typeface="Arial"/>
                <a:cs typeface="Arial"/>
                <a:sym typeface="Arial"/>
              </a:rPr>
            </a:br>
            <a:r>
              <a:rPr lang="en-US" sz="800">
                <a:latin typeface="Arial"/>
                <a:ea typeface="Arial"/>
                <a:cs typeface="Arial"/>
                <a:sym typeface="Arial"/>
              </a:rPr>
              <a:t>Fetch on server and share through React cache on client</a:t>
            </a:r>
            <a:endParaRPr/>
          </a:p>
          <a:p>
            <a:pPr indent="0" lvl="2" marL="230188" rtl="0" algn="l">
              <a:lnSpc>
                <a:spcPct val="100000"/>
              </a:lnSpc>
              <a:spcBef>
                <a:spcPts val="600"/>
              </a:spcBef>
              <a:spcAft>
                <a:spcPts val="0"/>
              </a:spcAft>
              <a:buClr>
                <a:schemeClr val="dk1"/>
              </a:buClr>
              <a:buSzPts val="1120"/>
              <a:buNone/>
            </a:pPr>
            <a:r>
              <a:t/>
            </a:r>
            <a:endParaRPr b="1" i="0" sz="800" u="sng" strike="noStrike">
              <a:solidFill>
                <a:srgbClr val="171717"/>
              </a:solidFill>
              <a:latin typeface="Arial"/>
              <a:ea typeface="Arial"/>
              <a:cs typeface="Arial"/>
              <a:sym typeface="Arial"/>
              <a:hlinkClick r:id="rId3">
                <a:extLst>
                  <a:ext uri="{A12FA001-AC4F-418D-AE19-62706E023703}">
                    <ahyp:hlinkClr val="tx"/>
                  </a:ext>
                </a:extLst>
              </a:hlinkClick>
            </a:endParaRPr>
          </a:p>
          <a:p>
            <a:pPr indent="-171450" lvl="2" marL="401638" rtl="0" algn="l">
              <a:lnSpc>
                <a:spcPct val="100000"/>
              </a:lnSpc>
              <a:spcBef>
                <a:spcPts val="600"/>
              </a:spcBef>
              <a:spcAft>
                <a:spcPts val="0"/>
              </a:spcAft>
              <a:buClr>
                <a:srgbClr val="171717"/>
              </a:buClr>
              <a:buSzPts val="1120"/>
              <a:buFont typeface="Arial"/>
              <a:buChar char="•"/>
            </a:pPr>
            <a:r>
              <a:rPr b="1" lang="en-US" sz="800" u="none" strike="noStrike">
                <a:solidFill>
                  <a:srgbClr val="171717"/>
                </a:solidFill>
                <a:latin typeface="Arial"/>
                <a:ea typeface="Arial"/>
                <a:cs typeface="Arial"/>
                <a:sym typeface="Arial"/>
              </a:rPr>
              <a:t>Keeping Server-only Code out of the Client Environments</a:t>
            </a:r>
            <a:endParaRPr/>
          </a:p>
          <a:p>
            <a:pPr indent="0" lvl="3" marL="455613" rtl="0" algn="l">
              <a:lnSpc>
                <a:spcPct val="100000"/>
              </a:lnSpc>
              <a:spcBef>
                <a:spcPts val="600"/>
              </a:spcBef>
              <a:spcAft>
                <a:spcPts val="0"/>
              </a:spcAft>
              <a:buClr>
                <a:srgbClr val="171717"/>
              </a:buClr>
              <a:buSzPts val="800"/>
              <a:buNone/>
            </a:pPr>
            <a:r>
              <a:rPr i="0" lang="en-US" sz="800" u="none" strike="noStrike">
                <a:solidFill>
                  <a:srgbClr val="171717"/>
                </a:solidFill>
                <a:latin typeface="Arial"/>
                <a:ea typeface="Arial"/>
                <a:cs typeface="Arial"/>
                <a:sym typeface="Arial"/>
              </a:rPr>
              <a:t>Use server directive can keep server code from rendering on the client accidentally.</a:t>
            </a:r>
            <a:endParaRPr/>
          </a:p>
          <a:p>
            <a:pPr indent="-100329" lvl="2" marL="401638" rtl="0" algn="l">
              <a:lnSpc>
                <a:spcPct val="100000"/>
              </a:lnSpc>
              <a:spcBef>
                <a:spcPts val="600"/>
              </a:spcBef>
              <a:spcAft>
                <a:spcPts val="0"/>
              </a:spcAft>
              <a:buClr>
                <a:schemeClr val="dk1"/>
              </a:buClr>
              <a:buSzPts val="1120"/>
              <a:buFont typeface="Arial"/>
              <a:buNone/>
            </a:pPr>
            <a:r>
              <a:t/>
            </a:r>
            <a:endParaRPr b="1" sz="800">
              <a:latin typeface="Arial"/>
              <a:ea typeface="Arial"/>
              <a:cs typeface="Arial"/>
              <a:sym typeface="Arial"/>
            </a:endParaRPr>
          </a:p>
          <a:p>
            <a:pPr indent="-171450" lvl="2" marL="401638" rtl="0" algn="l">
              <a:lnSpc>
                <a:spcPct val="100000"/>
              </a:lnSpc>
              <a:spcBef>
                <a:spcPts val="600"/>
              </a:spcBef>
              <a:spcAft>
                <a:spcPts val="0"/>
              </a:spcAft>
              <a:buClr>
                <a:schemeClr val="dk1"/>
              </a:buClr>
              <a:buSzPts val="1120"/>
              <a:buFont typeface="Arial"/>
              <a:buChar char="•"/>
            </a:pPr>
            <a:r>
              <a:rPr b="1" lang="en-US" sz="800">
                <a:latin typeface="Arial"/>
                <a:ea typeface="Arial"/>
                <a:cs typeface="Arial"/>
                <a:sym typeface="Arial"/>
              </a:rPr>
              <a:t>Moving Client Components Down the Tree</a:t>
            </a:r>
            <a:endParaRPr/>
          </a:p>
          <a:p>
            <a:pPr indent="0" lvl="2" marL="230188" rtl="0" algn="l">
              <a:lnSpc>
                <a:spcPct val="100000"/>
              </a:lnSpc>
              <a:spcBef>
                <a:spcPts val="600"/>
              </a:spcBef>
              <a:spcAft>
                <a:spcPts val="0"/>
              </a:spcAft>
              <a:buClr>
                <a:srgbClr val="171717"/>
              </a:buClr>
              <a:buSzPts val="1120"/>
              <a:buNone/>
            </a:pPr>
            <a:r>
              <a:rPr b="1" lang="en-US" sz="800">
                <a:solidFill>
                  <a:srgbClr val="171717"/>
                </a:solidFill>
                <a:latin typeface="Arial"/>
                <a:ea typeface="Arial"/>
                <a:cs typeface="Arial"/>
                <a:sym typeface="Arial"/>
              </a:rPr>
              <a:t>        </a:t>
            </a:r>
            <a:r>
              <a:rPr lang="en-US" sz="800" u="none" strike="noStrike">
                <a:solidFill>
                  <a:srgbClr val="171717"/>
                </a:solidFill>
                <a:latin typeface="Arial"/>
                <a:ea typeface="Arial"/>
                <a:cs typeface="Arial"/>
                <a:sym typeface="Arial"/>
              </a:rPr>
              <a:t>Keep </a:t>
            </a:r>
            <a:r>
              <a:rPr lang="en-US" sz="800">
                <a:solidFill>
                  <a:srgbClr val="171717"/>
                </a:solidFill>
                <a:latin typeface="Arial"/>
                <a:ea typeface="Arial"/>
                <a:cs typeface="Arial"/>
                <a:sym typeface="Arial"/>
              </a:rPr>
              <a:t>bundle size down by moving interactive components down the component tree</a:t>
            </a:r>
            <a:endParaRPr/>
          </a:p>
        </p:txBody>
      </p:sp>
      <p:pic>
        <p:nvPicPr>
          <p:cNvPr id="834" name="Google Shape;834;p26"/>
          <p:cNvPicPr preferRelativeResize="0"/>
          <p:nvPr/>
        </p:nvPicPr>
        <p:blipFill rotWithShape="1">
          <a:blip r:embed="rId4">
            <a:alphaModFix/>
          </a:blip>
          <a:srcRect b="0" l="0" r="0" t="0"/>
          <a:stretch/>
        </p:blipFill>
        <p:spPr>
          <a:xfrm>
            <a:off x="457200" y="999629"/>
            <a:ext cx="4039836" cy="3393463"/>
          </a:xfrm>
          <a:prstGeom prst="rect">
            <a:avLst/>
          </a:prstGeom>
          <a:noFill/>
          <a:ln>
            <a:noFill/>
          </a:ln>
        </p:spPr>
      </p:pic>
      <p:sp>
        <p:nvSpPr>
          <p:cNvPr id="835" name="Google Shape;835;p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lang="en-US"/>
              <a:t>‹#›</a:t>
            </a:fld>
            <a:endParaRPr/>
          </a:p>
        </p:txBody>
      </p:sp>
      <p:sp>
        <p:nvSpPr>
          <p:cNvPr id="836" name="Google Shape;836;p26"/>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Framework | Next.js | Composition Pattern</a:t>
            </a:r>
            <a:endParaRPr b="0" i="0" sz="8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7"/>
          <p:cNvSpPr txBox="1"/>
          <p:nvPr>
            <p:ph type="title"/>
          </p:nvPr>
        </p:nvSpPr>
        <p:spPr>
          <a:xfrm>
            <a:off x="457200" y="590550"/>
            <a:ext cx="8229600" cy="319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000"/>
              <a:buFont typeface="Arial"/>
              <a:buNone/>
            </a:pPr>
            <a:r>
              <a:rPr lang="en-US" sz="1600"/>
              <a:t>Page Patterns to be considered for Rendering Approach</a:t>
            </a:r>
            <a:br>
              <a:rPr b="0" i="0" lang="en-US" u="none" cap="none" strike="noStrike">
                <a:latin typeface="Arial"/>
                <a:ea typeface="Arial"/>
                <a:cs typeface="Arial"/>
                <a:sym typeface="Arial"/>
              </a:rPr>
            </a:br>
            <a:r>
              <a:rPr lang="en-US"/>
              <a:t> </a:t>
            </a:r>
            <a:endParaRPr/>
          </a:p>
        </p:txBody>
      </p:sp>
      <p:sp>
        <p:nvSpPr>
          <p:cNvPr id="842" name="Google Shape;842;p2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grpSp>
        <p:nvGrpSpPr>
          <p:cNvPr id="843" name="Google Shape;843;p27"/>
          <p:cNvGrpSpPr/>
          <p:nvPr/>
        </p:nvGrpSpPr>
        <p:grpSpPr>
          <a:xfrm>
            <a:off x="551354" y="1242245"/>
            <a:ext cx="7500987" cy="2639121"/>
            <a:chOff x="736788" y="1478837"/>
            <a:chExt cx="7500987" cy="2639121"/>
          </a:xfrm>
        </p:grpSpPr>
        <p:sp>
          <p:nvSpPr>
            <p:cNvPr id="844" name="Google Shape;844;p27"/>
            <p:cNvSpPr txBox="1"/>
            <p:nvPr/>
          </p:nvSpPr>
          <p:spPr>
            <a:xfrm>
              <a:off x="736788" y="1484324"/>
              <a:ext cx="2111835" cy="246221"/>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000"/>
                <a:buFont typeface="Arial"/>
                <a:buNone/>
              </a:pPr>
              <a:r>
                <a:rPr b="1" i="0" lang="en-US" sz="1000" u="none" cap="none" strike="noStrike">
                  <a:solidFill>
                    <a:srgbClr val="FFFFFF"/>
                  </a:solidFill>
                  <a:latin typeface="Arial"/>
                  <a:ea typeface="Arial"/>
                  <a:cs typeface="Arial"/>
                  <a:sym typeface="Arial"/>
                </a:rPr>
                <a:t>1. Content Driven AEM Pages</a:t>
              </a:r>
              <a:endParaRPr/>
            </a:p>
          </p:txBody>
        </p:sp>
        <p:sp>
          <p:nvSpPr>
            <p:cNvPr id="845" name="Google Shape;845;p27"/>
            <p:cNvSpPr txBox="1"/>
            <p:nvPr/>
          </p:nvSpPr>
          <p:spPr>
            <a:xfrm>
              <a:off x="736788" y="1791381"/>
              <a:ext cx="215987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e.g.: Marketing page content managed in AEM and published</a:t>
              </a:r>
              <a:endParaRPr/>
            </a:p>
          </p:txBody>
        </p:sp>
        <p:pic>
          <p:nvPicPr>
            <p:cNvPr id="846" name="Google Shape;846;p27"/>
            <p:cNvPicPr preferRelativeResize="0"/>
            <p:nvPr/>
          </p:nvPicPr>
          <p:blipFill rotWithShape="1">
            <a:blip r:embed="rId3">
              <a:alphaModFix/>
            </a:blip>
            <a:srcRect b="0" l="0" r="0" t="0"/>
            <a:stretch/>
          </p:blipFill>
          <p:spPr>
            <a:xfrm>
              <a:off x="736789" y="2144604"/>
              <a:ext cx="2111834" cy="1973354"/>
            </a:xfrm>
            <a:prstGeom prst="rect">
              <a:avLst/>
            </a:prstGeom>
            <a:noFill/>
            <a:ln>
              <a:noFill/>
            </a:ln>
          </p:spPr>
        </p:pic>
        <p:sp>
          <p:nvSpPr>
            <p:cNvPr id="847" name="Google Shape;847;p27"/>
            <p:cNvSpPr txBox="1"/>
            <p:nvPr/>
          </p:nvSpPr>
          <p:spPr>
            <a:xfrm>
              <a:off x="3470274" y="1478837"/>
              <a:ext cx="4767501" cy="246221"/>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rgbClr val="000000"/>
                  </a:solidFill>
                  <a:latin typeface="Arial"/>
                  <a:ea typeface="Arial"/>
                  <a:cs typeface="Arial"/>
                  <a:sym typeface="Arial"/>
                </a:rPr>
                <a:t>2</a:t>
              </a:r>
              <a:r>
                <a:rPr b="1" i="0" lang="en-US" sz="1000" u="none" cap="none" strike="noStrike">
                  <a:solidFill>
                    <a:srgbClr val="000000"/>
                  </a:solidFill>
                  <a:latin typeface="Arial"/>
                  <a:ea typeface="Arial"/>
                  <a:cs typeface="Arial"/>
                  <a:sym typeface="Arial"/>
                </a:rPr>
                <a:t>. Dynamic Application Pages</a:t>
              </a:r>
              <a:endParaRPr/>
            </a:p>
          </p:txBody>
        </p:sp>
        <p:sp>
          <p:nvSpPr>
            <p:cNvPr id="848" name="Google Shape;848;p27"/>
            <p:cNvSpPr txBox="1"/>
            <p:nvPr/>
          </p:nvSpPr>
          <p:spPr>
            <a:xfrm>
              <a:off x="6077899" y="1721728"/>
              <a:ext cx="2159876"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e.g.: pages that gets completely dynamic in nature based on customer data</a:t>
              </a:r>
              <a:endParaRPr/>
            </a:p>
          </p:txBody>
        </p:sp>
        <p:grpSp>
          <p:nvGrpSpPr>
            <p:cNvPr id="849" name="Google Shape;849;p27"/>
            <p:cNvGrpSpPr/>
            <p:nvPr/>
          </p:nvGrpSpPr>
          <p:grpSpPr>
            <a:xfrm>
              <a:off x="6106112" y="2144604"/>
              <a:ext cx="2111834" cy="1973354"/>
              <a:chOff x="3492123" y="1827983"/>
              <a:chExt cx="2111834" cy="1973354"/>
            </a:xfrm>
          </p:grpSpPr>
          <p:pic>
            <p:nvPicPr>
              <p:cNvPr id="850" name="Google Shape;850;p27"/>
              <p:cNvPicPr preferRelativeResize="0"/>
              <p:nvPr/>
            </p:nvPicPr>
            <p:blipFill rotWithShape="1">
              <a:blip r:embed="rId4">
                <a:alphaModFix/>
              </a:blip>
              <a:srcRect b="0" l="0" r="0" t="0"/>
              <a:stretch/>
            </p:blipFill>
            <p:spPr>
              <a:xfrm>
                <a:off x="3492123" y="1827983"/>
                <a:ext cx="2111834" cy="1973354"/>
              </a:xfrm>
              <a:prstGeom prst="rect">
                <a:avLst/>
              </a:prstGeom>
              <a:noFill/>
              <a:ln>
                <a:noFill/>
              </a:ln>
            </p:spPr>
          </p:pic>
          <p:sp>
            <p:nvSpPr>
              <p:cNvPr id="851" name="Google Shape;851;p27"/>
              <p:cNvSpPr/>
              <p:nvPr/>
            </p:nvSpPr>
            <p:spPr>
              <a:xfrm>
                <a:off x="3499009" y="2209711"/>
                <a:ext cx="662277" cy="259200"/>
              </a:xfrm>
              <a:prstGeom prst="rect">
                <a:avLst/>
              </a:prstGeom>
              <a:solidFill>
                <a:srgbClr val="00E6C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rgbClr val="000000"/>
                    </a:solidFill>
                    <a:latin typeface="Arial"/>
                    <a:ea typeface="Arial"/>
                    <a:cs typeface="Arial"/>
                    <a:sym typeface="Arial"/>
                  </a:rPr>
                  <a:t>Device Info</a:t>
                </a:r>
                <a:endParaRPr/>
              </a:p>
            </p:txBody>
          </p:sp>
        </p:grpSp>
        <p:sp>
          <p:nvSpPr>
            <p:cNvPr id="852" name="Google Shape;852;p27"/>
            <p:cNvSpPr txBox="1"/>
            <p:nvPr/>
          </p:nvSpPr>
          <p:spPr>
            <a:xfrm>
              <a:off x="3446253" y="1733888"/>
              <a:ext cx="2159876" cy="41549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00"/>
                <a:buFont typeface="Arial"/>
                <a:buNone/>
              </a:pPr>
              <a:r>
                <a:rPr b="0" i="0" lang="en-US" sz="700" u="none" cap="none" strike="noStrike">
                  <a:solidFill>
                    <a:srgbClr val="000000"/>
                  </a:solidFill>
                  <a:latin typeface="Arial"/>
                  <a:ea typeface="Arial"/>
                  <a:cs typeface="Arial"/>
                  <a:sym typeface="Arial"/>
                </a:rPr>
                <a:t>e.g.: Pages like GW,PDP that can be served from cache but needs to account for personalized dynamic content </a:t>
              </a:r>
              <a:endParaRPr/>
            </a:p>
          </p:txBody>
        </p:sp>
        <p:grpSp>
          <p:nvGrpSpPr>
            <p:cNvPr id="853" name="Google Shape;853;p27"/>
            <p:cNvGrpSpPr/>
            <p:nvPr/>
          </p:nvGrpSpPr>
          <p:grpSpPr>
            <a:xfrm>
              <a:off x="3470274" y="2144604"/>
              <a:ext cx="2111834" cy="1973354"/>
              <a:chOff x="6254116" y="1827983"/>
              <a:chExt cx="2111834" cy="1973354"/>
            </a:xfrm>
          </p:grpSpPr>
          <p:pic>
            <p:nvPicPr>
              <p:cNvPr id="854" name="Google Shape;854;p27"/>
              <p:cNvPicPr preferRelativeResize="0"/>
              <p:nvPr/>
            </p:nvPicPr>
            <p:blipFill rotWithShape="1">
              <a:blip r:embed="rId5">
                <a:alphaModFix/>
              </a:blip>
              <a:srcRect b="0" l="0" r="0" t="0"/>
              <a:stretch/>
            </p:blipFill>
            <p:spPr>
              <a:xfrm>
                <a:off x="6254116" y="1827983"/>
                <a:ext cx="2111834" cy="1973354"/>
              </a:xfrm>
              <a:prstGeom prst="rect">
                <a:avLst/>
              </a:prstGeom>
              <a:noFill/>
              <a:ln>
                <a:noFill/>
              </a:ln>
            </p:spPr>
          </p:pic>
          <p:sp>
            <p:nvSpPr>
              <p:cNvPr id="855" name="Google Shape;855;p27"/>
              <p:cNvSpPr/>
              <p:nvPr/>
            </p:nvSpPr>
            <p:spPr>
              <a:xfrm>
                <a:off x="6386400" y="2635200"/>
                <a:ext cx="1077242" cy="473206"/>
              </a:xfrm>
              <a:prstGeom prst="rect">
                <a:avLst/>
              </a:prstGeom>
              <a:solidFill>
                <a:srgbClr val="FE8C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Device Detail</a:t>
                </a:r>
                <a:endParaRPr/>
              </a:p>
            </p:txBody>
          </p:sp>
        </p:grpSp>
      </p:grpSp>
      <p:sp>
        <p:nvSpPr>
          <p:cNvPr id="856" name="Google Shape;856;p27"/>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Framework | Page Patterns</a:t>
            </a:r>
            <a:endParaRPr b="0" i="0" sz="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8"/>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Content Driven AEM Pages</a:t>
            </a:r>
            <a:endParaRPr sz="4800"/>
          </a:p>
        </p:txBody>
      </p:sp>
      <p:grpSp>
        <p:nvGrpSpPr>
          <p:cNvPr id="863" name="Google Shape;863;p28"/>
          <p:cNvGrpSpPr/>
          <p:nvPr/>
        </p:nvGrpSpPr>
        <p:grpSpPr>
          <a:xfrm>
            <a:off x="4888799" y="1641762"/>
            <a:ext cx="3974401" cy="1490238"/>
            <a:chOff x="4888799" y="1641762"/>
            <a:chExt cx="3974401" cy="1490238"/>
          </a:xfrm>
        </p:grpSpPr>
        <p:pic>
          <p:nvPicPr>
            <p:cNvPr id="864" name="Google Shape;864;p28"/>
            <p:cNvPicPr preferRelativeResize="0"/>
            <p:nvPr/>
          </p:nvPicPr>
          <p:blipFill rotWithShape="1">
            <a:blip r:embed="rId3">
              <a:alphaModFix/>
            </a:blip>
            <a:srcRect b="0" l="0" r="0" t="0"/>
            <a:stretch/>
          </p:blipFill>
          <p:spPr>
            <a:xfrm>
              <a:off x="4888799" y="1734251"/>
              <a:ext cx="3889586" cy="1319899"/>
            </a:xfrm>
            <a:prstGeom prst="rect">
              <a:avLst/>
            </a:prstGeom>
            <a:noFill/>
            <a:ln>
              <a:noFill/>
            </a:ln>
          </p:spPr>
        </p:pic>
        <p:sp>
          <p:nvSpPr>
            <p:cNvPr id="865" name="Google Shape;865;p28"/>
            <p:cNvSpPr/>
            <p:nvPr/>
          </p:nvSpPr>
          <p:spPr>
            <a:xfrm>
              <a:off x="6350400" y="1641762"/>
              <a:ext cx="2512800" cy="1490238"/>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
          <p:cNvSpPr txBox="1"/>
          <p:nvPr>
            <p:ph type="ctrTitle"/>
          </p:nvPr>
        </p:nvSpPr>
        <p:spPr>
          <a:xfrm>
            <a:off x="457200" y="459908"/>
            <a:ext cx="7687056" cy="75713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6000"/>
              <a:t>Current State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9"/>
          <p:cNvSpPr txBox="1"/>
          <p:nvPr>
            <p:ph type="title"/>
          </p:nvPr>
        </p:nvSpPr>
        <p:spPr>
          <a:xfrm>
            <a:off x="457200" y="590550"/>
            <a:ext cx="8229600" cy="33909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AEM Pages Rendering Strategy</a:t>
            </a:r>
            <a:endParaRPr/>
          </a:p>
        </p:txBody>
      </p:sp>
      <p:sp>
        <p:nvSpPr>
          <p:cNvPr id="871" name="Google Shape;871;p29"/>
          <p:cNvSpPr txBox="1"/>
          <p:nvPr>
            <p:ph idx="1" type="body"/>
          </p:nvPr>
        </p:nvSpPr>
        <p:spPr>
          <a:xfrm>
            <a:off x="457200" y="995546"/>
            <a:ext cx="7845228" cy="33909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1200"/>
              <a:buFont typeface="Arial"/>
              <a:buNone/>
            </a:pPr>
            <a:r>
              <a:rPr b="0" lang="en-US">
                <a:latin typeface="Arial"/>
                <a:ea typeface="Arial"/>
                <a:cs typeface="Arial"/>
                <a:sym typeface="Arial"/>
              </a:rPr>
              <a:t>Analyzed potential architectural choices for content driven AEM pages with HTL vs Next.js based rendering options.</a:t>
            </a:r>
            <a:endParaRPr/>
          </a:p>
        </p:txBody>
      </p:sp>
      <p:sp>
        <p:nvSpPr>
          <p:cNvPr id="872" name="Google Shape;872;p2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73" name="Google Shape;873;p29"/>
          <p:cNvGraphicFramePr/>
          <p:nvPr/>
        </p:nvGraphicFramePr>
        <p:xfrm>
          <a:off x="457197" y="1464074"/>
          <a:ext cx="3000000" cy="3000000"/>
        </p:xfrm>
        <a:graphic>
          <a:graphicData uri="http://schemas.openxmlformats.org/drawingml/2006/table">
            <a:tbl>
              <a:tblPr bandRow="1" firstRow="1">
                <a:noFill/>
                <a:tableStyleId>{5BAEAF05-E4BE-4548-B17F-0438588C7A2F}</a:tableStyleId>
              </a:tblPr>
              <a:tblGrid>
                <a:gridCol w="932250"/>
                <a:gridCol w="1990175"/>
                <a:gridCol w="2066600"/>
              </a:tblGrid>
              <a:tr h="278300">
                <a:tc>
                  <a:txBody>
                    <a:bodyPr/>
                    <a:lstStyle/>
                    <a:p>
                      <a:pPr indent="0" lvl="0" marL="0" marR="0" rtl="0" algn="l">
                        <a:spcBef>
                          <a:spcPts val="0"/>
                        </a:spcBef>
                        <a:spcAft>
                          <a:spcPts val="0"/>
                        </a:spcAft>
                        <a:buClr>
                          <a:schemeClr val="lt1"/>
                        </a:buClr>
                        <a:buSzPts val="800"/>
                        <a:buFont typeface="Arial"/>
                        <a:buNone/>
                      </a:pPr>
                      <a:r>
                        <a:rPr b="1" lang="en-US" sz="800">
                          <a:solidFill>
                            <a:schemeClr val="lt1"/>
                          </a:solidFill>
                          <a:latin typeface="Arial"/>
                          <a:ea typeface="Arial"/>
                          <a:cs typeface="Arial"/>
                          <a:sym typeface="Arial"/>
                        </a:rPr>
                        <a:t>Criteria</a:t>
                      </a:r>
                      <a:endParaRPr sz="800">
                        <a:solidFill>
                          <a:schemeClr val="lt1"/>
                        </a:solidFill>
                        <a:latin typeface="Arial"/>
                        <a:ea typeface="Arial"/>
                        <a:cs typeface="Arial"/>
                        <a:sym typeface="Arial"/>
                      </a:endParaRPr>
                    </a:p>
                  </a:txBody>
                  <a:tcPr marT="45725" marB="45725" marR="91450" marL="91450" anchor="ctr">
                    <a:solidFill>
                      <a:schemeClr val="dk1"/>
                    </a:solidFill>
                  </a:tcPr>
                </a:tc>
                <a:tc>
                  <a:txBody>
                    <a:bodyPr/>
                    <a:lstStyle/>
                    <a:p>
                      <a:pPr indent="0" lvl="0" marL="0" marR="0" rtl="0" algn="l">
                        <a:lnSpc>
                          <a:spcPct val="100000"/>
                        </a:lnSpc>
                        <a:spcBef>
                          <a:spcPts val="0"/>
                        </a:spcBef>
                        <a:spcAft>
                          <a:spcPts val="0"/>
                        </a:spcAft>
                        <a:buClr>
                          <a:schemeClr val="lt1"/>
                        </a:buClr>
                        <a:buSzPts val="800"/>
                        <a:buFont typeface="Arial"/>
                        <a:buNone/>
                      </a:pPr>
                      <a:r>
                        <a:rPr b="1" lang="en-US" sz="800">
                          <a:solidFill>
                            <a:schemeClr val="lt1"/>
                          </a:solidFill>
                          <a:latin typeface="Arial"/>
                          <a:ea typeface="Arial"/>
                          <a:cs typeface="Arial"/>
                          <a:sym typeface="Arial"/>
                        </a:rPr>
                        <a:t>Option 1 - AEM rendered pages </a:t>
                      </a:r>
                      <a:r>
                        <a:rPr b="1" lang="en-US" sz="600">
                          <a:solidFill>
                            <a:schemeClr val="lt1"/>
                          </a:solidFill>
                          <a:latin typeface="Arial"/>
                          <a:ea typeface="Arial"/>
                          <a:cs typeface="Arial"/>
                          <a:sym typeface="Arial"/>
                        </a:rPr>
                        <a:t>(current)</a:t>
                      </a:r>
                      <a:endParaRPr/>
                    </a:p>
                  </a:txBody>
                  <a:tcPr marT="45725" marB="45725" marR="91450" marL="91450" anchor="ctr">
                    <a:solidFill>
                      <a:schemeClr val="accent1"/>
                    </a:solidFill>
                  </a:tcPr>
                </a:tc>
                <a:tc>
                  <a:txBody>
                    <a:bodyPr/>
                    <a:lstStyle/>
                    <a:p>
                      <a:pPr indent="0" lvl="0" marL="0" marR="0" rtl="0" algn="l">
                        <a:lnSpc>
                          <a:spcPct val="100000"/>
                        </a:lnSpc>
                        <a:spcBef>
                          <a:spcPts val="0"/>
                        </a:spcBef>
                        <a:spcAft>
                          <a:spcPts val="0"/>
                        </a:spcAft>
                        <a:buClr>
                          <a:srgbClr val="000000"/>
                        </a:buClr>
                        <a:buSzPts val="800"/>
                        <a:buFont typeface="Arial"/>
                        <a:buNone/>
                      </a:pPr>
                      <a:r>
                        <a:rPr b="1" lang="en-US" sz="800">
                          <a:solidFill>
                            <a:srgbClr val="000000"/>
                          </a:solidFill>
                          <a:latin typeface="Arial"/>
                          <a:ea typeface="Arial"/>
                          <a:cs typeface="Arial"/>
                          <a:sym typeface="Arial"/>
                        </a:rPr>
                        <a:t>Option 2 - Next.js rendered page</a:t>
                      </a:r>
                      <a:endParaRPr/>
                    </a:p>
                  </a:txBody>
                  <a:tcPr marT="45725" marB="45725" marR="91450" marL="91450" anchor="ctr">
                    <a:solidFill>
                      <a:srgbClr val="A5A5A5"/>
                    </a:solidFill>
                  </a:tcPr>
                </a:tc>
              </a:tr>
              <a:tr h="553975">
                <a:tc>
                  <a:txBody>
                    <a:bodyPr/>
                    <a:lstStyle/>
                    <a:p>
                      <a:pPr indent="0" lvl="0" marL="0" marR="0" rtl="0" algn="l">
                        <a:spcBef>
                          <a:spcPts val="0"/>
                        </a:spcBef>
                        <a:spcAft>
                          <a:spcPts val="0"/>
                        </a:spcAft>
                        <a:buNone/>
                      </a:pPr>
                      <a:r>
                        <a:rPr b="0" lang="en-US" sz="700">
                          <a:latin typeface="Arial"/>
                          <a:ea typeface="Arial"/>
                          <a:cs typeface="Arial"/>
                          <a:sym typeface="Arial"/>
                        </a:rPr>
                        <a:t>Cacheable Page with Personalization</a:t>
                      </a:r>
                      <a:endParaRPr/>
                    </a:p>
                  </a:txBody>
                  <a:tcPr marT="45725" marB="45725" marR="91450" marL="91450"/>
                </a:tc>
                <a:tc>
                  <a:txBody>
                    <a:bodyPr/>
                    <a:lstStyle/>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Traditional AEM implementation with HTL. HTML generated on server side, cached and served via CDN. </a:t>
                      </a:r>
                      <a:endParaRPr/>
                    </a:p>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Personalization would be client side</a:t>
                      </a:r>
                      <a:endParaRPr sz="700">
                        <a:solidFill>
                          <a:schemeClr val="dk1"/>
                        </a:solidFill>
                        <a:latin typeface="Arial"/>
                        <a:ea typeface="Arial"/>
                        <a:cs typeface="Arial"/>
                        <a:sym typeface="Arial"/>
                      </a:endParaRPr>
                    </a:p>
                  </a:txBody>
                  <a:tcPr marT="45725" marB="45725" marR="91450" marL="91450"/>
                </a:tc>
                <a:tc>
                  <a:txBody>
                    <a:bodyPr/>
                    <a:lstStyle/>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HTML rendered by React/Next.js via SSR, cached and served via CDN. </a:t>
                      </a:r>
                      <a:endParaRPr/>
                    </a:p>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Personalization would be client side.</a:t>
                      </a:r>
                      <a:endParaRPr/>
                    </a:p>
                  </a:txBody>
                  <a:tcPr marT="45725" marB="45725" marR="91450" marL="91450"/>
                </a:tc>
              </a:tr>
              <a:tr h="325875">
                <a:tc>
                  <a:txBody>
                    <a:bodyPr/>
                    <a:lstStyle/>
                    <a:p>
                      <a:pPr indent="0" lvl="0" marL="0" marR="0" rtl="0" algn="l">
                        <a:spcBef>
                          <a:spcPts val="0"/>
                        </a:spcBef>
                        <a:spcAft>
                          <a:spcPts val="0"/>
                        </a:spcAft>
                        <a:buNone/>
                      </a:pPr>
                      <a:r>
                        <a:rPr b="0" lang="en-US" sz="700">
                          <a:latin typeface="Arial"/>
                          <a:ea typeface="Arial"/>
                          <a:cs typeface="Arial"/>
                          <a:sym typeface="Arial"/>
                        </a:rPr>
                        <a:t>Implementation complexity</a:t>
                      </a:r>
                      <a:endParaRPr/>
                    </a:p>
                  </a:txBody>
                  <a:tcPr marT="45725" marB="45725" marR="91450" marL="91450"/>
                </a:tc>
                <a:tc>
                  <a:txBody>
                    <a:bodyPr/>
                    <a:lstStyle/>
                    <a:p>
                      <a:pPr indent="-171450" lvl="0" marL="171450" marR="0" rtl="0" algn="l">
                        <a:spcBef>
                          <a:spcPts val="0"/>
                        </a:spcBef>
                        <a:spcAft>
                          <a:spcPts val="0"/>
                        </a:spcAft>
                        <a:buClr>
                          <a:srgbClr val="333333"/>
                        </a:buClr>
                        <a:buSzPts val="700"/>
                        <a:buFont typeface="Arial"/>
                        <a:buChar char="•"/>
                      </a:pPr>
                      <a:r>
                        <a:rPr lang="en-US" sz="700">
                          <a:solidFill>
                            <a:srgbClr val="333333"/>
                          </a:solidFill>
                          <a:latin typeface="Arial"/>
                          <a:ea typeface="Arial"/>
                          <a:cs typeface="Arial"/>
                          <a:sym typeface="Arial"/>
                        </a:rPr>
                        <a:t>Low</a:t>
                      </a:r>
                      <a:endParaRPr/>
                    </a:p>
                  </a:txBody>
                  <a:tcPr marT="45725" marB="45725" marR="91450" marL="91450">
                    <a:solidFill>
                      <a:srgbClr val="BBFFD2"/>
                    </a:solidFill>
                  </a:tcPr>
                </a:tc>
                <a:tc>
                  <a:txBody>
                    <a:bodyPr/>
                    <a:lstStyle/>
                    <a:p>
                      <a:pPr indent="-171450" lvl="0" marL="171450" marR="0" rtl="0" algn="l">
                        <a:spcBef>
                          <a:spcPts val="0"/>
                        </a:spcBef>
                        <a:spcAft>
                          <a:spcPts val="0"/>
                        </a:spcAft>
                        <a:buClr>
                          <a:srgbClr val="333333"/>
                        </a:buClr>
                        <a:buSzPts val="700"/>
                        <a:buFont typeface="Arial"/>
                        <a:buChar char="•"/>
                      </a:pPr>
                      <a:r>
                        <a:rPr lang="en-US" sz="700">
                          <a:solidFill>
                            <a:srgbClr val="333333"/>
                          </a:solidFill>
                          <a:latin typeface="Arial"/>
                          <a:ea typeface="Arial"/>
                          <a:cs typeface="Arial"/>
                          <a:sym typeface="Arial"/>
                        </a:rPr>
                        <a:t>High</a:t>
                      </a:r>
                      <a:endParaRPr/>
                    </a:p>
                  </a:txBody>
                  <a:tcPr marT="45725" marB="45725" marR="91450" marL="91450">
                    <a:solidFill>
                      <a:srgbClr val="F2F2F2"/>
                    </a:solidFill>
                  </a:tcPr>
                </a:tc>
              </a:tr>
              <a:tr h="325875">
                <a:tc>
                  <a:txBody>
                    <a:bodyPr/>
                    <a:lstStyle/>
                    <a:p>
                      <a:pPr indent="0" lvl="0" marL="0" marR="0" rtl="0" algn="l">
                        <a:spcBef>
                          <a:spcPts val="0"/>
                        </a:spcBef>
                        <a:spcAft>
                          <a:spcPts val="0"/>
                        </a:spcAft>
                        <a:buNone/>
                      </a:pPr>
                      <a:r>
                        <a:rPr b="0" lang="en-US" sz="700">
                          <a:latin typeface="Arial"/>
                          <a:ea typeface="Arial"/>
                          <a:cs typeface="Arial"/>
                          <a:sym typeface="Arial"/>
                        </a:rPr>
                        <a:t>Performance efficiency</a:t>
                      </a:r>
                      <a:endParaRPr/>
                    </a:p>
                  </a:txBody>
                  <a:tcPr marT="45725" marB="45725" marR="91450" marL="91450"/>
                </a:tc>
                <a:tc>
                  <a:txBody>
                    <a:bodyPr/>
                    <a:lstStyle/>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High</a:t>
                      </a:r>
                      <a:endParaRPr/>
                    </a:p>
                  </a:txBody>
                  <a:tcPr marT="45725" marB="45725" marR="91450" marL="91450">
                    <a:solidFill>
                      <a:srgbClr val="BBFFD2"/>
                    </a:solidFill>
                  </a:tcPr>
                </a:tc>
                <a:tc>
                  <a:txBody>
                    <a:bodyPr/>
                    <a:lstStyle/>
                    <a:p>
                      <a:pPr indent="-171450" lvl="0" marL="171450" marR="0" rtl="0" algn="l">
                        <a:spcBef>
                          <a:spcPts val="0"/>
                        </a:spcBef>
                        <a:spcAft>
                          <a:spcPts val="0"/>
                        </a:spcAft>
                        <a:buClr>
                          <a:schemeClr val="dk1"/>
                        </a:buClr>
                        <a:buSzPts val="700"/>
                        <a:buFont typeface="Arial"/>
                        <a:buChar char="•"/>
                      </a:pPr>
                      <a:r>
                        <a:rPr lang="en-US" sz="700">
                          <a:latin typeface="Arial"/>
                          <a:ea typeface="Arial"/>
                          <a:cs typeface="Arial"/>
                          <a:sym typeface="Arial"/>
                        </a:rPr>
                        <a:t>Medium</a:t>
                      </a:r>
                      <a:endParaRPr/>
                    </a:p>
                  </a:txBody>
                  <a:tcPr marT="45725" marB="45725" marR="91450" marL="91450"/>
                </a:tc>
              </a:tr>
              <a:tr h="325875">
                <a:tc>
                  <a:txBody>
                    <a:bodyPr/>
                    <a:lstStyle/>
                    <a:p>
                      <a:pPr indent="0" lvl="0" marL="0" marR="0" rtl="0" algn="l">
                        <a:spcBef>
                          <a:spcPts val="0"/>
                        </a:spcBef>
                        <a:spcAft>
                          <a:spcPts val="0"/>
                        </a:spcAft>
                        <a:buNone/>
                      </a:pPr>
                      <a:r>
                        <a:rPr b="0" lang="en-US" sz="700">
                          <a:latin typeface="Arial"/>
                          <a:ea typeface="Arial"/>
                          <a:cs typeface="Arial"/>
                          <a:sym typeface="Arial"/>
                        </a:rPr>
                        <a:t>Implementation effort</a:t>
                      </a:r>
                      <a:endParaRPr/>
                    </a:p>
                  </a:txBody>
                  <a:tcPr marT="45725" marB="45725" marR="91450" marL="91450"/>
                </a:tc>
                <a:tc>
                  <a:txBody>
                    <a:bodyPr/>
                    <a:lstStyle/>
                    <a:p>
                      <a:pPr indent="-171450" lvl="0" marL="171450" marR="0" rtl="0" algn="l">
                        <a:spcBef>
                          <a:spcPts val="0"/>
                        </a:spcBef>
                        <a:spcAft>
                          <a:spcPts val="0"/>
                        </a:spcAft>
                        <a:buClr>
                          <a:schemeClr val="dk1"/>
                        </a:buClr>
                        <a:buSzPts val="700"/>
                        <a:buFont typeface="Arial"/>
                        <a:buChar char="•"/>
                      </a:pPr>
                      <a:r>
                        <a:rPr b="0" lang="en-US" sz="700">
                          <a:solidFill>
                            <a:schemeClr val="dk1"/>
                          </a:solidFill>
                          <a:latin typeface="Arial"/>
                          <a:ea typeface="Arial"/>
                          <a:cs typeface="Arial"/>
                          <a:sym typeface="Arial"/>
                        </a:rPr>
                        <a:t>Low</a:t>
                      </a:r>
                      <a:endParaRPr/>
                    </a:p>
                  </a:txBody>
                  <a:tcPr marT="45725" marB="45725" marR="91450" marL="91450">
                    <a:solidFill>
                      <a:srgbClr val="BBFFD2"/>
                    </a:solidFill>
                  </a:tcPr>
                </a:tc>
                <a:tc>
                  <a:txBody>
                    <a:bodyPr/>
                    <a:lstStyle/>
                    <a:p>
                      <a:pPr indent="-171450" lvl="0" marL="171450" marR="0" rtl="0" algn="l">
                        <a:spcBef>
                          <a:spcPts val="0"/>
                        </a:spcBef>
                        <a:spcAft>
                          <a:spcPts val="0"/>
                        </a:spcAft>
                        <a:buClr>
                          <a:schemeClr val="dk1"/>
                        </a:buClr>
                        <a:buSzPts val="700"/>
                        <a:buFont typeface="Arial"/>
                        <a:buChar char="•"/>
                      </a:pPr>
                      <a:r>
                        <a:rPr lang="en-US" sz="700">
                          <a:latin typeface="Arial"/>
                          <a:ea typeface="Arial"/>
                          <a:cs typeface="Arial"/>
                          <a:sym typeface="Arial"/>
                        </a:rPr>
                        <a:t>High</a:t>
                      </a:r>
                      <a:endParaRPr/>
                    </a:p>
                  </a:txBody>
                  <a:tcPr marT="45725" marB="45725" marR="91450" marL="91450"/>
                </a:tc>
              </a:tr>
            </a:tbl>
          </a:graphicData>
        </a:graphic>
      </p:graphicFrame>
      <p:pic>
        <p:nvPicPr>
          <p:cNvPr id="874" name="Google Shape;874;p29"/>
          <p:cNvPicPr preferRelativeResize="0"/>
          <p:nvPr/>
        </p:nvPicPr>
        <p:blipFill rotWithShape="1">
          <a:blip r:embed="rId3">
            <a:alphaModFix/>
          </a:blip>
          <a:srcRect b="5564" l="0" r="0" t="0"/>
          <a:stretch/>
        </p:blipFill>
        <p:spPr>
          <a:xfrm>
            <a:off x="5445753" y="1502182"/>
            <a:ext cx="3478964" cy="1529534"/>
          </a:xfrm>
          <a:prstGeom prst="rect">
            <a:avLst/>
          </a:prstGeom>
          <a:noFill/>
          <a:ln>
            <a:noFill/>
          </a:ln>
        </p:spPr>
      </p:pic>
      <p:sp>
        <p:nvSpPr>
          <p:cNvPr id="875" name="Google Shape;875;p29"/>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Arial"/>
              <a:buNone/>
            </a:pPr>
            <a:r>
              <a:rPr b="0" i="0" lang="en-US" sz="800">
                <a:solidFill>
                  <a:schemeClr val="accent1"/>
                </a:solidFill>
                <a:latin typeface="Arial"/>
                <a:ea typeface="Arial"/>
                <a:cs typeface="Arial"/>
                <a:sym typeface="Arial"/>
              </a:rPr>
              <a:t>Key Decision Point </a:t>
            </a:r>
            <a:r>
              <a:rPr b="0" i="0" lang="en-US" sz="800">
                <a:solidFill>
                  <a:srgbClr val="A5A5A5"/>
                </a:solidFill>
                <a:latin typeface="Arial"/>
                <a:ea typeface="Arial"/>
                <a:cs typeface="Arial"/>
                <a:sym typeface="Arial"/>
              </a:rPr>
              <a:t>| Rendering Strategy | Content Driven AEM Pages</a:t>
            </a:r>
            <a:endParaRPr b="0" i="0" sz="800">
              <a:solidFill>
                <a:schemeClr val="dk1"/>
              </a:solidFill>
              <a:latin typeface="Arial"/>
              <a:ea typeface="Arial"/>
              <a:cs typeface="Arial"/>
              <a:sym typeface="Arial"/>
            </a:endParaRPr>
          </a:p>
        </p:txBody>
      </p:sp>
      <p:sp>
        <p:nvSpPr>
          <p:cNvPr id="876" name="Google Shape;876;p29"/>
          <p:cNvSpPr txBox="1"/>
          <p:nvPr/>
        </p:nvSpPr>
        <p:spPr>
          <a:xfrm>
            <a:off x="429950" y="3576984"/>
            <a:ext cx="764069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rgbClr val="000000"/>
                </a:solidFill>
                <a:latin typeface="Arial"/>
                <a:ea typeface="Arial"/>
                <a:cs typeface="Arial"/>
                <a:sym typeface="Arial"/>
              </a:rPr>
              <a:t>Current state approach of AEM with HTL is preferred. With AEM rendering the page and components, making them performant and efficient getting served from the cache.</a:t>
            </a:r>
            <a:r>
              <a:rPr lang="en-US" sz="10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0"/>
          <p:cNvSpPr txBox="1"/>
          <p:nvPr>
            <p:ph type="ctrTitle"/>
          </p:nvPr>
        </p:nvSpPr>
        <p:spPr>
          <a:xfrm>
            <a:off x="457200" y="459900"/>
            <a:ext cx="8566800" cy="1181862"/>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latin typeface="Arial"/>
                <a:ea typeface="Arial"/>
                <a:cs typeface="Arial"/>
                <a:sym typeface="Arial"/>
              </a:rPr>
              <a:t>Dynamic</a:t>
            </a:r>
            <a:r>
              <a:rPr lang="en-US" sz="4800"/>
              <a:t> Application Pages  Rendering Strategies</a:t>
            </a:r>
            <a:endParaRPr sz="4800"/>
          </a:p>
        </p:txBody>
      </p:sp>
      <p:grpSp>
        <p:nvGrpSpPr>
          <p:cNvPr id="883" name="Google Shape;883;p30"/>
          <p:cNvGrpSpPr/>
          <p:nvPr/>
        </p:nvGrpSpPr>
        <p:grpSpPr>
          <a:xfrm>
            <a:off x="4852800" y="1641762"/>
            <a:ext cx="3925585" cy="1490238"/>
            <a:chOff x="4852800" y="1641762"/>
            <a:chExt cx="3925585" cy="1490238"/>
          </a:xfrm>
        </p:grpSpPr>
        <p:pic>
          <p:nvPicPr>
            <p:cNvPr id="884" name="Google Shape;884;p30"/>
            <p:cNvPicPr preferRelativeResize="0"/>
            <p:nvPr/>
          </p:nvPicPr>
          <p:blipFill rotWithShape="1">
            <a:blip r:embed="rId3">
              <a:alphaModFix/>
            </a:blip>
            <a:srcRect b="0" l="0" r="0" t="0"/>
            <a:stretch/>
          </p:blipFill>
          <p:spPr>
            <a:xfrm>
              <a:off x="4888799" y="1734251"/>
              <a:ext cx="3889586" cy="1319899"/>
            </a:xfrm>
            <a:prstGeom prst="rect">
              <a:avLst/>
            </a:prstGeom>
            <a:noFill/>
            <a:ln>
              <a:noFill/>
            </a:ln>
          </p:spPr>
        </p:pic>
        <p:sp>
          <p:nvSpPr>
            <p:cNvPr id="885" name="Google Shape;885;p30"/>
            <p:cNvSpPr/>
            <p:nvPr/>
          </p:nvSpPr>
          <p:spPr>
            <a:xfrm>
              <a:off x="4852800" y="1641762"/>
              <a:ext cx="1476000" cy="1490238"/>
            </a:xfrm>
            <a:prstGeom prst="rect">
              <a:avLst/>
            </a:prstGeom>
            <a:solidFill>
              <a:srgbClr val="F2F2F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31"/>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Next.js Rendering Patterns for Application Pages</a:t>
            </a:r>
            <a:endParaRPr sz="1600"/>
          </a:p>
        </p:txBody>
      </p:sp>
      <p:sp>
        <p:nvSpPr>
          <p:cNvPr id="891" name="Google Shape;891;p3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graphicFrame>
        <p:nvGraphicFramePr>
          <p:cNvPr id="892" name="Google Shape;892;p31"/>
          <p:cNvGraphicFramePr/>
          <p:nvPr/>
        </p:nvGraphicFramePr>
        <p:xfrm>
          <a:off x="455688" y="1422534"/>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ctr">
                        <a:spcBef>
                          <a:spcPts val="0"/>
                        </a:spcBef>
                        <a:spcAft>
                          <a:spcPts val="0"/>
                        </a:spcAft>
                        <a:buNone/>
                      </a:pPr>
                      <a:r>
                        <a:rPr b="0"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893" name="Google Shape;893;p31"/>
          <p:cNvGraphicFramePr/>
          <p:nvPr/>
        </p:nvGraphicFramePr>
        <p:xfrm>
          <a:off x="2296211" y="1422533"/>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US"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Slow fetch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D68A"/>
                    </a:solidFill>
                  </a:tcPr>
                </a:tc>
                <a:tc hMerge="1"/>
              </a:tr>
              <a:tr h="205650">
                <a:tc gridSpan="2">
                  <a:txBody>
                    <a:bodyPr/>
                    <a:lstStyle/>
                    <a:p>
                      <a:pPr indent="0" lvl="0" marL="0" marR="0" rtl="0" algn="ctr">
                        <a:spcBef>
                          <a:spcPts val="0"/>
                        </a:spcBef>
                        <a:spcAft>
                          <a:spcPts val="0"/>
                        </a:spcAft>
                        <a:buNone/>
                      </a:pPr>
                      <a:r>
                        <a:rPr b="0"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894" name="Google Shape;894;p31"/>
          <p:cNvGraphicFramePr/>
          <p:nvPr/>
        </p:nvGraphicFramePr>
        <p:xfrm>
          <a:off x="4219861" y="1422532"/>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US"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solidFill>
                            <a:schemeClr val="lt1"/>
                          </a:solidFill>
                        </a:rPr>
                        <a:t>Client side rendered</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ctr">
                        <a:spcBef>
                          <a:spcPts val="0"/>
                        </a:spcBef>
                        <a:spcAft>
                          <a:spcPts val="0"/>
                        </a:spcAft>
                        <a:buNone/>
                      </a:pPr>
                      <a:r>
                        <a:rPr b="0"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graphicFrame>
        <p:nvGraphicFramePr>
          <p:cNvPr id="895" name="Google Shape;895;p31"/>
          <p:cNvGraphicFramePr/>
          <p:nvPr/>
        </p:nvGraphicFramePr>
        <p:xfrm>
          <a:off x="5907957" y="1422532"/>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solidFill>
                            <a:schemeClr val="dk1"/>
                          </a:solidFill>
                        </a:rPr>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hMerge="1"/>
              </a:tr>
              <a:tr h="205650">
                <a:tc>
                  <a:txBody>
                    <a:bodyPr/>
                    <a:lstStyle/>
                    <a:p>
                      <a:pPr indent="0" lvl="0" marL="0" marR="0" rtl="0" algn="ctr">
                        <a:spcBef>
                          <a:spcPts val="0"/>
                        </a:spcBef>
                        <a:spcAft>
                          <a:spcPts val="0"/>
                        </a:spcAft>
                        <a:buNone/>
                      </a:pPr>
                      <a:r>
                        <a:rPr b="0" lang="en-US" sz="600">
                          <a:solidFill>
                            <a:schemeClr val="lt1"/>
                          </a:solidFill>
                        </a:rPr>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rowSpan="2">
                  <a:txBody>
                    <a:bodyPr/>
                    <a:lstStyle/>
                    <a:p>
                      <a:pPr indent="0" lvl="0" marL="0" marR="0" rtl="0" algn="ctr">
                        <a:spcBef>
                          <a:spcPts val="0"/>
                        </a:spcBef>
                        <a:spcAft>
                          <a:spcPts val="0"/>
                        </a:spcAft>
                        <a:buNone/>
                      </a:pPr>
                      <a:r>
                        <a:rPr b="0" lang="en-US" sz="600">
                          <a:solidFill>
                            <a:schemeClr val="lt1"/>
                          </a:solidFill>
                        </a:rPr>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r>
              <a:tr h="411300">
                <a:tc>
                  <a:txBody>
                    <a:bodyPr/>
                    <a:lstStyle/>
                    <a:p>
                      <a:pPr indent="0" lvl="0" marL="0" marR="0" rtl="0" algn="ctr">
                        <a:spcBef>
                          <a:spcPts val="0"/>
                        </a:spcBef>
                        <a:spcAft>
                          <a:spcPts val="0"/>
                        </a:spcAft>
                        <a:buNone/>
                      </a:pPr>
                      <a:r>
                        <a:rPr b="0" lang="en-US" sz="600">
                          <a:solidFill>
                            <a:schemeClr val="lt1"/>
                          </a:solidFill>
                        </a:rPr>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vMerge="1"/>
              </a:tr>
              <a:tr h="205650">
                <a:tc gridSpan="2">
                  <a:txBody>
                    <a:bodyPr/>
                    <a:lstStyle/>
                    <a:p>
                      <a:pPr indent="0" lvl="0" marL="0" marR="0" rtl="0" algn="l">
                        <a:spcBef>
                          <a:spcPts val="0"/>
                        </a:spcBef>
                        <a:spcAft>
                          <a:spcPts val="0"/>
                        </a:spcAft>
                        <a:buNone/>
                      </a:pPr>
                      <a:r>
                        <a:rPr b="0" lang="en-US" sz="600">
                          <a:solidFill>
                            <a:schemeClr val="lt1"/>
                          </a:solidFill>
                        </a:rPr>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l">
                        <a:spcBef>
                          <a:spcPts val="0"/>
                        </a:spcBef>
                        <a:spcAft>
                          <a:spcPts val="0"/>
                        </a:spcAft>
                        <a:buNone/>
                      </a:pPr>
                      <a:r>
                        <a:rPr b="0" lang="en-US" sz="600">
                          <a:solidFill>
                            <a:schemeClr val="lt1"/>
                          </a:solidFill>
                        </a:rPr>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l">
                        <a:spcBef>
                          <a:spcPts val="0"/>
                        </a:spcBef>
                        <a:spcAft>
                          <a:spcPts val="0"/>
                        </a:spcAft>
                        <a:buNone/>
                      </a:pPr>
                      <a:r>
                        <a:rPr b="0" lang="en-US" sz="600">
                          <a:solidFill>
                            <a:schemeClr val="lt1"/>
                          </a:solidFill>
                        </a:rPr>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05650">
                <a:tc gridSpan="2">
                  <a:txBody>
                    <a:bodyPr/>
                    <a:lstStyle/>
                    <a:p>
                      <a:pPr indent="0" lvl="0" marL="0" marR="0" rtl="0" algn="ctr">
                        <a:spcBef>
                          <a:spcPts val="0"/>
                        </a:spcBef>
                        <a:spcAft>
                          <a:spcPts val="0"/>
                        </a:spcAft>
                        <a:buNone/>
                      </a:pPr>
                      <a:r>
                        <a:rPr b="0" lang="en-US" sz="600">
                          <a:solidFill>
                            <a:schemeClr val="dk1"/>
                          </a:solidFill>
                        </a:rPr>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8D8D8"/>
                    </a:solidFill>
                  </a:tcPr>
                </a:tc>
                <a:tc hMerge="1"/>
              </a:tr>
            </a:tbl>
          </a:graphicData>
        </a:graphic>
      </p:graphicFrame>
      <p:sp>
        <p:nvSpPr>
          <p:cNvPr id="896" name="Google Shape;896;p31"/>
          <p:cNvSpPr/>
          <p:nvPr/>
        </p:nvSpPr>
        <p:spPr>
          <a:xfrm>
            <a:off x="455688" y="1176063"/>
            <a:ext cx="3292349" cy="1982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Server Rendering</a:t>
            </a:r>
            <a:endParaRPr/>
          </a:p>
        </p:txBody>
      </p:sp>
      <p:sp>
        <p:nvSpPr>
          <p:cNvPr id="897" name="Google Shape;897;p31"/>
          <p:cNvSpPr/>
          <p:nvPr/>
        </p:nvSpPr>
        <p:spPr>
          <a:xfrm>
            <a:off x="4195884" y="1161470"/>
            <a:ext cx="1475804" cy="1982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Server + Client Rendering</a:t>
            </a:r>
            <a:endParaRPr/>
          </a:p>
        </p:txBody>
      </p:sp>
      <p:sp>
        <p:nvSpPr>
          <p:cNvPr id="898" name="Google Shape;898;p31"/>
          <p:cNvSpPr/>
          <p:nvPr/>
        </p:nvSpPr>
        <p:spPr>
          <a:xfrm>
            <a:off x="5895968" y="1152206"/>
            <a:ext cx="1475804" cy="1982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Client Rendering</a:t>
            </a:r>
            <a:endParaRPr/>
          </a:p>
        </p:txBody>
      </p:sp>
      <p:sp>
        <p:nvSpPr>
          <p:cNvPr id="899" name="Google Shape;899;p31"/>
          <p:cNvSpPr txBox="1"/>
          <p:nvPr/>
        </p:nvSpPr>
        <p:spPr>
          <a:xfrm>
            <a:off x="455688" y="3058516"/>
            <a:ext cx="14518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Pattern 1</a:t>
            </a:r>
            <a:endParaRPr/>
          </a:p>
          <a:p>
            <a:pPr indent="0" lvl="0" marL="0" marR="0" rtl="0" algn="l">
              <a:spcBef>
                <a:spcPts val="0"/>
              </a:spcBef>
              <a:spcAft>
                <a:spcPts val="0"/>
              </a:spcAft>
              <a:buNone/>
            </a:pPr>
            <a:r>
              <a:rPr lang="en-US" sz="800">
                <a:solidFill>
                  <a:schemeClr val="dk1"/>
                </a:solidFill>
                <a:latin typeface="Arial"/>
                <a:ea typeface="Arial"/>
                <a:cs typeface="Arial"/>
                <a:sym typeface="Arial"/>
              </a:rPr>
              <a:t>For Static Pages which can be generated at build and Cached</a:t>
            </a:r>
            <a:endParaRPr b="1" sz="800">
              <a:solidFill>
                <a:schemeClr val="dk1"/>
              </a:solidFill>
              <a:latin typeface="Arial"/>
              <a:ea typeface="Arial"/>
              <a:cs typeface="Arial"/>
              <a:sym typeface="Arial"/>
            </a:endParaRPr>
          </a:p>
        </p:txBody>
      </p:sp>
      <p:sp>
        <p:nvSpPr>
          <p:cNvPr id="900" name="Google Shape;900;p31"/>
          <p:cNvSpPr txBox="1"/>
          <p:nvPr/>
        </p:nvSpPr>
        <p:spPr>
          <a:xfrm>
            <a:off x="2261561" y="3063074"/>
            <a:ext cx="14518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Pattern 2</a:t>
            </a:r>
            <a:endParaRPr/>
          </a:p>
          <a:p>
            <a:pPr indent="0" lvl="0" marL="0" marR="0" rtl="0" algn="l">
              <a:spcBef>
                <a:spcPts val="0"/>
              </a:spcBef>
              <a:spcAft>
                <a:spcPts val="0"/>
              </a:spcAft>
              <a:buNone/>
            </a:pPr>
            <a:r>
              <a:rPr lang="en-US" sz="800">
                <a:solidFill>
                  <a:schemeClr val="dk1"/>
                </a:solidFill>
                <a:latin typeface="Arial"/>
                <a:ea typeface="Arial"/>
                <a:cs typeface="Arial"/>
                <a:sym typeface="Arial"/>
              </a:rPr>
              <a:t>For Non-Cacheable Personalized / Dynamic Page</a:t>
            </a:r>
            <a:endParaRPr b="1" sz="800">
              <a:solidFill>
                <a:schemeClr val="dk1"/>
              </a:solidFill>
              <a:latin typeface="Arial"/>
              <a:ea typeface="Arial"/>
              <a:cs typeface="Arial"/>
              <a:sym typeface="Arial"/>
            </a:endParaRPr>
          </a:p>
        </p:txBody>
      </p:sp>
      <p:sp>
        <p:nvSpPr>
          <p:cNvPr id="901" name="Google Shape;901;p31"/>
          <p:cNvSpPr txBox="1"/>
          <p:nvPr/>
        </p:nvSpPr>
        <p:spPr>
          <a:xfrm>
            <a:off x="4207873" y="3058516"/>
            <a:ext cx="14518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Pattern 3</a:t>
            </a:r>
            <a:endParaRPr/>
          </a:p>
          <a:p>
            <a:pPr indent="0" lvl="0" marL="0" marR="0" rtl="0" algn="l">
              <a:spcBef>
                <a:spcPts val="0"/>
              </a:spcBef>
              <a:spcAft>
                <a:spcPts val="0"/>
              </a:spcAft>
              <a:buNone/>
            </a:pPr>
            <a:r>
              <a:rPr lang="en-US" sz="800">
                <a:solidFill>
                  <a:schemeClr val="dk1"/>
                </a:solidFill>
                <a:latin typeface="Arial"/>
                <a:ea typeface="Arial"/>
                <a:cs typeface="Arial"/>
                <a:sym typeface="Arial"/>
              </a:rPr>
              <a:t>For Cacheable Pages with Personalized / Dynamic Page</a:t>
            </a:r>
            <a:endParaRPr b="1" sz="800">
              <a:solidFill>
                <a:schemeClr val="dk1"/>
              </a:solidFill>
              <a:latin typeface="Arial"/>
              <a:ea typeface="Arial"/>
              <a:cs typeface="Arial"/>
              <a:sym typeface="Arial"/>
            </a:endParaRPr>
          </a:p>
        </p:txBody>
      </p:sp>
      <p:sp>
        <p:nvSpPr>
          <p:cNvPr id="902" name="Google Shape;902;p31"/>
          <p:cNvSpPr txBox="1"/>
          <p:nvPr/>
        </p:nvSpPr>
        <p:spPr>
          <a:xfrm>
            <a:off x="5889094" y="3067715"/>
            <a:ext cx="152841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Pattern 4</a:t>
            </a:r>
            <a:endParaRPr/>
          </a:p>
        </p:txBody>
      </p:sp>
      <p:grpSp>
        <p:nvGrpSpPr>
          <p:cNvPr id="903" name="Google Shape;903;p31"/>
          <p:cNvGrpSpPr/>
          <p:nvPr/>
        </p:nvGrpSpPr>
        <p:grpSpPr>
          <a:xfrm>
            <a:off x="455688" y="3719322"/>
            <a:ext cx="3932014" cy="557281"/>
            <a:chOff x="471873" y="3608536"/>
            <a:chExt cx="3932014" cy="557281"/>
          </a:xfrm>
        </p:grpSpPr>
        <p:sp>
          <p:nvSpPr>
            <p:cNvPr id="904" name="Google Shape;904;p31"/>
            <p:cNvSpPr/>
            <p:nvPr/>
          </p:nvSpPr>
          <p:spPr>
            <a:xfrm>
              <a:off x="471873" y="3608536"/>
              <a:ext cx="1281364" cy="248863"/>
            </a:xfrm>
            <a:prstGeom prst="rect">
              <a:avLst/>
            </a:prstGeom>
            <a:solidFill>
              <a:srgbClr val="C2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Server Component – Static Rendering</a:t>
              </a:r>
              <a:endParaRPr/>
            </a:p>
          </p:txBody>
        </p:sp>
        <p:sp>
          <p:nvSpPr>
            <p:cNvPr id="905" name="Google Shape;905;p31"/>
            <p:cNvSpPr/>
            <p:nvPr/>
          </p:nvSpPr>
          <p:spPr>
            <a:xfrm>
              <a:off x="1797198" y="3608536"/>
              <a:ext cx="1281364" cy="248863"/>
            </a:xfrm>
            <a:prstGeom prst="rect">
              <a:avLst/>
            </a:prstGeom>
            <a:solidFill>
              <a:srgbClr val="AFE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Client Component</a:t>
              </a:r>
              <a:endParaRPr/>
            </a:p>
          </p:txBody>
        </p:sp>
        <p:sp>
          <p:nvSpPr>
            <p:cNvPr id="906" name="Google Shape;906;p31"/>
            <p:cNvSpPr/>
            <p:nvPr/>
          </p:nvSpPr>
          <p:spPr>
            <a:xfrm>
              <a:off x="1797198" y="3913176"/>
              <a:ext cx="1281364" cy="248863"/>
            </a:xfrm>
            <a:prstGeom prst="rect">
              <a:avLst/>
            </a:prstGeom>
            <a:solidFill>
              <a:srgbClr val="FFD3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Server Component – Streaming</a:t>
              </a:r>
              <a:endParaRPr/>
            </a:p>
          </p:txBody>
        </p:sp>
        <p:sp>
          <p:nvSpPr>
            <p:cNvPr id="907" name="Google Shape;907;p31"/>
            <p:cNvSpPr/>
            <p:nvPr/>
          </p:nvSpPr>
          <p:spPr>
            <a:xfrm>
              <a:off x="471873" y="3916954"/>
              <a:ext cx="1281364" cy="24886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Server Component – Dynamic Rendering</a:t>
              </a:r>
              <a:endParaRPr/>
            </a:p>
          </p:txBody>
        </p:sp>
        <p:sp>
          <p:nvSpPr>
            <p:cNvPr id="908" name="Google Shape;908;p31"/>
            <p:cNvSpPr/>
            <p:nvPr/>
          </p:nvSpPr>
          <p:spPr>
            <a:xfrm>
              <a:off x="3122523" y="3608536"/>
              <a:ext cx="1281364" cy="248863"/>
            </a:xfrm>
            <a:prstGeom prst="rect">
              <a:avLst/>
            </a:prstGeom>
            <a:solidFill>
              <a:srgbClr val="B2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CSR Client Side Rendering</a:t>
              </a:r>
              <a:endParaRPr/>
            </a:p>
          </p:txBody>
        </p:sp>
        <p:sp>
          <p:nvSpPr>
            <p:cNvPr id="909" name="Google Shape;909;p31"/>
            <p:cNvSpPr/>
            <p:nvPr/>
          </p:nvSpPr>
          <p:spPr>
            <a:xfrm>
              <a:off x="3122523" y="3913175"/>
              <a:ext cx="1281364" cy="2488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Arial"/>
                  <a:ea typeface="Arial"/>
                  <a:cs typeface="Arial"/>
                  <a:sym typeface="Arial"/>
                </a:rPr>
                <a:t>Base Template</a:t>
              </a:r>
              <a:endParaRPr/>
            </a:p>
          </p:txBody>
        </p:sp>
      </p:grpSp>
      <p:sp>
        <p:nvSpPr>
          <p:cNvPr id="910" name="Google Shape;910;p31"/>
          <p:cNvSpPr txBox="1"/>
          <p:nvPr/>
        </p:nvSpPr>
        <p:spPr>
          <a:xfrm>
            <a:off x="455688" y="851589"/>
            <a:ext cx="8231112" cy="16158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050"/>
              <a:buFont typeface="Arial"/>
              <a:buNone/>
            </a:pPr>
            <a:r>
              <a:rPr b="0" i="0" lang="en-US" sz="1050" u="none" cap="none" strike="noStrike">
                <a:solidFill>
                  <a:schemeClr val="dk1"/>
                </a:solidFill>
                <a:latin typeface="Arial"/>
                <a:ea typeface="Arial"/>
                <a:cs typeface="Arial"/>
                <a:sym typeface="Arial"/>
              </a:rPr>
              <a:t>Dynamic application pages can be rendered leveraging various rendering patterns to drive efficiencies and page performance. </a:t>
            </a:r>
            <a:endParaRPr/>
          </a:p>
        </p:txBody>
      </p:sp>
      <p:sp>
        <p:nvSpPr>
          <p:cNvPr id="911" name="Google Shape;911;p31"/>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Next.js | Rendering Strategy | Application Pages</a:t>
            </a:r>
            <a:endParaRPr b="0" i="0" sz="8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2"/>
          <p:cNvSpPr/>
          <p:nvPr/>
        </p:nvSpPr>
        <p:spPr>
          <a:xfrm rot="-5400000">
            <a:off x="2756905" y="1334642"/>
            <a:ext cx="1760936" cy="118952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917" name="Google Shape;917;p32"/>
          <p:cNvSpPr/>
          <p:nvPr/>
        </p:nvSpPr>
        <p:spPr>
          <a:xfrm>
            <a:off x="6101392" y="1048936"/>
            <a:ext cx="2767476" cy="1767087"/>
          </a:xfrm>
          <a:prstGeom prst="rect">
            <a:avLst/>
          </a:prstGeom>
          <a:solidFill>
            <a:schemeClr val="accent5">
              <a:alpha val="12941"/>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918" name="Google Shape;918;p32"/>
          <p:cNvSpPr/>
          <p:nvPr/>
        </p:nvSpPr>
        <p:spPr>
          <a:xfrm>
            <a:off x="4322232" y="1048936"/>
            <a:ext cx="1660918" cy="1767087"/>
          </a:xfrm>
          <a:prstGeom prst="rect">
            <a:avLst/>
          </a:prstGeom>
          <a:solidFill>
            <a:srgbClr val="FFFF00">
              <a:alpha val="12941"/>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Yellow Zone</a:t>
            </a:r>
            <a:endParaRPr/>
          </a:p>
        </p:txBody>
      </p:sp>
      <p:sp>
        <p:nvSpPr>
          <p:cNvPr id="919" name="Google Shape;919;p32"/>
          <p:cNvSpPr txBox="1"/>
          <p:nvPr>
            <p:ph type="title"/>
          </p:nvPr>
        </p:nvSpPr>
        <p:spPr>
          <a:xfrm>
            <a:off x="457200" y="535375"/>
            <a:ext cx="8458200" cy="2064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Pattern 1 : For Static Pages which can be generated at build and Cached </a:t>
            </a:r>
            <a:r>
              <a:rPr lang="en-US" sz="800">
                <a:solidFill>
                  <a:schemeClr val="accent1"/>
                </a:solidFill>
              </a:rPr>
              <a:t>[Server Rendering] </a:t>
            </a:r>
            <a:endParaRPr/>
          </a:p>
        </p:txBody>
      </p:sp>
      <p:sp>
        <p:nvSpPr>
          <p:cNvPr id="920" name="Google Shape;920;p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921" name="Google Shape;921;p32"/>
          <p:cNvSpPr/>
          <p:nvPr/>
        </p:nvSpPr>
        <p:spPr>
          <a:xfrm rot="-5400000">
            <a:off x="1654572" y="1803617"/>
            <a:ext cx="176093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Browser</a:t>
            </a:r>
            <a:endParaRPr/>
          </a:p>
        </p:txBody>
      </p:sp>
      <p:sp>
        <p:nvSpPr>
          <p:cNvPr id="922" name="Google Shape;922;p32"/>
          <p:cNvSpPr/>
          <p:nvPr/>
        </p:nvSpPr>
        <p:spPr>
          <a:xfrm>
            <a:off x="4762914" y="1508689"/>
            <a:ext cx="94721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923" name="Google Shape;923;p32"/>
          <p:cNvSpPr/>
          <p:nvPr/>
        </p:nvSpPr>
        <p:spPr>
          <a:xfrm>
            <a:off x="7915213" y="1897882"/>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SOE</a:t>
            </a:r>
            <a:endParaRPr/>
          </a:p>
        </p:txBody>
      </p:sp>
      <p:sp>
        <p:nvSpPr>
          <p:cNvPr id="924" name="Google Shape;924;p32"/>
          <p:cNvSpPr/>
          <p:nvPr/>
        </p:nvSpPr>
        <p:spPr>
          <a:xfrm>
            <a:off x="7907120" y="1509407"/>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AEM</a:t>
            </a:r>
            <a:endParaRPr/>
          </a:p>
        </p:txBody>
      </p:sp>
      <p:sp>
        <p:nvSpPr>
          <p:cNvPr id="925" name="Google Shape;925;p32"/>
          <p:cNvSpPr/>
          <p:nvPr/>
        </p:nvSpPr>
        <p:spPr>
          <a:xfrm>
            <a:off x="6241132" y="1508689"/>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Node.js</a:t>
            </a:r>
            <a:endParaRPr/>
          </a:p>
        </p:txBody>
      </p:sp>
      <p:cxnSp>
        <p:nvCxnSpPr>
          <p:cNvPr id="926" name="Google Shape;926;p32"/>
          <p:cNvCxnSpPr>
            <a:endCxn id="927" idx="1"/>
          </p:cNvCxnSpPr>
          <p:nvPr/>
        </p:nvCxnSpPr>
        <p:spPr>
          <a:xfrm>
            <a:off x="1914194" y="1634549"/>
            <a:ext cx="1307100" cy="3000"/>
          </a:xfrm>
          <a:prstGeom prst="straightConnector1">
            <a:avLst/>
          </a:prstGeom>
          <a:noFill/>
          <a:ln cap="sq" cmpd="sng" w="9525">
            <a:solidFill>
              <a:schemeClr val="dk1"/>
            </a:solidFill>
            <a:prstDash val="solid"/>
            <a:round/>
            <a:headEnd len="sm" w="sm" type="none"/>
            <a:tailEnd len="med" w="med" type="triangle"/>
          </a:ln>
        </p:spPr>
      </p:cxnSp>
      <p:cxnSp>
        <p:nvCxnSpPr>
          <p:cNvPr id="928" name="Google Shape;928;p32"/>
          <p:cNvCxnSpPr>
            <a:stCxn id="927" idx="3"/>
            <a:endCxn id="922" idx="1"/>
          </p:cNvCxnSpPr>
          <p:nvPr/>
        </p:nvCxnSpPr>
        <p:spPr>
          <a:xfrm flipH="1" rot="10800000">
            <a:off x="4040406" y="1634549"/>
            <a:ext cx="722400" cy="3000"/>
          </a:xfrm>
          <a:prstGeom prst="straightConnector1">
            <a:avLst/>
          </a:prstGeom>
          <a:noFill/>
          <a:ln cap="sq" cmpd="sng" w="9525">
            <a:solidFill>
              <a:schemeClr val="dk1"/>
            </a:solidFill>
            <a:prstDash val="solid"/>
            <a:round/>
            <a:headEnd len="sm" w="sm" type="none"/>
            <a:tailEnd len="med" w="med" type="triangle"/>
          </a:ln>
        </p:spPr>
      </p:cxnSp>
      <p:cxnSp>
        <p:nvCxnSpPr>
          <p:cNvPr id="929" name="Google Shape;929;p32"/>
          <p:cNvCxnSpPr>
            <a:stCxn id="922" idx="3"/>
            <a:endCxn id="925" idx="1"/>
          </p:cNvCxnSpPr>
          <p:nvPr/>
        </p:nvCxnSpPr>
        <p:spPr>
          <a:xfrm>
            <a:off x="5710131" y="1634475"/>
            <a:ext cx="531000" cy="0"/>
          </a:xfrm>
          <a:prstGeom prst="straightConnector1">
            <a:avLst/>
          </a:prstGeom>
          <a:noFill/>
          <a:ln cap="sq" cmpd="sng" w="9525">
            <a:solidFill>
              <a:schemeClr val="dk1"/>
            </a:solidFill>
            <a:prstDash val="solid"/>
            <a:round/>
            <a:headEnd len="sm" w="sm" type="none"/>
            <a:tailEnd len="med" w="med" type="triangle"/>
          </a:ln>
        </p:spPr>
      </p:cxnSp>
      <p:cxnSp>
        <p:nvCxnSpPr>
          <p:cNvPr id="930" name="Google Shape;930;p32"/>
          <p:cNvCxnSpPr>
            <a:stCxn id="925" idx="3"/>
            <a:endCxn id="924" idx="1"/>
          </p:cNvCxnSpPr>
          <p:nvPr/>
        </p:nvCxnSpPr>
        <p:spPr>
          <a:xfrm>
            <a:off x="7060473" y="1634475"/>
            <a:ext cx="846600" cy="600"/>
          </a:xfrm>
          <a:prstGeom prst="straightConnector1">
            <a:avLst/>
          </a:prstGeom>
          <a:noFill/>
          <a:ln cap="sq" cmpd="sng" w="9525">
            <a:solidFill>
              <a:schemeClr val="dk1"/>
            </a:solidFill>
            <a:prstDash val="solid"/>
            <a:round/>
            <a:headEnd len="sm" w="sm" type="none"/>
            <a:tailEnd len="med" w="med" type="triangle"/>
          </a:ln>
        </p:spPr>
      </p:cxnSp>
      <p:cxnSp>
        <p:nvCxnSpPr>
          <p:cNvPr id="931" name="Google Shape;931;p32"/>
          <p:cNvCxnSpPr>
            <a:stCxn id="925" idx="2"/>
            <a:endCxn id="923" idx="1"/>
          </p:cNvCxnSpPr>
          <p:nvPr/>
        </p:nvCxnSpPr>
        <p:spPr>
          <a:xfrm flipH="1" rot="-5400000">
            <a:off x="7151352" y="1259711"/>
            <a:ext cx="263400" cy="1264500"/>
          </a:xfrm>
          <a:prstGeom prst="bentConnector2">
            <a:avLst/>
          </a:prstGeom>
          <a:noFill/>
          <a:ln cap="sq" cmpd="sng" w="9525">
            <a:solidFill>
              <a:schemeClr val="dk1"/>
            </a:solidFill>
            <a:prstDash val="solid"/>
            <a:round/>
            <a:headEnd len="sm" w="sm" type="none"/>
            <a:tailEnd len="med" w="med" type="triangle"/>
          </a:ln>
        </p:spPr>
      </p:cxnSp>
      <p:sp>
        <p:nvSpPr>
          <p:cNvPr id="932" name="Google Shape;932;p32"/>
          <p:cNvSpPr/>
          <p:nvPr/>
        </p:nvSpPr>
        <p:spPr>
          <a:xfrm>
            <a:off x="6241132" y="2261173"/>
            <a:ext cx="819341" cy="321564"/>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HTML + RSC Payload</a:t>
            </a:r>
            <a:endParaRPr/>
          </a:p>
        </p:txBody>
      </p:sp>
      <p:cxnSp>
        <p:nvCxnSpPr>
          <p:cNvPr id="933" name="Google Shape;933;p32"/>
          <p:cNvCxnSpPr>
            <a:stCxn id="925" idx="2"/>
            <a:endCxn id="932" idx="0"/>
          </p:cNvCxnSpPr>
          <p:nvPr/>
        </p:nvCxnSpPr>
        <p:spPr>
          <a:xfrm>
            <a:off x="6650802" y="1760261"/>
            <a:ext cx="0" cy="501000"/>
          </a:xfrm>
          <a:prstGeom prst="straightConnector1">
            <a:avLst/>
          </a:prstGeom>
          <a:noFill/>
          <a:ln cap="sq" cmpd="sng" w="9525">
            <a:solidFill>
              <a:schemeClr val="dk1"/>
            </a:solidFill>
            <a:prstDash val="solid"/>
            <a:round/>
            <a:headEnd len="sm" w="sm" type="none"/>
            <a:tailEnd len="med" w="med" type="triangle"/>
          </a:ln>
        </p:spPr>
      </p:cxnSp>
      <p:sp>
        <p:nvSpPr>
          <p:cNvPr id="934" name="Google Shape;934;p32"/>
          <p:cNvSpPr txBox="1"/>
          <p:nvPr/>
        </p:nvSpPr>
        <p:spPr>
          <a:xfrm>
            <a:off x="7061670" y="1435978"/>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GNAV Fetch</a:t>
            </a:r>
            <a:endParaRPr/>
          </a:p>
        </p:txBody>
      </p:sp>
      <p:sp>
        <p:nvSpPr>
          <p:cNvPr id="935" name="Google Shape;935;p32"/>
          <p:cNvSpPr txBox="1"/>
          <p:nvPr/>
        </p:nvSpPr>
        <p:spPr>
          <a:xfrm>
            <a:off x="6610537" y="2063542"/>
            <a:ext cx="51044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Render</a:t>
            </a:r>
            <a:endParaRPr/>
          </a:p>
        </p:txBody>
      </p:sp>
      <p:sp>
        <p:nvSpPr>
          <p:cNvPr id="936" name="Google Shape;936;p32"/>
          <p:cNvSpPr txBox="1"/>
          <p:nvPr/>
        </p:nvSpPr>
        <p:spPr>
          <a:xfrm>
            <a:off x="7060473" y="1816239"/>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Data Fetch</a:t>
            </a:r>
            <a:endParaRPr/>
          </a:p>
        </p:txBody>
      </p:sp>
      <p:cxnSp>
        <p:nvCxnSpPr>
          <p:cNvPr id="937" name="Google Shape;937;p32"/>
          <p:cNvCxnSpPr>
            <a:stCxn id="927" idx="2"/>
          </p:cNvCxnSpPr>
          <p:nvPr/>
        </p:nvCxnSpPr>
        <p:spPr>
          <a:xfrm rot="5400000">
            <a:off x="2644900" y="1163608"/>
            <a:ext cx="227400" cy="1744500"/>
          </a:xfrm>
          <a:prstGeom prst="bentConnector2">
            <a:avLst/>
          </a:prstGeom>
          <a:noFill/>
          <a:ln cap="sq" cmpd="sng" w="9525">
            <a:solidFill>
              <a:schemeClr val="dk1"/>
            </a:solidFill>
            <a:prstDash val="solid"/>
            <a:round/>
            <a:headEnd len="sm" w="sm" type="none"/>
            <a:tailEnd len="med" w="med" type="triangle"/>
          </a:ln>
        </p:spPr>
      </p:cxnSp>
      <p:sp>
        <p:nvSpPr>
          <p:cNvPr id="938" name="Google Shape;938;p32"/>
          <p:cNvSpPr txBox="1"/>
          <p:nvPr/>
        </p:nvSpPr>
        <p:spPr>
          <a:xfrm>
            <a:off x="4317257" y="2261173"/>
            <a:ext cx="1338219"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sp>
        <p:nvSpPr>
          <p:cNvPr id="927" name="Google Shape;927;p32"/>
          <p:cNvSpPr/>
          <p:nvPr/>
        </p:nvSpPr>
        <p:spPr>
          <a:xfrm>
            <a:off x="3221294" y="1352940"/>
            <a:ext cx="819112" cy="569218"/>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Cache HIT</a:t>
            </a:r>
            <a:endParaRPr/>
          </a:p>
        </p:txBody>
      </p:sp>
      <p:sp>
        <p:nvSpPr>
          <p:cNvPr id="939" name="Google Shape;939;p32"/>
          <p:cNvSpPr txBox="1"/>
          <p:nvPr/>
        </p:nvSpPr>
        <p:spPr>
          <a:xfrm>
            <a:off x="3943802" y="1460190"/>
            <a:ext cx="42022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No</a:t>
            </a:r>
            <a:endParaRPr/>
          </a:p>
        </p:txBody>
      </p:sp>
      <p:sp>
        <p:nvSpPr>
          <p:cNvPr id="940" name="Google Shape;940;p32"/>
          <p:cNvSpPr txBox="1"/>
          <p:nvPr/>
        </p:nvSpPr>
        <p:spPr>
          <a:xfrm>
            <a:off x="3379803" y="1904896"/>
            <a:ext cx="42022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Yes</a:t>
            </a:r>
            <a:endParaRPr/>
          </a:p>
        </p:txBody>
      </p:sp>
      <p:sp>
        <p:nvSpPr>
          <p:cNvPr id="941" name="Google Shape;941;p32"/>
          <p:cNvSpPr/>
          <p:nvPr/>
        </p:nvSpPr>
        <p:spPr>
          <a:xfrm>
            <a:off x="3230742" y="2338349"/>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Set Cache</a:t>
            </a:r>
            <a:endParaRPr/>
          </a:p>
        </p:txBody>
      </p:sp>
      <p:cxnSp>
        <p:nvCxnSpPr>
          <p:cNvPr id="942" name="Google Shape;942;p32"/>
          <p:cNvCxnSpPr>
            <a:endCxn id="941" idx="3"/>
          </p:cNvCxnSpPr>
          <p:nvPr/>
        </p:nvCxnSpPr>
        <p:spPr>
          <a:xfrm flipH="1">
            <a:off x="4050083" y="2456935"/>
            <a:ext cx="2190900" cy="7200"/>
          </a:xfrm>
          <a:prstGeom prst="straightConnector1">
            <a:avLst/>
          </a:prstGeom>
          <a:noFill/>
          <a:ln cap="sq" cmpd="sng" w="9525">
            <a:solidFill>
              <a:schemeClr val="dk1"/>
            </a:solidFill>
            <a:prstDash val="solid"/>
            <a:round/>
            <a:headEnd len="sm" w="sm" type="none"/>
            <a:tailEnd len="med" w="med" type="triangle"/>
          </a:ln>
        </p:spPr>
      </p:cxnSp>
      <p:sp>
        <p:nvSpPr>
          <p:cNvPr id="943" name="Google Shape;943;p32"/>
          <p:cNvSpPr txBox="1"/>
          <p:nvPr/>
        </p:nvSpPr>
        <p:spPr>
          <a:xfrm>
            <a:off x="3412598" y="1047036"/>
            <a:ext cx="41505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CDN</a:t>
            </a:r>
            <a:endParaRPr/>
          </a:p>
        </p:txBody>
      </p:sp>
      <p:graphicFrame>
        <p:nvGraphicFramePr>
          <p:cNvPr id="944" name="Google Shape;944;p32"/>
          <p:cNvGraphicFramePr/>
          <p:nvPr/>
        </p:nvGraphicFramePr>
        <p:xfrm>
          <a:off x="434671" y="1083769"/>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ctr">
                        <a:spcBef>
                          <a:spcPts val="0"/>
                        </a:spcBef>
                        <a:spcAft>
                          <a:spcPts val="0"/>
                        </a:spcAft>
                        <a:buNone/>
                      </a:pPr>
                      <a:r>
                        <a:rPr b="0"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945" name="Google Shape;945;p32"/>
          <p:cNvCxnSpPr>
            <a:stCxn id="941" idx="1"/>
          </p:cNvCxnSpPr>
          <p:nvPr/>
        </p:nvCxnSpPr>
        <p:spPr>
          <a:xfrm flipH="1">
            <a:off x="1865142" y="2464135"/>
            <a:ext cx="1365600" cy="12600"/>
          </a:xfrm>
          <a:prstGeom prst="straightConnector1">
            <a:avLst/>
          </a:prstGeom>
          <a:noFill/>
          <a:ln cap="sq" cmpd="sng" w="9525">
            <a:solidFill>
              <a:schemeClr val="dk1"/>
            </a:solidFill>
            <a:prstDash val="solid"/>
            <a:round/>
            <a:headEnd len="sm" w="sm" type="none"/>
            <a:tailEnd len="med" w="med" type="triangle"/>
          </a:ln>
        </p:spPr>
      </p:cxnSp>
      <p:sp>
        <p:nvSpPr>
          <p:cNvPr id="946" name="Google Shape;946;p32"/>
          <p:cNvSpPr txBox="1"/>
          <p:nvPr/>
        </p:nvSpPr>
        <p:spPr>
          <a:xfrm>
            <a:off x="1865051" y="1299112"/>
            <a:ext cx="56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Request Page</a:t>
            </a:r>
            <a:endParaRPr/>
          </a:p>
        </p:txBody>
      </p:sp>
      <p:sp>
        <p:nvSpPr>
          <p:cNvPr id="947" name="Google Shape;947;p32"/>
          <p:cNvSpPr txBox="1"/>
          <p:nvPr/>
        </p:nvSpPr>
        <p:spPr>
          <a:xfrm>
            <a:off x="2617013" y="2461285"/>
            <a:ext cx="6137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sp>
        <p:nvSpPr>
          <p:cNvPr id="948" name="Google Shape;948;p32"/>
          <p:cNvSpPr txBox="1"/>
          <p:nvPr/>
        </p:nvSpPr>
        <p:spPr>
          <a:xfrm>
            <a:off x="457200" y="3030102"/>
            <a:ext cx="7086600" cy="144655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Use Case: </a:t>
            </a:r>
            <a:r>
              <a:rPr lang="en-US" sz="800">
                <a:solidFill>
                  <a:schemeClr val="dk1"/>
                </a:solidFill>
                <a:latin typeface="Arial"/>
                <a:ea typeface="Arial"/>
                <a:cs typeface="Arial"/>
                <a:sym typeface="Arial"/>
              </a:rPr>
              <a:t>Ideal for static pages (non-aem) like T&amp;C without personalized content</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Rendering: </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All components are Server components. For non-interactive components, React rendering occurs on server.</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Caching: </a:t>
            </a:r>
            <a:r>
              <a:rPr lang="en-US" sz="800">
                <a:solidFill>
                  <a:schemeClr val="dk1"/>
                </a:solidFill>
                <a:latin typeface="Arial"/>
                <a:ea typeface="Arial"/>
                <a:cs typeface="Arial"/>
                <a:sym typeface="Arial"/>
              </a:rPr>
              <a:t>Full page HTML + RSC Payload cached at CDN + Data fetching can be cached in memory</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Advantages: </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HTML + Payload can be generated at build time, or on-demand later.</a:t>
            </a:r>
            <a:endParaRPr b="1" i="0" sz="800" u="none" cap="none" strike="noStrike">
              <a:solidFill>
                <a:schemeClr val="dk1"/>
              </a:solidFill>
              <a:latin typeface="Arial"/>
              <a:ea typeface="Arial"/>
              <a:cs typeface="Arial"/>
              <a:sym typeface="Arial"/>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Should improve performance for slower devices and connections</a:t>
            </a:r>
            <a:endParaRPr/>
          </a:p>
          <a:p>
            <a:pPr indent="0" lvl="0" marL="0" marR="0" rtl="0" algn="l">
              <a:spcBef>
                <a:spcPts val="0"/>
              </a:spcBef>
              <a:spcAft>
                <a:spcPts val="0"/>
              </a:spcAft>
              <a:buNone/>
            </a:pPr>
            <a:r>
              <a:t/>
            </a:r>
            <a:endParaRPr b="1" sz="800">
              <a:solidFill>
                <a:schemeClr val="dk1"/>
              </a:solidFill>
              <a:latin typeface="Arial"/>
              <a:ea typeface="Arial"/>
              <a:cs typeface="Arial"/>
              <a:sym typeface="Arial"/>
            </a:endParaRPr>
          </a:p>
        </p:txBody>
      </p:sp>
      <p:sp>
        <p:nvSpPr>
          <p:cNvPr id="949" name="Google Shape;949;p32"/>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Rendering Strategy | Application Pages | Pattern 1</a:t>
            </a:r>
            <a:endParaRPr b="0" i="0" sz="8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34"/>
          <p:cNvSpPr/>
          <p:nvPr/>
        </p:nvSpPr>
        <p:spPr>
          <a:xfrm>
            <a:off x="4717660" y="943740"/>
            <a:ext cx="2767476" cy="1888471"/>
          </a:xfrm>
          <a:prstGeom prst="rect">
            <a:avLst/>
          </a:prstGeom>
          <a:solidFill>
            <a:schemeClr val="accent5">
              <a:alpha val="12941"/>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955" name="Google Shape;955;p34"/>
          <p:cNvSpPr/>
          <p:nvPr/>
        </p:nvSpPr>
        <p:spPr>
          <a:xfrm>
            <a:off x="2938500" y="943740"/>
            <a:ext cx="1660918" cy="1888471"/>
          </a:xfrm>
          <a:prstGeom prst="rect">
            <a:avLst/>
          </a:prstGeom>
          <a:solidFill>
            <a:srgbClr val="FFFF00">
              <a:alpha val="12941"/>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Yellow Zone</a:t>
            </a:r>
            <a:endParaRPr/>
          </a:p>
        </p:txBody>
      </p:sp>
      <p:sp>
        <p:nvSpPr>
          <p:cNvPr id="956" name="Google Shape;956;p34"/>
          <p:cNvSpPr txBox="1"/>
          <p:nvPr>
            <p:ph type="title"/>
          </p:nvPr>
        </p:nvSpPr>
        <p:spPr>
          <a:xfrm>
            <a:off x="457200" y="535369"/>
            <a:ext cx="7086600" cy="20638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Pattern 2: For Non-Cacheable Personalized / Dynamic Page </a:t>
            </a:r>
            <a:r>
              <a:rPr lang="en-US" sz="800">
                <a:solidFill>
                  <a:schemeClr val="accent1"/>
                </a:solidFill>
              </a:rPr>
              <a:t>[Server Rendering]</a:t>
            </a:r>
            <a:r>
              <a:rPr lang="en-US" sz="1600"/>
              <a:t> </a:t>
            </a:r>
            <a:endParaRPr sz="1600">
              <a:solidFill>
                <a:srgbClr val="FF0000"/>
              </a:solidFill>
            </a:endParaRPr>
          </a:p>
        </p:txBody>
      </p:sp>
      <p:sp>
        <p:nvSpPr>
          <p:cNvPr id="957" name="Google Shape;957;p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958" name="Google Shape;958;p34"/>
          <p:cNvSpPr/>
          <p:nvPr/>
        </p:nvSpPr>
        <p:spPr>
          <a:xfrm rot="-5400000">
            <a:off x="1605173" y="1767002"/>
            <a:ext cx="1859735"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Browser</a:t>
            </a:r>
            <a:endParaRPr/>
          </a:p>
        </p:txBody>
      </p:sp>
      <p:sp>
        <p:nvSpPr>
          <p:cNvPr id="959" name="Google Shape;959;p34"/>
          <p:cNvSpPr/>
          <p:nvPr/>
        </p:nvSpPr>
        <p:spPr>
          <a:xfrm>
            <a:off x="3314070" y="1403493"/>
            <a:ext cx="931410"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960" name="Google Shape;960;p34"/>
          <p:cNvSpPr/>
          <p:nvPr/>
        </p:nvSpPr>
        <p:spPr>
          <a:xfrm>
            <a:off x="6531481" y="1776502"/>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SOE</a:t>
            </a:r>
            <a:endParaRPr/>
          </a:p>
        </p:txBody>
      </p:sp>
      <p:sp>
        <p:nvSpPr>
          <p:cNvPr id="961" name="Google Shape;961;p34"/>
          <p:cNvSpPr/>
          <p:nvPr/>
        </p:nvSpPr>
        <p:spPr>
          <a:xfrm>
            <a:off x="6523388" y="1404211"/>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AEM</a:t>
            </a:r>
            <a:endParaRPr/>
          </a:p>
        </p:txBody>
      </p:sp>
      <p:sp>
        <p:nvSpPr>
          <p:cNvPr id="962" name="Google Shape;962;p34"/>
          <p:cNvSpPr/>
          <p:nvPr/>
        </p:nvSpPr>
        <p:spPr>
          <a:xfrm>
            <a:off x="4857400" y="1403493"/>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Node.js</a:t>
            </a:r>
            <a:endParaRPr/>
          </a:p>
        </p:txBody>
      </p:sp>
      <p:cxnSp>
        <p:nvCxnSpPr>
          <p:cNvPr id="963" name="Google Shape;963;p34"/>
          <p:cNvCxnSpPr>
            <a:endCxn id="959" idx="1"/>
          </p:cNvCxnSpPr>
          <p:nvPr/>
        </p:nvCxnSpPr>
        <p:spPr>
          <a:xfrm>
            <a:off x="449670" y="1529279"/>
            <a:ext cx="2864400" cy="0"/>
          </a:xfrm>
          <a:prstGeom prst="straightConnector1">
            <a:avLst/>
          </a:prstGeom>
          <a:noFill/>
          <a:ln cap="sq" cmpd="sng" w="9525">
            <a:solidFill>
              <a:schemeClr val="dk1"/>
            </a:solidFill>
            <a:prstDash val="solid"/>
            <a:round/>
            <a:headEnd len="sm" w="sm" type="none"/>
            <a:tailEnd len="med" w="med" type="triangle"/>
          </a:ln>
        </p:spPr>
      </p:cxnSp>
      <p:cxnSp>
        <p:nvCxnSpPr>
          <p:cNvPr id="964" name="Google Shape;964;p34"/>
          <p:cNvCxnSpPr>
            <a:stCxn id="959" idx="3"/>
            <a:endCxn id="962" idx="1"/>
          </p:cNvCxnSpPr>
          <p:nvPr/>
        </p:nvCxnSpPr>
        <p:spPr>
          <a:xfrm>
            <a:off x="4245480" y="1529279"/>
            <a:ext cx="612000" cy="0"/>
          </a:xfrm>
          <a:prstGeom prst="straightConnector1">
            <a:avLst/>
          </a:prstGeom>
          <a:noFill/>
          <a:ln cap="sq" cmpd="sng" w="9525">
            <a:solidFill>
              <a:schemeClr val="dk1"/>
            </a:solidFill>
            <a:prstDash val="solid"/>
            <a:round/>
            <a:headEnd len="sm" w="sm" type="none"/>
            <a:tailEnd len="med" w="med" type="triangle"/>
          </a:ln>
        </p:spPr>
      </p:cxnSp>
      <p:cxnSp>
        <p:nvCxnSpPr>
          <p:cNvPr id="965" name="Google Shape;965;p34"/>
          <p:cNvCxnSpPr>
            <a:stCxn id="962" idx="3"/>
            <a:endCxn id="961" idx="1"/>
          </p:cNvCxnSpPr>
          <p:nvPr/>
        </p:nvCxnSpPr>
        <p:spPr>
          <a:xfrm>
            <a:off x="5676741" y="1529279"/>
            <a:ext cx="846600" cy="600"/>
          </a:xfrm>
          <a:prstGeom prst="straightConnector1">
            <a:avLst/>
          </a:prstGeom>
          <a:noFill/>
          <a:ln cap="sq" cmpd="sng" w="9525">
            <a:solidFill>
              <a:schemeClr val="dk1"/>
            </a:solidFill>
            <a:prstDash val="solid"/>
            <a:round/>
            <a:headEnd len="sm" w="sm" type="none"/>
            <a:tailEnd len="med" w="med" type="triangle"/>
          </a:ln>
        </p:spPr>
      </p:cxnSp>
      <p:cxnSp>
        <p:nvCxnSpPr>
          <p:cNvPr id="966" name="Google Shape;966;p34"/>
          <p:cNvCxnSpPr>
            <a:stCxn id="962" idx="2"/>
            <a:endCxn id="960" idx="1"/>
          </p:cNvCxnSpPr>
          <p:nvPr/>
        </p:nvCxnSpPr>
        <p:spPr>
          <a:xfrm flipH="1" rot="-5400000">
            <a:off x="5775721" y="1146415"/>
            <a:ext cx="247200" cy="1264500"/>
          </a:xfrm>
          <a:prstGeom prst="bentConnector2">
            <a:avLst/>
          </a:prstGeom>
          <a:noFill/>
          <a:ln cap="sq" cmpd="sng" w="9525">
            <a:solidFill>
              <a:schemeClr val="dk1"/>
            </a:solidFill>
            <a:prstDash val="solid"/>
            <a:round/>
            <a:headEnd len="sm" w="sm" type="none"/>
            <a:tailEnd len="med" w="med" type="triangle"/>
          </a:ln>
        </p:spPr>
      </p:cxnSp>
      <p:sp>
        <p:nvSpPr>
          <p:cNvPr id="967" name="Google Shape;967;p34"/>
          <p:cNvSpPr/>
          <p:nvPr/>
        </p:nvSpPr>
        <p:spPr>
          <a:xfrm>
            <a:off x="4857400" y="2484913"/>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HTML + RSC Payload</a:t>
            </a:r>
            <a:endParaRPr/>
          </a:p>
        </p:txBody>
      </p:sp>
      <p:cxnSp>
        <p:nvCxnSpPr>
          <p:cNvPr id="968" name="Google Shape;968;p34"/>
          <p:cNvCxnSpPr>
            <a:stCxn id="962" idx="2"/>
            <a:endCxn id="967" idx="0"/>
          </p:cNvCxnSpPr>
          <p:nvPr/>
        </p:nvCxnSpPr>
        <p:spPr>
          <a:xfrm>
            <a:off x="5267071" y="1655065"/>
            <a:ext cx="0" cy="829800"/>
          </a:xfrm>
          <a:prstGeom prst="straightConnector1">
            <a:avLst/>
          </a:prstGeom>
          <a:noFill/>
          <a:ln cap="sq" cmpd="sng" w="9525">
            <a:solidFill>
              <a:schemeClr val="dk1"/>
            </a:solidFill>
            <a:prstDash val="solid"/>
            <a:round/>
            <a:headEnd len="sm" w="sm" type="none"/>
            <a:tailEnd len="med" w="med" type="triangle"/>
          </a:ln>
        </p:spPr>
      </p:cxnSp>
      <p:sp>
        <p:nvSpPr>
          <p:cNvPr id="969" name="Google Shape;969;p34"/>
          <p:cNvSpPr txBox="1"/>
          <p:nvPr/>
        </p:nvSpPr>
        <p:spPr>
          <a:xfrm>
            <a:off x="5677938" y="1330782"/>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GNAV Fetch</a:t>
            </a:r>
            <a:endParaRPr/>
          </a:p>
        </p:txBody>
      </p:sp>
      <p:sp>
        <p:nvSpPr>
          <p:cNvPr id="970" name="Google Shape;970;p34"/>
          <p:cNvSpPr txBox="1"/>
          <p:nvPr/>
        </p:nvSpPr>
        <p:spPr>
          <a:xfrm>
            <a:off x="5227869" y="2266426"/>
            <a:ext cx="51044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Render</a:t>
            </a:r>
            <a:endParaRPr/>
          </a:p>
        </p:txBody>
      </p:sp>
      <p:sp>
        <p:nvSpPr>
          <p:cNvPr id="971" name="Google Shape;971;p34"/>
          <p:cNvSpPr txBox="1"/>
          <p:nvPr/>
        </p:nvSpPr>
        <p:spPr>
          <a:xfrm>
            <a:off x="5676741" y="1694859"/>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Data Fetch</a:t>
            </a:r>
            <a:endParaRPr/>
          </a:p>
        </p:txBody>
      </p:sp>
      <p:sp>
        <p:nvSpPr>
          <p:cNvPr id="972" name="Google Shape;972;p34"/>
          <p:cNvSpPr txBox="1"/>
          <p:nvPr/>
        </p:nvSpPr>
        <p:spPr>
          <a:xfrm>
            <a:off x="2933525" y="2374461"/>
            <a:ext cx="1338219"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cxnSp>
        <p:nvCxnSpPr>
          <p:cNvPr id="973" name="Google Shape;973;p34"/>
          <p:cNvCxnSpPr/>
          <p:nvPr/>
        </p:nvCxnSpPr>
        <p:spPr>
          <a:xfrm flipH="1">
            <a:off x="1844290" y="2594515"/>
            <a:ext cx="3013110" cy="16184"/>
          </a:xfrm>
          <a:prstGeom prst="straightConnector1">
            <a:avLst/>
          </a:prstGeom>
          <a:noFill/>
          <a:ln cap="sq" cmpd="sng" w="9525">
            <a:solidFill>
              <a:schemeClr val="dk1"/>
            </a:solidFill>
            <a:prstDash val="solid"/>
            <a:round/>
            <a:headEnd len="sm" w="sm" type="none"/>
            <a:tailEnd len="med" w="med" type="triangle"/>
          </a:ln>
        </p:spPr>
      </p:cxnSp>
      <p:sp>
        <p:nvSpPr>
          <p:cNvPr id="974" name="Google Shape;974;p34"/>
          <p:cNvSpPr txBox="1"/>
          <p:nvPr/>
        </p:nvSpPr>
        <p:spPr>
          <a:xfrm>
            <a:off x="1865051" y="1193916"/>
            <a:ext cx="56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Request Page</a:t>
            </a:r>
            <a:endParaRPr/>
          </a:p>
        </p:txBody>
      </p:sp>
      <p:graphicFrame>
        <p:nvGraphicFramePr>
          <p:cNvPr id="975" name="Google Shape;975;p34"/>
          <p:cNvGraphicFramePr/>
          <p:nvPr/>
        </p:nvGraphicFramePr>
        <p:xfrm>
          <a:off x="392464" y="954344"/>
          <a:ext cx="3000000" cy="3000000"/>
        </p:xfrm>
        <a:graphic>
          <a:graphicData uri="http://schemas.openxmlformats.org/drawingml/2006/table">
            <a:tbl>
              <a:tblPr bandRow="1" firstRow="1">
                <a:noFill/>
                <a:tableStyleId>{5BAEAF05-E4BE-4548-B17F-0438588C7A2F}</a:tableStyleId>
              </a:tblPr>
              <a:tblGrid>
                <a:gridCol w="725925"/>
                <a:gridCol w="725925"/>
              </a:tblGrid>
              <a:tr h="222650">
                <a:tc gridSpan="2">
                  <a:txBody>
                    <a:bodyPr/>
                    <a:lstStyle/>
                    <a:p>
                      <a:pPr indent="0" lvl="0" marL="0" marR="0" rtl="0" algn="ctr">
                        <a:spcBef>
                          <a:spcPts val="0"/>
                        </a:spcBef>
                        <a:spcAft>
                          <a:spcPts val="0"/>
                        </a:spcAft>
                        <a:buNone/>
                      </a:pPr>
                      <a:r>
                        <a:rPr b="1"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970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1"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453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22650">
                <a:tc gridSpan="2">
                  <a:txBody>
                    <a:bodyPr/>
                    <a:lstStyle/>
                    <a:p>
                      <a:pPr indent="0" lvl="0" marL="0" marR="0" rtl="0" algn="l">
                        <a:spcBef>
                          <a:spcPts val="0"/>
                        </a:spcBef>
                        <a:spcAft>
                          <a:spcPts val="0"/>
                        </a:spcAft>
                        <a:buNone/>
                      </a:pPr>
                      <a:r>
                        <a:rPr b="1" lang="en-US"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22650">
                <a:tc gridSpan="2">
                  <a:txBody>
                    <a:bodyPr/>
                    <a:lstStyle/>
                    <a:p>
                      <a:pPr indent="0" lvl="0" marL="0" marR="0" rtl="0" algn="l">
                        <a:spcBef>
                          <a:spcPts val="0"/>
                        </a:spcBef>
                        <a:spcAft>
                          <a:spcPts val="0"/>
                        </a:spcAft>
                        <a:buNone/>
                      </a:pPr>
                      <a:r>
                        <a:rPr b="1"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22650">
                <a:tc gridSpan="2">
                  <a:txBody>
                    <a:bodyPr/>
                    <a:lstStyle/>
                    <a:p>
                      <a:pPr indent="0" lvl="0" marL="0" marR="0" rtl="0" algn="l">
                        <a:spcBef>
                          <a:spcPts val="0"/>
                        </a:spcBef>
                        <a:spcAft>
                          <a:spcPts val="0"/>
                        </a:spcAft>
                        <a:buNone/>
                      </a:pPr>
                      <a:r>
                        <a:rPr b="1" lang="en-US" sz="600"/>
                        <a:t>Slow fetch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D68A"/>
                    </a:solidFill>
                  </a:tcPr>
                </a:tc>
                <a:tc hMerge="1"/>
              </a:tr>
              <a:tr h="222650">
                <a:tc gridSpan="2">
                  <a:txBody>
                    <a:bodyPr/>
                    <a:lstStyle/>
                    <a:p>
                      <a:pPr indent="0" lvl="0" marL="0" marR="0" rtl="0" algn="ctr">
                        <a:spcBef>
                          <a:spcPts val="0"/>
                        </a:spcBef>
                        <a:spcAft>
                          <a:spcPts val="0"/>
                        </a:spcAft>
                        <a:buNone/>
                      </a:pPr>
                      <a:r>
                        <a:rPr b="1"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sp>
        <p:nvSpPr>
          <p:cNvPr id="976" name="Google Shape;976;p34"/>
          <p:cNvSpPr txBox="1"/>
          <p:nvPr/>
        </p:nvSpPr>
        <p:spPr>
          <a:xfrm>
            <a:off x="360095" y="2880766"/>
            <a:ext cx="8476408" cy="2289216"/>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Use Case: </a:t>
            </a:r>
            <a:r>
              <a:rPr lang="en-US" sz="800">
                <a:solidFill>
                  <a:schemeClr val="dk1"/>
                </a:solidFill>
                <a:latin typeface="Arial"/>
                <a:ea typeface="Arial"/>
                <a:cs typeface="Arial"/>
                <a:sym typeface="Arial"/>
              </a:rPr>
              <a:t>Ideal lower funnel and Service pages with personalized content. Suitable for GW + PDP traffic when deployed to Edg.io.</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Rendering: </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The server will make personalized requests and render components on-demand. All components are Server components. </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For non-interactive components, React rendering occurs on server.</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For slow fetch content Server response can be streamed and rendered on the client as it becomes available.</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Caching: </a:t>
            </a:r>
            <a:r>
              <a:rPr lang="en-US" sz="800">
                <a:solidFill>
                  <a:schemeClr val="dk1"/>
                </a:solidFill>
                <a:latin typeface="Arial"/>
                <a:ea typeface="Arial"/>
                <a:cs typeface="Arial"/>
                <a:sym typeface="Arial"/>
              </a:rPr>
              <a:t>CDN cache not available for personalized requests. Data fetching can be cached in memory. (Next.js cache can be In memory or shared cache like Redis) </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Advantages: </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Rendering at the on the server, at the Edge, can generate high performance personalized responses.</a:t>
            </a:r>
            <a:endParaRPr b="1" i="0" sz="800" u="none" cap="none" strike="noStrike">
              <a:solidFill>
                <a:schemeClr val="dk1"/>
              </a:solidFill>
              <a:latin typeface="Arial"/>
              <a:ea typeface="Arial"/>
              <a:cs typeface="Arial"/>
              <a:sym typeface="Arial"/>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Should improve performance for slower devices and connections</a:t>
            </a:r>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p:txBody>
      </p:sp>
      <p:sp>
        <p:nvSpPr>
          <p:cNvPr id="977" name="Google Shape;977;p34"/>
          <p:cNvSpPr/>
          <p:nvPr/>
        </p:nvSpPr>
        <p:spPr>
          <a:xfrm>
            <a:off x="6531481" y="2131336"/>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NBX</a:t>
            </a:r>
            <a:endParaRPr/>
          </a:p>
        </p:txBody>
      </p:sp>
      <p:cxnSp>
        <p:nvCxnSpPr>
          <p:cNvPr id="978" name="Google Shape;978;p34"/>
          <p:cNvCxnSpPr>
            <a:stCxn id="962" idx="2"/>
            <a:endCxn id="977" idx="1"/>
          </p:cNvCxnSpPr>
          <p:nvPr/>
        </p:nvCxnSpPr>
        <p:spPr>
          <a:xfrm flipH="1" rot="-5400000">
            <a:off x="5598271" y="1323865"/>
            <a:ext cx="602100" cy="1264500"/>
          </a:xfrm>
          <a:prstGeom prst="bentConnector2">
            <a:avLst/>
          </a:prstGeom>
          <a:noFill/>
          <a:ln cap="sq" cmpd="sng" w="9525">
            <a:solidFill>
              <a:schemeClr val="dk1"/>
            </a:solidFill>
            <a:prstDash val="solid"/>
            <a:round/>
            <a:headEnd len="sm" w="sm" type="none"/>
            <a:tailEnd len="med" w="med" type="triangle"/>
          </a:ln>
        </p:spPr>
      </p:cxnSp>
      <p:sp>
        <p:nvSpPr>
          <p:cNvPr id="979" name="Google Shape;979;p34"/>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Rendering Strategy | Application Pages | Pattern 2</a:t>
            </a:r>
            <a:endParaRPr b="0" i="0" sz="8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36"/>
          <p:cNvSpPr/>
          <p:nvPr/>
        </p:nvSpPr>
        <p:spPr>
          <a:xfrm rot="-5400000">
            <a:off x="2498928" y="1476838"/>
            <a:ext cx="2276890" cy="118952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985" name="Google Shape;985;p36"/>
          <p:cNvSpPr/>
          <p:nvPr/>
        </p:nvSpPr>
        <p:spPr>
          <a:xfrm>
            <a:off x="6101392" y="933155"/>
            <a:ext cx="2767476" cy="2276890"/>
          </a:xfrm>
          <a:prstGeom prst="rect">
            <a:avLst/>
          </a:prstGeom>
          <a:solidFill>
            <a:schemeClr val="accent5">
              <a:alpha val="12941"/>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986" name="Google Shape;986;p36"/>
          <p:cNvSpPr/>
          <p:nvPr/>
        </p:nvSpPr>
        <p:spPr>
          <a:xfrm>
            <a:off x="4322232" y="933155"/>
            <a:ext cx="1660918" cy="2276890"/>
          </a:xfrm>
          <a:prstGeom prst="rect">
            <a:avLst/>
          </a:prstGeom>
          <a:solidFill>
            <a:srgbClr val="FFFF00">
              <a:alpha val="12941"/>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Yellow Zone</a:t>
            </a:r>
            <a:endParaRPr/>
          </a:p>
        </p:txBody>
      </p:sp>
      <p:sp>
        <p:nvSpPr>
          <p:cNvPr id="987" name="Google Shape;987;p36"/>
          <p:cNvSpPr txBox="1"/>
          <p:nvPr>
            <p:ph type="title"/>
          </p:nvPr>
        </p:nvSpPr>
        <p:spPr>
          <a:xfrm>
            <a:off x="457200" y="535375"/>
            <a:ext cx="8204700" cy="2064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Pattern 3 : For Cacheable Pages with Personalized / Dynamic Page </a:t>
            </a:r>
            <a:r>
              <a:rPr lang="en-US" sz="800">
                <a:solidFill>
                  <a:schemeClr val="accent1"/>
                </a:solidFill>
              </a:rPr>
              <a:t>[Server + Client Rendering]</a:t>
            </a:r>
            <a:endParaRPr/>
          </a:p>
        </p:txBody>
      </p:sp>
      <p:sp>
        <p:nvSpPr>
          <p:cNvPr id="988" name="Google Shape;988;p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989" name="Google Shape;989;p36"/>
          <p:cNvSpPr/>
          <p:nvPr/>
        </p:nvSpPr>
        <p:spPr>
          <a:xfrm rot="-5400000">
            <a:off x="1403779" y="1938629"/>
            <a:ext cx="2262524"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Browser</a:t>
            </a:r>
            <a:endParaRPr/>
          </a:p>
        </p:txBody>
      </p:sp>
      <p:sp>
        <p:nvSpPr>
          <p:cNvPr id="990" name="Google Shape;990;p36"/>
          <p:cNvSpPr/>
          <p:nvPr/>
        </p:nvSpPr>
        <p:spPr>
          <a:xfrm>
            <a:off x="4762914" y="1392908"/>
            <a:ext cx="94721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991" name="Google Shape;991;p36"/>
          <p:cNvSpPr/>
          <p:nvPr/>
        </p:nvSpPr>
        <p:spPr>
          <a:xfrm>
            <a:off x="7915213" y="2623669"/>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NBX</a:t>
            </a:r>
            <a:endParaRPr/>
          </a:p>
        </p:txBody>
      </p:sp>
      <p:sp>
        <p:nvSpPr>
          <p:cNvPr id="992" name="Google Shape;992;p36"/>
          <p:cNvSpPr/>
          <p:nvPr/>
        </p:nvSpPr>
        <p:spPr>
          <a:xfrm>
            <a:off x="7940097" y="1622226"/>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AEM</a:t>
            </a:r>
            <a:endParaRPr/>
          </a:p>
        </p:txBody>
      </p:sp>
      <p:sp>
        <p:nvSpPr>
          <p:cNvPr id="993" name="Google Shape;993;p36"/>
          <p:cNvSpPr/>
          <p:nvPr/>
        </p:nvSpPr>
        <p:spPr>
          <a:xfrm>
            <a:off x="6241132" y="1392908"/>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Node.js / Next.js</a:t>
            </a:r>
            <a:endParaRPr/>
          </a:p>
        </p:txBody>
      </p:sp>
      <p:cxnSp>
        <p:nvCxnSpPr>
          <p:cNvPr id="994" name="Google Shape;994;p36"/>
          <p:cNvCxnSpPr/>
          <p:nvPr/>
        </p:nvCxnSpPr>
        <p:spPr>
          <a:xfrm>
            <a:off x="1914189" y="1518694"/>
            <a:ext cx="1307105" cy="3074"/>
          </a:xfrm>
          <a:prstGeom prst="straightConnector1">
            <a:avLst/>
          </a:prstGeom>
          <a:noFill/>
          <a:ln cap="sq" cmpd="sng" w="9525">
            <a:solidFill>
              <a:schemeClr val="dk1"/>
            </a:solidFill>
            <a:prstDash val="solid"/>
            <a:round/>
            <a:headEnd len="sm" w="sm" type="none"/>
            <a:tailEnd len="med" w="med" type="triangle"/>
          </a:ln>
        </p:spPr>
      </p:cxnSp>
      <p:cxnSp>
        <p:nvCxnSpPr>
          <p:cNvPr id="995" name="Google Shape;995;p36"/>
          <p:cNvCxnSpPr>
            <a:stCxn id="996" idx="3"/>
            <a:endCxn id="990" idx="1"/>
          </p:cNvCxnSpPr>
          <p:nvPr/>
        </p:nvCxnSpPr>
        <p:spPr>
          <a:xfrm flipH="1" rot="10800000">
            <a:off x="4040406" y="1518768"/>
            <a:ext cx="722400" cy="3000"/>
          </a:xfrm>
          <a:prstGeom prst="straightConnector1">
            <a:avLst/>
          </a:prstGeom>
          <a:noFill/>
          <a:ln cap="sq" cmpd="sng" w="9525">
            <a:solidFill>
              <a:schemeClr val="dk1"/>
            </a:solidFill>
            <a:prstDash val="solid"/>
            <a:round/>
            <a:headEnd len="sm" w="sm" type="none"/>
            <a:tailEnd len="med" w="med" type="triangle"/>
          </a:ln>
        </p:spPr>
      </p:cxnSp>
      <p:cxnSp>
        <p:nvCxnSpPr>
          <p:cNvPr id="997" name="Google Shape;997;p36"/>
          <p:cNvCxnSpPr>
            <a:stCxn id="990" idx="3"/>
            <a:endCxn id="993" idx="1"/>
          </p:cNvCxnSpPr>
          <p:nvPr/>
        </p:nvCxnSpPr>
        <p:spPr>
          <a:xfrm>
            <a:off x="5710131" y="1518694"/>
            <a:ext cx="531000" cy="0"/>
          </a:xfrm>
          <a:prstGeom prst="straightConnector1">
            <a:avLst/>
          </a:prstGeom>
          <a:noFill/>
          <a:ln cap="sq" cmpd="sng" w="9525">
            <a:solidFill>
              <a:schemeClr val="dk1"/>
            </a:solidFill>
            <a:prstDash val="solid"/>
            <a:round/>
            <a:headEnd len="sm" w="sm" type="none"/>
            <a:tailEnd len="med" w="med" type="triangle"/>
          </a:ln>
        </p:spPr>
      </p:cxnSp>
      <p:cxnSp>
        <p:nvCxnSpPr>
          <p:cNvPr id="998" name="Google Shape;998;p36"/>
          <p:cNvCxnSpPr>
            <a:stCxn id="993" idx="3"/>
            <a:endCxn id="992" idx="1"/>
          </p:cNvCxnSpPr>
          <p:nvPr/>
        </p:nvCxnSpPr>
        <p:spPr>
          <a:xfrm>
            <a:off x="7060473" y="1518694"/>
            <a:ext cx="879600" cy="229500"/>
          </a:xfrm>
          <a:prstGeom prst="straightConnector1">
            <a:avLst/>
          </a:prstGeom>
          <a:noFill/>
          <a:ln cap="sq" cmpd="sng" w="9525">
            <a:solidFill>
              <a:schemeClr val="dk1"/>
            </a:solidFill>
            <a:prstDash val="solid"/>
            <a:round/>
            <a:headEnd len="sm" w="sm" type="none"/>
            <a:tailEnd len="med" w="med" type="triangle"/>
          </a:ln>
        </p:spPr>
      </p:cxnSp>
      <p:sp>
        <p:nvSpPr>
          <p:cNvPr id="999" name="Google Shape;999;p36"/>
          <p:cNvSpPr/>
          <p:nvPr/>
        </p:nvSpPr>
        <p:spPr>
          <a:xfrm>
            <a:off x="6241132" y="223156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HTML + RSC Payload</a:t>
            </a:r>
            <a:endParaRPr/>
          </a:p>
        </p:txBody>
      </p:sp>
      <p:cxnSp>
        <p:nvCxnSpPr>
          <p:cNvPr id="1000" name="Google Shape;1000;p36"/>
          <p:cNvCxnSpPr>
            <a:stCxn id="993" idx="2"/>
            <a:endCxn id="999" idx="0"/>
          </p:cNvCxnSpPr>
          <p:nvPr/>
        </p:nvCxnSpPr>
        <p:spPr>
          <a:xfrm>
            <a:off x="6650802" y="1644480"/>
            <a:ext cx="0" cy="587100"/>
          </a:xfrm>
          <a:prstGeom prst="straightConnector1">
            <a:avLst/>
          </a:prstGeom>
          <a:noFill/>
          <a:ln cap="sq" cmpd="sng" w="9525">
            <a:solidFill>
              <a:schemeClr val="dk1"/>
            </a:solidFill>
            <a:prstDash val="solid"/>
            <a:round/>
            <a:headEnd len="sm" w="sm" type="none"/>
            <a:tailEnd len="med" w="med" type="triangle"/>
          </a:ln>
        </p:spPr>
      </p:cxnSp>
      <p:sp>
        <p:nvSpPr>
          <p:cNvPr id="1001" name="Google Shape;1001;p36"/>
          <p:cNvSpPr txBox="1"/>
          <p:nvPr/>
        </p:nvSpPr>
        <p:spPr>
          <a:xfrm>
            <a:off x="7004624" y="1709400"/>
            <a:ext cx="8190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GNAV Fetch</a:t>
            </a:r>
            <a:endParaRPr/>
          </a:p>
        </p:txBody>
      </p:sp>
      <p:sp>
        <p:nvSpPr>
          <p:cNvPr id="1002" name="Google Shape;1002;p36"/>
          <p:cNvSpPr txBox="1"/>
          <p:nvPr/>
        </p:nvSpPr>
        <p:spPr>
          <a:xfrm>
            <a:off x="6610537" y="2023961"/>
            <a:ext cx="5103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Render</a:t>
            </a:r>
            <a:endParaRPr/>
          </a:p>
        </p:txBody>
      </p:sp>
      <p:sp>
        <p:nvSpPr>
          <p:cNvPr id="1003" name="Google Shape;1003;p36"/>
          <p:cNvSpPr txBox="1"/>
          <p:nvPr/>
        </p:nvSpPr>
        <p:spPr>
          <a:xfrm>
            <a:off x="7060473" y="1865178"/>
            <a:ext cx="1294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Data Fetch</a:t>
            </a:r>
            <a:endParaRPr/>
          </a:p>
        </p:txBody>
      </p:sp>
      <p:cxnSp>
        <p:nvCxnSpPr>
          <p:cNvPr id="1004" name="Google Shape;1004;p36"/>
          <p:cNvCxnSpPr>
            <a:stCxn id="996" idx="2"/>
          </p:cNvCxnSpPr>
          <p:nvPr/>
        </p:nvCxnSpPr>
        <p:spPr>
          <a:xfrm rot="5400000">
            <a:off x="3046750" y="1420577"/>
            <a:ext cx="198300" cy="969900"/>
          </a:xfrm>
          <a:prstGeom prst="bentConnector2">
            <a:avLst/>
          </a:prstGeom>
          <a:noFill/>
          <a:ln cap="sq" cmpd="sng" w="9525">
            <a:solidFill>
              <a:schemeClr val="dk1"/>
            </a:solidFill>
            <a:prstDash val="solid"/>
            <a:round/>
            <a:headEnd len="sm" w="sm" type="none"/>
            <a:tailEnd len="med" w="med" type="triangle"/>
          </a:ln>
        </p:spPr>
      </p:cxnSp>
      <p:sp>
        <p:nvSpPr>
          <p:cNvPr id="1005" name="Google Shape;1005;p36"/>
          <p:cNvSpPr txBox="1"/>
          <p:nvPr/>
        </p:nvSpPr>
        <p:spPr>
          <a:xfrm>
            <a:off x="4317257" y="2145392"/>
            <a:ext cx="1338219"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sp>
        <p:nvSpPr>
          <p:cNvPr id="996" name="Google Shape;996;p36"/>
          <p:cNvSpPr/>
          <p:nvPr/>
        </p:nvSpPr>
        <p:spPr>
          <a:xfrm>
            <a:off x="3221294" y="1237159"/>
            <a:ext cx="819112" cy="569218"/>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Cache HIT</a:t>
            </a:r>
            <a:endParaRPr/>
          </a:p>
        </p:txBody>
      </p:sp>
      <p:sp>
        <p:nvSpPr>
          <p:cNvPr id="1006" name="Google Shape;1006;p36"/>
          <p:cNvSpPr txBox="1"/>
          <p:nvPr/>
        </p:nvSpPr>
        <p:spPr>
          <a:xfrm>
            <a:off x="3943802" y="1344409"/>
            <a:ext cx="42022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No</a:t>
            </a:r>
            <a:endParaRPr/>
          </a:p>
        </p:txBody>
      </p:sp>
      <p:sp>
        <p:nvSpPr>
          <p:cNvPr id="1007" name="Google Shape;1007;p36"/>
          <p:cNvSpPr txBox="1"/>
          <p:nvPr/>
        </p:nvSpPr>
        <p:spPr>
          <a:xfrm>
            <a:off x="3379803" y="1789115"/>
            <a:ext cx="420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Arial"/>
                <a:ea typeface="Arial"/>
                <a:cs typeface="Arial"/>
                <a:sym typeface="Arial"/>
              </a:rPr>
              <a:t>Yes</a:t>
            </a:r>
            <a:endParaRPr/>
          </a:p>
        </p:txBody>
      </p:sp>
      <p:sp>
        <p:nvSpPr>
          <p:cNvPr id="1008" name="Google Shape;1008;p36"/>
          <p:cNvSpPr/>
          <p:nvPr/>
        </p:nvSpPr>
        <p:spPr>
          <a:xfrm>
            <a:off x="3230742" y="222256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Set Cach</a:t>
            </a:r>
            <a:r>
              <a:rPr b="1" lang="en-US" sz="700">
                <a:solidFill>
                  <a:schemeClr val="lt1"/>
                </a:solidFill>
                <a:latin typeface="Arial"/>
                <a:ea typeface="Arial"/>
                <a:cs typeface="Arial"/>
                <a:sym typeface="Arial"/>
              </a:rPr>
              <a:t>e</a:t>
            </a:r>
            <a:endParaRPr/>
          </a:p>
        </p:txBody>
      </p:sp>
      <p:cxnSp>
        <p:nvCxnSpPr>
          <p:cNvPr id="1009" name="Google Shape;1009;p36"/>
          <p:cNvCxnSpPr>
            <a:endCxn id="1008" idx="3"/>
          </p:cNvCxnSpPr>
          <p:nvPr/>
        </p:nvCxnSpPr>
        <p:spPr>
          <a:xfrm flipH="1">
            <a:off x="4050042" y="2341218"/>
            <a:ext cx="2190900" cy="7200"/>
          </a:xfrm>
          <a:prstGeom prst="straightConnector1">
            <a:avLst/>
          </a:prstGeom>
          <a:noFill/>
          <a:ln cap="sq" cmpd="sng" w="9525">
            <a:solidFill>
              <a:schemeClr val="dk1"/>
            </a:solidFill>
            <a:prstDash val="solid"/>
            <a:round/>
            <a:headEnd len="sm" w="sm" type="none"/>
            <a:tailEnd len="med" w="med" type="triangle"/>
          </a:ln>
        </p:spPr>
      </p:cxnSp>
      <p:sp>
        <p:nvSpPr>
          <p:cNvPr id="1010" name="Google Shape;1010;p36"/>
          <p:cNvSpPr txBox="1"/>
          <p:nvPr/>
        </p:nvSpPr>
        <p:spPr>
          <a:xfrm>
            <a:off x="3412598" y="931255"/>
            <a:ext cx="41505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CDN</a:t>
            </a:r>
            <a:endParaRPr/>
          </a:p>
        </p:txBody>
      </p:sp>
      <p:cxnSp>
        <p:nvCxnSpPr>
          <p:cNvPr id="1011" name="Google Shape;1011;p36"/>
          <p:cNvCxnSpPr>
            <a:stCxn id="1008" idx="1"/>
          </p:cNvCxnSpPr>
          <p:nvPr/>
        </p:nvCxnSpPr>
        <p:spPr>
          <a:xfrm flipH="1">
            <a:off x="2652642" y="2348418"/>
            <a:ext cx="578100" cy="8700"/>
          </a:xfrm>
          <a:prstGeom prst="straightConnector1">
            <a:avLst/>
          </a:prstGeom>
          <a:noFill/>
          <a:ln cap="sq" cmpd="sng" w="9525">
            <a:solidFill>
              <a:schemeClr val="dk1"/>
            </a:solidFill>
            <a:prstDash val="solid"/>
            <a:round/>
            <a:headEnd len="sm" w="sm" type="none"/>
            <a:tailEnd len="med" w="med" type="triangle"/>
          </a:ln>
        </p:spPr>
      </p:cxnSp>
      <p:sp>
        <p:nvSpPr>
          <p:cNvPr id="1012" name="Google Shape;1012;p36"/>
          <p:cNvSpPr txBox="1"/>
          <p:nvPr/>
        </p:nvSpPr>
        <p:spPr>
          <a:xfrm>
            <a:off x="1865051" y="1369447"/>
            <a:ext cx="56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Request Page</a:t>
            </a:r>
            <a:endParaRPr/>
          </a:p>
        </p:txBody>
      </p:sp>
      <p:sp>
        <p:nvSpPr>
          <p:cNvPr id="1013" name="Google Shape;1013;p36"/>
          <p:cNvSpPr txBox="1"/>
          <p:nvPr/>
        </p:nvSpPr>
        <p:spPr>
          <a:xfrm>
            <a:off x="2640140" y="2043421"/>
            <a:ext cx="638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graphicFrame>
        <p:nvGraphicFramePr>
          <p:cNvPr id="1014" name="Google Shape;1014;p36"/>
          <p:cNvGraphicFramePr/>
          <p:nvPr/>
        </p:nvGraphicFramePr>
        <p:xfrm>
          <a:off x="442230" y="953591"/>
          <a:ext cx="3000000" cy="3000000"/>
        </p:xfrm>
        <a:graphic>
          <a:graphicData uri="http://schemas.openxmlformats.org/drawingml/2006/table">
            <a:tbl>
              <a:tblPr bandRow="1" firstRow="1">
                <a:noFill/>
                <a:tableStyleId>{5BAEAF05-E4BE-4548-B17F-0438588C7A2F}</a:tableStyleId>
              </a:tblPr>
              <a:tblGrid>
                <a:gridCol w="725925"/>
                <a:gridCol w="725925"/>
              </a:tblGrid>
              <a:tr h="276800">
                <a:tc gridSpan="2">
                  <a:txBody>
                    <a:bodyPr/>
                    <a:lstStyle/>
                    <a:p>
                      <a:pPr indent="0" lvl="0" marL="0" marR="0" rtl="0" algn="ctr">
                        <a:spcBef>
                          <a:spcPts val="0"/>
                        </a:spcBef>
                        <a:spcAft>
                          <a:spcPts val="0"/>
                        </a:spcAft>
                        <a:buNone/>
                      </a:pPr>
                      <a:r>
                        <a:rPr b="1"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a:txBody>
                    <a:bodyPr/>
                    <a:lstStyle/>
                    <a:p>
                      <a:pPr indent="0" lvl="0" marL="0" marR="0" rtl="0" algn="ctr">
                        <a:spcBef>
                          <a:spcPts val="0"/>
                        </a:spcBef>
                        <a:spcAft>
                          <a:spcPts val="0"/>
                        </a:spcAft>
                        <a:buNone/>
                      </a:pPr>
                      <a:r>
                        <a:rPr b="1"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1"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553600">
                <a:tc>
                  <a:txBody>
                    <a:bodyPr/>
                    <a:lstStyle/>
                    <a:p>
                      <a:pPr indent="0" lvl="0" marL="0" marR="0" rtl="0" algn="ctr">
                        <a:spcBef>
                          <a:spcPts val="0"/>
                        </a:spcBef>
                        <a:spcAft>
                          <a:spcPts val="0"/>
                        </a:spcAft>
                        <a:buNone/>
                      </a:pPr>
                      <a:r>
                        <a:rPr b="1"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76800">
                <a:tc gridSpan="2">
                  <a:txBody>
                    <a:bodyPr/>
                    <a:lstStyle/>
                    <a:p>
                      <a:pPr indent="0" lvl="0" marL="0" marR="0" rtl="0" algn="l">
                        <a:spcBef>
                          <a:spcPts val="0"/>
                        </a:spcBef>
                        <a:spcAft>
                          <a:spcPts val="0"/>
                        </a:spcAft>
                        <a:buNone/>
                      </a:pPr>
                      <a:r>
                        <a:rPr b="1" lang="en-US"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76800">
                <a:tc gridSpan="2">
                  <a:txBody>
                    <a:bodyPr/>
                    <a:lstStyle/>
                    <a:p>
                      <a:pPr indent="0" lvl="0" marL="0" marR="0" rtl="0" algn="l">
                        <a:spcBef>
                          <a:spcPts val="0"/>
                        </a:spcBef>
                        <a:spcAft>
                          <a:spcPts val="0"/>
                        </a:spcAft>
                        <a:buNone/>
                      </a:pPr>
                      <a:r>
                        <a:rPr b="1"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gridSpan="2">
                  <a:txBody>
                    <a:bodyPr/>
                    <a:lstStyle/>
                    <a:p>
                      <a:pPr indent="0" lvl="0" marL="0" marR="0" rtl="0" algn="l">
                        <a:spcBef>
                          <a:spcPts val="0"/>
                        </a:spcBef>
                        <a:spcAft>
                          <a:spcPts val="0"/>
                        </a:spcAft>
                        <a:buNone/>
                      </a:pPr>
                      <a:r>
                        <a:rPr b="1" lang="en-US" sz="600">
                          <a:solidFill>
                            <a:schemeClr val="lt1"/>
                          </a:solidFill>
                        </a:rPr>
                        <a:t>Client side rendered</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76800">
                <a:tc gridSpan="2">
                  <a:txBody>
                    <a:bodyPr/>
                    <a:lstStyle/>
                    <a:p>
                      <a:pPr indent="0" lvl="0" marL="0" marR="0" rtl="0" algn="ctr">
                        <a:spcBef>
                          <a:spcPts val="0"/>
                        </a:spcBef>
                        <a:spcAft>
                          <a:spcPts val="0"/>
                        </a:spcAft>
                        <a:buNone/>
                      </a:pPr>
                      <a:r>
                        <a:rPr b="1"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1015" name="Google Shape;1015;p36"/>
          <p:cNvCxnSpPr>
            <a:endCxn id="991" idx="1"/>
          </p:cNvCxnSpPr>
          <p:nvPr/>
        </p:nvCxnSpPr>
        <p:spPr>
          <a:xfrm>
            <a:off x="1893913" y="2742255"/>
            <a:ext cx="6021300" cy="7200"/>
          </a:xfrm>
          <a:prstGeom prst="straightConnector1">
            <a:avLst/>
          </a:prstGeom>
          <a:noFill/>
          <a:ln cap="sq" cmpd="sng" w="9525">
            <a:solidFill>
              <a:schemeClr val="dk1"/>
            </a:solidFill>
            <a:prstDash val="solid"/>
            <a:round/>
            <a:headEnd len="sm" w="sm" type="none"/>
            <a:tailEnd len="med" w="med" type="triangle"/>
          </a:ln>
        </p:spPr>
      </p:cxnSp>
      <p:sp>
        <p:nvSpPr>
          <p:cNvPr id="1016" name="Google Shape;1016;p36"/>
          <p:cNvSpPr txBox="1"/>
          <p:nvPr/>
        </p:nvSpPr>
        <p:spPr>
          <a:xfrm>
            <a:off x="3033559" y="2543011"/>
            <a:ext cx="1338219"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Client-Side Fetch</a:t>
            </a:r>
            <a:endParaRPr/>
          </a:p>
        </p:txBody>
      </p:sp>
      <p:sp>
        <p:nvSpPr>
          <p:cNvPr id="1017" name="Google Shape;1017;p36"/>
          <p:cNvSpPr/>
          <p:nvPr/>
        </p:nvSpPr>
        <p:spPr>
          <a:xfrm>
            <a:off x="4754821" y="2601968"/>
            <a:ext cx="94721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1018" name="Google Shape;1018;p36"/>
          <p:cNvSpPr txBox="1"/>
          <p:nvPr/>
        </p:nvSpPr>
        <p:spPr>
          <a:xfrm>
            <a:off x="356724" y="3183449"/>
            <a:ext cx="8204700" cy="19200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Use Case: </a:t>
            </a:r>
            <a:r>
              <a:rPr lang="en-US" sz="800">
                <a:solidFill>
                  <a:schemeClr val="dk1"/>
                </a:solidFill>
                <a:latin typeface="Arial"/>
                <a:ea typeface="Arial"/>
                <a:cs typeface="Arial"/>
                <a:sym typeface="Arial"/>
              </a:rPr>
              <a:t>Can be used for pages with personalized content. Places the obligation to fetch and render personalized content on the client.</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Rendering: </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The client will make personalized requests and render components in the browser.</a:t>
            </a:r>
            <a:br>
              <a:rPr b="0" i="0" lang="en-US" sz="800" u="none" cap="none" strike="noStrike">
                <a:solidFill>
                  <a:schemeClr val="dk1"/>
                </a:solidFill>
                <a:latin typeface="Arial"/>
                <a:ea typeface="Arial"/>
                <a:cs typeface="Arial"/>
                <a:sym typeface="Arial"/>
              </a:rPr>
            </a:br>
            <a:r>
              <a:rPr b="0" i="0" lang="en-US" sz="800" u="none" cap="none" strike="noStrike">
                <a:solidFill>
                  <a:schemeClr val="dk1"/>
                </a:solidFill>
                <a:latin typeface="Arial"/>
                <a:ea typeface="Arial"/>
                <a:cs typeface="Arial"/>
                <a:sym typeface="Arial"/>
              </a:rPr>
              <a:t>Some components are Server components. For non-interactive components, React rendering occurs on server. </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Caching: </a:t>
            </a:r>
            <a:r>
              <a:rPr lang="en-US" sz="800">
                <a:solidFill>
                  <a:schemeClr val="dk1"/>
                </a:solidFill>
                <a:latin typeface="Arial"/>
                <a:ea typeface="Arial"/>
                <a:cs typeface="Arial"/>
                <a:sym typeface="Arial"/>
              </a:rPr>
              <a:t>CDN </a:t>
            </a:r>
            <a:r>
              <a:rPr lang="en-US" sz="800">
                <a:solidFill>
                  <a:schemeClr val="dk1"/>
                </a:solidFill>
                <a:latin typeface="Arial"/>
                <a:ea typeface="Arial"/>
                <a:cs typeface="Arial"/>
                <a:sym typeface="Arial"/>
              </a:rPr>
              <a:t>available for server components. Server data fetching can be cached in memory. Personalized fetch cached in browser. (Next.js cache can be In memory or shared like Redis) </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solidFill>
                  <a:schemeClr val="dk1"/>
                </a:solidFill>
                <a:latin typeface="Arial"/>
                <a:ea typeface="Arial"/>
                <a:cs typeface="Arial"/>
                <a:sym typeface="Arial"/>
              </a:rPr>
              <a:t>Advantages: </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Can reduce the burden/traffic on the server by not rendering personalized components on server side</a:t>
            </a:r>
            <a:r>
              <a:rPr b="0" i="0" lang="en-US" sz="800" u="none" cap="none" strike="noStrike">
                <a:solidFill>
                  <a:schemeClr val="dk1"/>
                </a:solidFill>
                <a:latin typeface="Arial"/>
                <a:ea typeface="Arial"/>
                <a:cs typeface="Arial"/>
                <a:sym typeface="Arial"/>
              </a:rPr>
              <a:t>.</a:t>
            </a:r>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Don’t need to scale infrastructure more as pages are cached on CDN</a:t>
            </a:r>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sz="800">
              <a:solidFill>
                <a:schemeClr val="dk1"/>
              </a:solidFill>
              <a:latin typeface="Arial"/>
              <a:ea typeface="Arial"/>
              <a:cs typeface="Arial"/>
              <a:sym typeface="Arial"/>
            </a:endParaRPr>
          </a:p>
        </p:txBody>
      </p:sp>
      <p:sp>
        <p:nvSpPr>
          <p:cNvPr id="1019" name="Google Shape;1019;p36"/>
          <p:cNvSpPr/>
          <p:nvPr/>
        </p:nvSpPr>
        <p:spPr>
          <a:xfrm>
            <a:off x="7932912" y="1904955"/>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SOE</a:t>
            </a:r>
            <a:endParaRPr/>
          </a:p>
        </p:txBody>
      </p:sp>
      <p:cxnSp>
        <p:nvCxnSpPr>
          <p:cNvPr id="1020" name="Google Shape;1020;p36"/>
          <p:cNvCxnSpPr>
            <a:endCxn id="1019" idx="1"/>
          </p:cNvCxnSpPr>
          <p:nvPr/>
        </p:nvCxnSpPr>
        <p:spPr>
          <a:xfrm>
            <a:off x="6650712" y="2017605"/>
            <a:ext cx="1282200" cy="13200"/>
          </a:xfrm>
          <a:prstGeom prst="straightConnector1">
            <a:avLst/>
          </a:prstGeom>
          <a:noFill/>
          <a:ln cap="sq" cmpd="sng" w="9525">
            <a:solidFill>
              <a:schemeClr val="dk1"/>
            </a:solidFill>
            <a:prstDash val="solid"/>
            <a:round/>
            <a:headEnd len="sm" w="sm" type="none"/>
            <a:tailEnd len="med" w="med" type="triangle"/>
          </a:ln>
        </p:spPr>
      </p:cxnSp>
      <p:sp>
        <p:nvSpPr>
          <p:cNvPr id="1021" name="Google Shape;1021;p36"/>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Rendering Strategy | Application Pages | Pattern 3</a:t>
            </a:r>
            <a:endParaRPr b="0" i="0" sz="800">
              <a:solidFill>
                <a:schemeClr val="dk1"/>
              </a:solidFill>
              <a:latin typeface="Arial"/>
              <a:ea typeface="Arial"/>
              <a:cs typeface="Arial"/>
              <a:sym typeface="Arial"/>
            </a:endParaRPr>
          </a:p>
        </p:txBody>
      </p:sp>
      <p:cxnSp>
        <p:nvCxnSpPr>
          <p:cNvPr id="1022" name="Google Shape;1022;p36"/>
          <p:cNvCxnSpPr>
            <a:endCxn id="1023" idx="1"/>
          </p:cNvCxnSpPr>
          <p:nvPr/>
        </p:nvCxnSpPr>
        <p:spPr>
          <a:xfrm>
            <a:off x="7086225" y="1412100"/>
            <a:ext cx="726000" cy="25200"/>
          </a:xfrm>
          <a:prstGeom prst="straightConnector1">
            <a:avLst/>
          </a:prstGeom>
          <a:noFill/>
          <a:ln cap="sq" cmpd="sng" w="9525">
            <a:solidFill>
              <a:schemeClr val="dk1"/>
            </a:solidFill>
            <a:prstDash val="solid"/>
            <a:round/>
            <a:headEnd len="sm" w="sm" type="none"/>
            <a:tailEnd len="med" w="med" type="triangle"/>
          </a:ln>
        </p:spPr>
      </p:cxnSp>
      <p:sp>
        <p:nvSpPr>
          <p:cNvPr id="1023" name="Google Shape;1023;p36"/>
          <p:cNvSpPr/>
          <p:nvPr/>
        </p:nvSpPr>
        <p:spPr>
          <a:xfrm>
            <a:off x="7812225" y="1283400"/>
            <a:ext cx="947100" cy="3078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rPr>
              <a:t>FEATURE_FLAGS</a:t>
            </a:r>
            <a:endParaRPr b="1" sz="7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g34369a66671_0_6"/>
          <p:cNvSpPr/>
          <p:nvPr/>
        </p:nvSpPr>
        <p:spPr>
          <a:xfrm rot="-5400000">
            <a:off x="2498861" y="1476795"/>
            <a:ext cx="2277000" cy="118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dk1"/>
              </a:solidFill>
              <a:latin typeface="Arial"/>
              <a:ea typeface="Arial"/>
              <a:cs typeface="Arial"/>
              <a:sym typeface="Arial"/>
            </a:endParaRPr>
          </a:p>
        </p:txBody>
      </p:sp>
      <p:sp>
        <p:nvSpPr>
          <p:cNvPr id="1029" name="Google Shape;1029;g34369a66671_0_6"/>
          <p:cNvSpPr/>
          <p:nvPr/>
        </p:nvSpPr>
        <p:spPr>
          <a:xfrm>
            <a:off x="6101392" y="933155"/>
            <a:ext cx="2767500" cy="2277000"/>
          </a:xfrm>
          <a:prstGeom prst="rect">
            <a:avLst/>
          </a:prstGeom>
          <a:solidFill>
            <a:schemeClr val="accent5">
              <a:alpha val="12549"/>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Green Zone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030" name="Google Shape;1030;g34369a66671_0_6"/>
          <p:cNvSpPr/>
          <p:nvPr/>
        </p:nvSpPr>
        <p:spPr>
          <a:xfrm>
            <a:off x="4322232" y="933155"/>
            <a:ext cx="1660800" cy="2277000"/>
          </a:xfrm>
          <a:prstGeom prst="rect">
            <a:avLst/>
          </a:prstGeom>
          <a:solidFill>
            <a:srgbClr val="FFFF00">
              <a:alpha val="12549"/>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Yellow Zone</a:t>
            </a:r>
            <a:endParaRPr b="0" i="0" sz="1400" u="none" cap="none" strike="noStrike">
              <a:solidFill>
                <a:srgbClr val="000000"/>
              </a:solidFill>
              <a:latin typeface="Arial"/>
              <a:ea typeface="Arial"/>
              <a:cs typeface="Arial"/>
              <a:sym typeface="Arial"/>
            </a:endParaRPr>
          </a:p>
        </p:txBody>
      </p:sp>
      <p:sp>
        <p:nvSpPr>
          <p:cNvPr id="1031" name="Google Shape;1031;g34369a66671_0_6"/>
          <p:cNvSpPr txBox="1"/>
          <p:nvPr>
            <p:ph type="title"/>
          </p:nvPr>
        </p:nvSpPr>
        <p:spPr>
          <a:xfrm>
            <a:off x="457200" y="535369"/>
            <a:ext cx="7086600" cy="206400"/>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Clr>
                <a:schemeClr val="dk1"/>
              </a:buClr>
              <a:buSzPct val="125000"/>
              <a:buFont typeface="Arial"/>
              <a:buNone/>
            </a:pPr>
            <a:r>
              <a:rPr lang="en-US" sz="1600"/>
              <a:t>Pattern 4 : For Dynamic Pages with server side auth api requests </a:t>
            </a:r>
            <a:r>
              <a:rPr lang="en-US" sz="800">
                <a:solidFill>
                  <a:schemeClr val="accent1"/>
                </a:solidFill>
              </a:rPr>
              <a:t>[Server + Client Rendering]</a:t>
            </a:r>
            <a:endParaRPr/>
          </a:p>
        </p:txBody>
      </p:sp>
      <p:sp>
        <p:nvSpPr>
          <p:cNvPr id="1032" name="Google Shape;1032;g34369a66671_0_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3" name="Google Shape;1033;g34369a66671_0_6"/>
          <p:cNvSpPr/>
          <p:nvPr/>
        </p:nvSpPr>
        <p:spPr>
          <a:xfrm rot="-5400000">
            <a:off x="1403805" y="1938527"/>
            <a:ext cx="22626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Browser</a:t>
            </a:r>
            <a:endParaRPr b="0" i="0" sz="1400" u="none" cap="none" strike="noStrike">
              <a:solidFill>
                <a:srgbClr val="000000"/>
              </a:solidFill>
              <a:latin typeface="Arial"/>
              <a:ea typeface="Arial"/>
              <a:cs typeface="Arial"/>
              <a:sym typeface="Arial"/>
            </a:endParaRPr>
          </a:p>
        </p:txBody>
      </p:sp>
      <p:sp>
        <p:nvSpPr>
          <p:cNvPr id="1034" name="Google Shape;1034;g34369a66671_0_6"/>
          <p:cNvSpPr/>
          <p:nvPr/>
        </p:nvSpPr>
        <p:spPr>
          <a:xfrm>
            <a:off x="4662950" y="1404300"/>
            <a:ext cx="510300" cy="2286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OpenI</a:t>
            </a:r>
            <a:r>
              <a:rPr b="1" lang="en-US" sz="700">
                <a:solidFill>
                  <a:schemeClr val="lt1"/>
                </a:solidFill>
              </a:rPr>
              <a:t>G</a:t>
            </a:r>
            <a:endParaRPr b="0" i="0" sz="1400" u="none" cap="none" strike="noStrike">
              <a:solidFill>
                <a:srgbClr val="000000"/>
              </a:solidFill>
              <a:latin typeface="Arial"/>
              <a:ea typeface="Arial"/>
              <a:cs typeface="Arial"/>
              <a:sym typeface="Arial"/>
            </a:endParaRPr>
          </a:p>
        </p:txBody>
      </p:sp>
      <p:sp>
        <p:nvSpPr>
          <p:cNvPr id="1035" name="Google Shape;1035;g34369a66671_0_6"/>
          <p:cNvSpPr/>
          <p:nvPr/>
        </p:nvSpPr>
        <p:spPr>
          <a:xfrm>
            <a:off x="7915213" y="2623669"/>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NBX</a:t>
            </a:r>
            <a:endParaRPr b="0" i="0" sz="1400" u="none" cap="none" strike="noStrike">
              <a:solidFill>
                <a:srgbClr val="000000"/>
              </a:solidFill>
              <a:latin typeface="Arial"/>
              <a:ea typeface="Arial"/>
              <a:cs typeface="Arial"/>
              <a:sym typeface="Arial"/>
            </a:endParaRPr>
          </a:p>
        </p:txBody>
      </p:sp>
      <p:sp>
        <p:nvSpPr>
          <p:cNvPr id="1036" name="Google Shape;1036;g34369a66671_0_6"/>
          <p:cNvSpPr/>
          <p:nvPr/>
        </p:nvSpPr>
        <p:spPr>
          <a:xfrm>
            <a:off x="7907120" y="1393626"/>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AEM</a:t>
            </a:r>
            <a:endParaRPr b="0" i="0" sz="1400" u="none" cap="none" strike="noStrike">
              <a:solidFill>
                <a:srgbClr val="000000"/>
              </a:solidFill>
              <a:latin typeface="Arial"/>
              <a:ea typeface="Arial"/>
              <a:cs typeface="Arial"/>
              <a:sym typeface="Arial"/>
            </a:endParaRPr>
          </a:p>
        </p:txBody>
      </p:sp>
      <p:sp>
        <p:nvSpPr>
          <p:cNvPr id="1037" name="Google Shape;1037;g34369a66671_0_6"/>
          <p:cNvSpPr/>
          <p:nvPr/>
        </p:nvSpPr>
        <p:spPr>
          <a:xfrm>
            <a:off x="6241132" y="139290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Node.js / Next.js</a:t>
            </a:r>
            <a:endParaRPr b="0" i="0" sz="1400" u="none" cap="none" strike="noStrike">
              <a:solidFill>
                <a:srgbClr val="000000"/>
              </a:solidFill>
              <a:latin typeface="Arial"/>
              <a:ea typeface="Arial"/>
              <a:cs typeface="Arial"/>
              <a:sym typeface="Arial"/>
            </a:endParaRPr>
          </a:p>
        </p:txBody>
      </p:sp>
      <p:cxnSp>
        <p:nvCxnSpPr>
          <p:cNvPr id="1038" name="Google Shape;1038;g34369a66671_0_6"/>
          <p:cNvCxnSpPr/>
          <p:nvPr/>
        </p:nvCxnSpPr>
        <p:spPr>
          <a:xfrm>
            <a:off x="1914189" y="1518694"/>
            <a:ext cx="1307100" cy="3000"/>
          </a:xfrm>
          <a:prstGeom prst="straightConnector1">
            <a:avLst/>
          </a:prstGeom>
          <a:noFill/>
          <a:ln cap="sq" cmpd="sng" w="9525">
            <a:solidFill>
              <a:schemeClr val="dk1"/>
            </a:solidFill>
            <a:prstDash val="solid"/>
            <a:round/>
            <a:headEnd len="sm" w="sm" type="none"/>
            <a:tailEnd len="med" w="med" type="triangle"/>
          </a:ln>
        </p:spPr>
      </p:cxnSp>
      <p:cxnSp>
        <p:nvCxnSpPr>
          <p:cNvPr id="1039" name="Google Shape;1039;g34369a66671_0_6"/>
          <p:cNvCxnSpPr>
            <a:stCxn id="1040" idx="3"/>
            <a:endCxn id="1034" idx="1"/>
          </p:cNvCxnSpPr>
          <p:nvPr/>
        </p:nvCxnSpPr>
        <p:spPr>
          <a:xfrm flipH="1" rot="10800000">
            <a:off x="4040294" y="1518709"/>
            <a:ext cx="622800" cy="3000"/>
          </a:xfrm>
          <a:prstGeom prst="straightConnector1">
            <a:avLst/>
          </a:prstGeom>
          <a:noFill/>
          <a:ln cap="sq" cmpd="sng" w="9525">
            <a:solidFill>
              <a:schemeClr val="dk1"/>
            </a:solidFill>
            <a:prstDash val="solid"/>
            <a:round/>
            <a:headEnd len="sm" w="sm" type="none"/>
            <a:tailEnd len="med" w="med" type="triangle"/>
          </a:ln>
        </p:spPr>
      </p:cxnSp>
      <p:cxnSp>
        <p:nvCxnSpPr>
          <p:cNvPr id="1041" name="Google Shape;1041;g34369a66671_0_6"/>
          <p:cNvCxnSpPr>
            <a:stCxn id="1034" idx="3"/>
            <a:endCxn id="1037" idx="1"/>
          </p:cNvCxnSpPr>
          <p:nvPr/>
        </p:nvCxnSpPr>
        <p:spPr>
          <a:xfrm>
            <a:off x="5173250" y="1518600"/>
            <a:ext cx="1068000" cy="300"/>
          </a:xfrm>
          <a:prstGeom prst="straightConnector1">
            <a:avLst/>
          </a:prstGeom>
          <a:noFill/>
          <a:ln cap="sq" cmpd="sng" w="9525">
            <a:solidFill>
              <a:schemeClr val="dk1"/>
            </a:solidFill>
            <a:prstDash val="solid"/>
            <a:round/>
            <a:headEnd len="sm" w="sm" type="none"/>
            <a:tailEnd len="med" w="med" type="triangle"/>
          </a:ln>
        </p:spPr>
      </p:cxnSp>
      <p:cxnSp>
        <p:nvCxnSpPr>
          <p:cNvPr id="1042" name="Google Shape;1042;g34369a66671_0_6"/>
          <p:cNvCxnSpPr>
            <a:stCxn id="1037" idx="3"/>
            <a:endCxn id="1036" idx="1"/>
          </p:cNvCxnSpPr>
          <p:nvPr/>
        </p:nvCxnSpPr>
        <p:spPr>
          <a:xfrm>
            <a:off x="7060432" y="1518758"/>
            <a:ext cx="846600" cy="600"/>
          </a:xfrm>
          <a:prstGeom prst="straightConnector1">
            <a:avLst/>
          </a:prstGeom>
          <a:noFill/>
          <a:ln cap="sq" cmpd="sng" w="9525">
            <a:solidFill>
              <a:schemeClr val="dk1"/>
            </a:solidFill>
            <a:prstDash val="solid"/>
            <a:round/>
            <a:headEnd len="sm" w="sm" type="none"/>
            <a:tailEnd len="med" w="med" type="triangle"/>
          </a:ln>
        </p:spPr>
      </p:cxnSp>
      <p:sp>
        <p:nvSpPr>
          <p:cNvPr id="1043" name="Google Shape;1043;g34369a66671_0_6"/>
          <p:cNvSpPr/>
          <p:nvPr/>
        </p:nvSpPr>
        <p:spPr>
          <a:xfrm>
            <a:off x="6255307" y="2319243"/>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HTML + RSC Payload</a:t>
            </a:r>
            <a:endParaRPr b="0" i="0" sz="1400" u="none" cap="none" strike="noStrike">
              <a:solidFill>
                <a:srgbClr val="000000"/>
              </a:solidFill>
              <a:latin typeface="Arial"/>
              <a:ea typeface="Arial"/>
              <a:cs typeface="Arial"/>
              <a:sym typeface="Arial"/>
            </a:endParaRPr>
          </a:p>
        </p:txBody>
      </p:sp>
      <p:cxnSp>
        <p:nvCxnSpPr>
          <p:cNvPr id="1044" name="Google Shape;1044;g34369a66671_0_6"/>
          <p:cNvCxnSpPr/>
          <p:nvPr/>
        </p:nvCxnSpPr>
        <p:spPr>
          <a:xfrm>
            <a:off x="6558402" y="1625255"/>
            <a:ext cx="14100" cy="674700"/>
          </a:xfrm>
          <a:prstGeom prst="straightConnector1">
            <a:avLst/>
          </a:prstGeom>
          <a:noFill/>
          <a:ln cap="sq" cmpd="sng" w="9525">
            <a:solidFill>
              <a:schemeClr val="dk1"/>
            </a:solidFill>
            <a:prstDash val="solid"/>
            <a:round/>
            <a:headEnd len="sm" w="sm" type="none"/>
            <a:tailEnd len="med" w="med" type="triangle"/>
          </a:ln>
        </p:spPr>
      </p:cxnSp>
      <p:sp>
        <p:nvSpPr>
          <p:cNvPr id="1045" name="Google Shape;1045;g34369a66671_0_6"/>
          <p:cNvSpPr txBox="1"/>
          <p:nvPr/>
        </p:nvSpPr>
        <p:spPr>
          <a:xfrm>
            <a:off x="7061670" y="1320197"/>
            <a:ext cx="1294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GNAV Fetch</a:t>
            </a:r>
            <a:endParaRPr b="0" i="0" sz="1400" u="none" cap="none" strike="noStrike">
              <a:solidFill>
                <a:srgbClr val="000000"/>
              </a:solidFill>
              <a:latin typeface="Arial"/>
              <a:ea typeface="Arial"/>
              <a:cs typeface="Arial"/>
              <a:sym typeface="Arial"/>
            </a:endParaRPr>
          </a:p>
        </p:txBody>
      </p:sp>
      <p:sp>
        <p:nvSpPr>
          <p:cNvPr id="1046" name="Google Shape;1046;g34369a66671_0_6"/>
          <p:cNvSpPr txBox="1"/>
          <p:nvPr/>
        </p:nvSpPr>
        <p:spPr>
          <a:xfrm>
            <a:off x="6605612" y="2015211"/>
            <a:ext cx="510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Render</a:t>
            </a:r>
            <a:endParaRPr b="0" i="0" sz="1400" u="none" cap="none" strike="noStrike">
              <a:solidFill>
                <a:srgbClr val="000000"/>
              </a:solidFill>
              <a:latin typeface="Arial"/>
              <a:ea typeface="Arial"/>
              <a:cs typeface="Arial"/>
              <a:sym typeface="Arial"/>
            </a:endParaRPr>
          </a:p>
        </p:txBody>
      </p:sp>
      <p:sp>
        <p:nvSpPr>
          <p:cNvPr id="1047" name="Google Shape;1047;g34369a66671_0_6"/>
          <p:cNvSpPr txBox="1"/>
          <p:nvPr/>
        </p:nvSpPr>
        <p:spPr>
          <a:xfrm>
            <a:off x="7060473" y="1636578"/>
            <a:ext cx="12942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Data Fetch</a:t>
            </a:r>
            <a:endParaRPr b="0" i="0" sz="1400" u="none" cap="none" strike="noStrike">
              <a:solidFill>
                <a:srgbClr val="000000"/>
              </a:solidFill>
              <a:latin typeface="Arial"/>
              <a:ea typeface="Arial"/>
              <a:cs typeface="Arial"/>
              <a:sym typeface="Arial"/>
            </a:endParaRPr>
          </a:p>
        </p:txBody>
      </p:sp>
      <p:sp>
        <p:nvSpPr>
          <p:cNvPr id="1048" name="Google Shape;1048;g34369a66671_0_6"/>
          <p:cNvSpPr txBox="1"/>
          <p:nvPr/>
        </p:nvSpPr>
        <p:spPr>
          <a:xfrm>
            <a:off x="4317257" y="2145392"/>
            <a:ext cx="1338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Return response</a:t>
            </a:r>
            <a:endParaRPr b="0" i="0" sz="1400" u="none" cap="none" strike="noStrike">
              <a:solidFill>
                <a:srgbClr val="000000"/>
              </a:solidFill>
              <a:latin typeface="Arial"/>
              <a:ea typeface="Arial"/>
              <a:cs typeface="Arial"/>
              <a:sym typeface="Arial"/>
            </a:endParaRPr>
          </a:p>
        </p:txBody>
      </p:sp>
      <p:sp>
        <p:nvSpPr>
          <p:cNvPr id="1040" name="Google Shape;1040;g34369a66671_0_6"/>
          <p:cNvSpPr/>
          <p:nvPr/>
        </p:nvSpPr>
        <p:spPr>
          <a:xfrm>
            <a:off x="3221294" y="1237159"/>
            <a:ext cx="819000" cy="569100"/>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non</a:t>
            </a:r>
            <a:endParaRPr b="0" i="0" sz="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chemeClr val="lt1"/>
                </a:solidFill>
                <a:latin typeface="Arial"/>
                <a:ea typeface="Arial"/>
                <a:cs typeface="Arial"/>
                <a:sym typeface="Arial"/>
              </a:rPr>
              <a:t>cache</a:t>
            </a:r>
            <a:endParaRPr b="0" i="0" sz="1400" u="none" cap="none" strike="noStrike">
              <a:solidFill>
                <a:srgbClr val="000000"/>
              </a:solidFill>
              <a:latin typeface="Arial"/>
              <a:ea typeface="Arial"/>
              <a:cs typeface="Arial"/>
              <a:sym typeface="Arial"/>
            </a:endParaRPr>
          </a:p>
        </p:txBody>
      </p:sp>
      <p:sp>
        <p:nvSpPr>
          <p:cNvPr id="1049" name="Google Shape;1049;g34369a66671_0_6"/>
          <p:cNvSpPr txBox="1"/>
          <p:nvPr/>
        </p:nvSpPr>
        <p:spPr>
          <a:xfrm>
            <a:off x="3943802" y="1344409"/>
            <a:ext cx="420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cxnSp>
        <p:nvCxnSpPr>
          <p:cNvPr id="1050" name="Google Shape;1050;g34369a66671_0_6"/>
          <p:cNvCxnSpPr/>
          <p:nvPr/>
        </p:nvCxnSpPr>
        <p:spPr>
          <a:xfrm rot="10800000">
            <a:off x="2671846" y="2361767"/>
            <a:ext cx="3576300" cy="0"/>
          </a:xfrm>
          <a:prstGeom prst="straightConnector1">
            <a:avLst/>
          </a:prstGeom>
          <a:noFill/>
          <a:ln cap="sq" cmpd="sng" w="9525">
            <a:solidFill>
              <a:schemeClr val="dk1"/>
            </a:solidFill>
            <a:prstDash val="solid"/>
            <a:round/>
            <a:headEnd len="sm" w="sm" type="none"/>
            <a:tailEnd len="med" w="med" type="triangle"/>
          </a:ln>
        </p:spPr>
      </p:cxnSp>
      <p:sp>
        <p:nvSpPr>
          <p:cNvPr id="1051" name="Google Shape;1051;g34369a66671_0_6"/>
          <p:cNvSpPr txBox="1"/>
          <p:nvPr/>
        </p:nvSpPr>
        <p:spPr>
          <a:xfrm>
            <a:off x="3412598" y="931255"/>
            <a:ext cx="4152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CDN</a:t>
            </a:r>
            <a:endParaRPr b="0" i="0" sz="1400" u="none" cap="none" strike="noStrike">
              <a:solidFill>
                <a:srgbClr val="000000"/>
              </a:solidFill>
              <a:latin typeface="Arial"/>
              <a:ea typeface="Arial"/>
              <a:cs typeface="Arial"/>
              <a:sym typeface="Arial"/>
            </a:endParaRPr>
          </a:p>
        </p:txBody>
      </p:sp>
      <p:sp>
        <p:nvSpPr>
          <p:cNvPr id="1052" name="Google Shape;1052;g34369a66671_0_6"/>
          <p:cNvSpPr txBox="1"/>
          <p:nvPr/>
        </p:nvSpPr>
        <p:spPr>
          <a:xfrm>
            <a:off x="1865051" y="1369447"/>
            <a:ext cx="569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Request Page</a:t>
            </a:r>
            <a:endParaRPr b="0" i="0" sz="1400" u="none" cap="none" strike="noStrike">
              <a:solidFill>
                <a:srgbClr val="000000"/>
              </a:solidFill>
              <a:latin typeface="Arial"/>
              <a:ea typeface="Arial"/>
              <a:cs typeface="Arial"/>
              <a:sym typeface="Arial"/>
            </a:endParaRPr>
          </a:p>
        </p:txBody>
      </p:sp>
      <p:graphicFrame>
        <p:nvGraphicFramePr>
          <p:cNvPr id="1053" name="Google Shape;1053;g34369a66671_0_6"/>
          <p:cNvGraphicFramePr/>
          <p:nvPr/>
        </p:nvGraphicFramePr>
        <p:xfrm>
          <a:off x="442230" y="953591"/>
          <a:ext cx="3000000" cy="3000000"/>
        </p:xfrm>
        <a:graphic>
          <a:graphicData uri="http://schemas.openxmlformats.org/drawingml/2006/table">
            <a:tbl>
              <a:tblPr bandRow="1" firstRow="1">
                <a:noFill/>
                <a:tableStyleId>{56FC37AD-C1D1-4F19-B4B3-A4D0B388DB69}</a:tableStyleId>
              </a:tblPr>
              <a:tblGrid>
                <a:gridCol w="725925"/>
                <a:gridCol w="725925"/>
              </a:tblGrid>
              <a:tr h="276800">
                <a:tc gridSpan="2">
                  <a:txBody>
                    <a:bodyPr/>
                    <a:lstStyle/>
                    <a:p>
                      <a:pPr indent="0" lvl="0" marL="0" marR="0" rtl="0" algn="ctr">
                        <a:lnSpc>
                          <a:spcPct val="100000"/>
                        </a:lnSpc>
                        <a:spcBef>
                          <a:spcPts val="0"/>
                        </a:spcBef>
                        <a:spcAft>
                          <a:spcPts val="0"/>
                        </a:spcAft>
                        <a:buClr>
                          <a:srgbClr val="000000"/>
                        </a:buClr>
                        <a:buSzPts val="600"/>
                        <a:buFont typeface="Arial"/>
                        <a:buNone/>
                      </a:pPr>
                      <a:r>
                        <a:rPr b="1" lang="en-US" sz="600" u="none" cap="none" strike="noStrike"/>
                        <a:t>Header</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a:txBody>
                    <a:bodyPr/>
                    <a:lstStyle/>
                    <a:p>
                      <a:pPr indent="0" lvl="0" marL="0" marR="0" rtl="0" algn="ctr">
                        <a:lnSpc>
                          <a:spcPct val="100000"/>
                        </a:lnSpc>
                        <a:spcBef>
                          <a:spcPts val="0"/>
                        </a:spcBef>
                        <a:spcAft>
                          <a:spcPts val="0"/>
                        </a:spcAft>
                        <a:buClr>
                          <a:srgbClr val="000000"/>
                        </a:buClr>
                        <a:buSzPts val="600"/>
                        <a:buFont typeface="Arial"/>
                        <a:buNone/>
                      </a:pPr>
                      <a:r>
                        <a:rPr b="1" lang="en-US" sz="600" u="none" cap="none" strike="noStrike"/>
                        <a:t>Title</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lnSpc>
                          <a:spcPct val="100000"/>
                        </a:lnSpc>
                        <a:spcBef>
                          <a:spcPts val="0"/>
                        </a:spcBef>
                        <a:spcAft>
                          <a:spcPts val="0"/>
                        </a:spcAft>
                        <a:buClr>
                          <a:srgbClr val="000000"/>
                        </a:buClr>
                        <a:buSzPts val="600"/>
                        <a:buFont typeface="Arial"/>
                        <a:buNone/>
                      </a:pPr>
                      <a:r>
                        <a:rPr b="1" lang="en-US" sz="600" u="none" cap="none" strike="noStrike"/>
                        <a:t>Interactive Component</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553600">
                <a:tc>
                  <a:txBody>
                    <a:bodyPr/>
                    <a:lstStyle/>
                    <a:p>
                      <a:pPr indent="0" lvl="0" marL="0" marR="0" rtl="0" algn="ctr">
                        <a:lnSpc>
                          <a:spcPct val="100000"/>
                        </a:lnSpc>
                        <a:spcBef>
                          <a:spcPts val="0"/>
                        </a:spcBef>
                        <a:spcAft>
                          <a:spcPts val="0"/>
                        </a:spcAft>
                        <a:buClr>
                          <a:srgbClr val="000000"/>
                        </a:buClr>
                        <a:buSzPts val="600"/>
                        <a:buFont typeface="Arial"/>
                        <a:buNone/>
                      </a:pPr>
                      <a:r>
                        <a:rPr b="1" lang="en-US" sz="600" u="none" cap="none" strike="noStrike"/>
                        <a:t>Image</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76800">
                <a:tc gridSpan="2">
                  <a:txBody>
                    <a:bodyPr/>
                    <a:lstStyle/>
                    <a:p>
                      <a:pPr indent="0" lvl="0" marL="0" marR="0" rtl="0" algn="l">
                        <a:lnSpc>
                          <a:spcPct val="100000"/>
                        </a:lnSpc>
                        <a:spcBef>
                          <a:spcPts val="0"/>
                        </a:spcBef>
                        <a:spcAft>
                          <a:spcPts val="0"/>
                        </a:spcAft>
                        <a:buClr>
                          <a:srgbClr val="000000"/>
                        </a:buClr>
                        <a:buSzPts val="600"/>
                        <a:buFont typeface="Arial"/>
                        <a:buNone/>
                      </a:pPr>
                      <a:r>
                        <a:rPr b="1" lang="en-US" sz="600" u="none" cap="none" strike="noStrike"/>
                        <a:t>User Specific Content</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76800">
                <a:tc gridSpan="2">
                  <a:txBody>
                    <a:bodyPr/>
                    <a:lstStyle/>
                    <a:p>
                      <a:pPr indent="0" lvl="0" marL="0" marR="0" rtl="0" algn="l">
                        <a:lnSpc>
                          <a:spcPct val="100000"/>
                        </a:lnSpc>
                        <a:spcBef>
                          <a:spcPts val="0"/>
                        </a:spcBef>
                        <a:spcAft>
                          <a:spcPts val="0"/>
                        </a:spcAft>
                        <a:buClr>
                          <a:srgbClr val="000000"/>
                        </a:buClr>
                        <a:buSzPts val="600"/>
                        <a:buFont typeface="Arial"/>
                        <a:buNone/>
                      </a:pPr>
                      <a:r>
                        <a:rPr b="1" lang="en-US" sz="600" u="none" cap="none" strike="noStrike"/>
                        <a:t>Content</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76800">
                <a:tc gridSpan="2">
                  <a:txBody>
                    <a:bodyPr/>
                    <a:lstStyle/>
                    <a:p>
                      <a:pPr indent="0" lvl="0" marL="0" marR="0" rtl="0" algn="l">
                        <a:lnSpc>
                          <a:spcPct val="100000"/>
                        </a:lnSpc>
                        <a:spcBef>
                          <a:spcPts val="0"/>
                        </a:spcBef>
                        <a:spcAft>
                          <a:spcPts val="0"/>
                        </a:spcAft>
                        <a:buClr>
                          <a:srgbClr val="000000"/>
                        </a:buClr>
                        <a:buSzPts val="600"/>
                        <a:buFont typeface="Arial"/>
                        <a:buNone/>
                      </a:pPr>
                      <a:r>
                        <a:rPr b="1" lang="en-US" sz="600" u="none" cap="none" strike="noStrike">
                          <a:solidFill>
                            <a:schemeClr val="lt1"/>
                          </a:solidFill>
                        </a:rPr>
                        <a:t>Client side rendered</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B20000"/>
                    </a:solidFill>
                  </a:tcPr>
                </a:tc>
                <a:tc hMerge="1"/>
              </a:tr>
              <a:tr h="276800">
                <a:tc gridSpan="2">
                  <a:txBody>
                    <a:bodyPr/>
                    <a:lstStyle/>
                    <a:p>
                      <a:pPr indent="0" lvl="0" marL="0" marR="0" rtl="0" algn="ctr">
                        <a:lnSpc>
                          <a:spcPct val="100000"/>
                        </a:lnSpc>
                        <a:spcBef>
                          <a:spcPts val="0"/>
                        </a:spcBef>
                        <a:spcAft>
                          <a:spcPts val="0"/>
                        </a:spcAft>
                        <a:buClr>
                          <a:srgbClr val="000000"/>
                        </a:buClr>
                        <a:buSzPts val="600"/>
                        <a:buFont typeface="Arial"/>
                        <a:buNone/>
                      </a:pPr>
                      <a:r>
                        <a:rPr b="1" lang="en-US" sz="600" u="none" cap="none" strike="noStrike"/>
                        <a:t>Footer</a:t>
                      </a:r>
                      <a:endParaRPr sz="1400" u="none" cap="none" strike="noStrike"/>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1054" name="Google Shape;1054;g34369a66671_0_6"/>
          <p:cNvCxnSpPr>
            <a:endCxn id="1035" idx="1"/>
          </p:cNvCxnSpPr>
          <p:nvPr/>
        </p:nvCxnSpPr>
        <p:spPr>
          <a:xfrm>
            <a:off x="1893913" y="2742319"/>
            <a:ext cx="6021300" cy="7200"/>
          </a:xfrm>
          <a:prstGeom prst="straightConnector1">
            <a:avLst/>
          </a:prstGeom>
          <a:noFill/>
          <a:ln cap="sq" cmpd="sng" w="9525">
            <a:solidFill>
              <a:schemeClr val="dk1"/>
            </a:solidFill>
            <a:prstDash val="solid"/>
            <a:round/>
            <a:headEnd len="sm" w="sm" type="none"/>
            <a:tailEnd len="med" w="med" type="triangle"/>
          </a:ln>
        </p:spPr>
      </p:cxnSp>
      <p:sp>
        <p:nvSpPr>
          <p:cNvPr id="1055" name="Google Shape;1055;g34369a66671_0_6"/>
          <p:cNvSpPr txBox="1"/>
          <p:nvPr/>
        </p:nvSpPr>
        <p:spPr>
          <a:xfrm>
            <a:off x="3033559" y="2543011"/>
            <a:ext cx="1338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Client-Side Fetch</a:t>
            </a:r>
            <a:endParaRPr b="0" i="0" sz="1400" u="none" cap="none" strike="noStrike">
              <a:solidFill>
                <a:srgbClr val="000000"/>
              </a:solidFill>
              <a:latin typeface="Arial"/>
              <a:ea typeface="Arial"/>
              <a:cs typeface="Arial"/>
              <a:sym typeface="Arial"/>
            </a:endParaRPr>
          </a:p>
        </p:txBody>
      </p:sp>
      <p:sp>
        <p:nvSpPr>
          <p:cNvPr id="1056" name="Google Shape;1056;g34369a66671_0_6"/>
          <p:cNvSpPr/>
          <p:nvPr/>
        </p:nvSpPr>
        <p:spPr>
          <a:xfrm>
            <a:off x="4754821" y="2601968"/>
            <a:ext cx="9471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OpenIG/Apigee</a:t>
            </a:r>
            <a:endParaRPr b="0" i="0" sz="1400" u="none" cap="none" strike="noStrike">
              <a:solidFill>
                <a:srgbClr val="000000"/>
              </a:solidFill>
              <a:latin typeface="Arial"/>
              <a:ea typeface="Arial"/>
              <a:cs typeface="Arial"/>
              <a:sym typeface="Arial"/>
            </a:endParaRPr>
          </a:p>
        </p:txBody>
      </p:sp>
      <p:sp>
        <p:nvSpPr>
          <p:cNvPr id="1057" name="Google Shape;1057;g34369a66671_0_6"/>
          <p:cNvSpPr txBox="1"/>
          <p:nvPr/>
        </p:nvSpPr>
        <p:spPr>
          <a:xfrm>
            <a:off x="356724" y="3183449"/>
            <a:ext cx="8204700" cy="16932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dk1"/>
              </a:buClr>
              <a:buSzPts val="800"/>
              <a:buFont typeface="Arial"/>
              <a:buChar char="•"/>
            </a:pPr>
            <a:r>
              <a:rPr b="1" i="0" lang="en-US" sz="800" u="none" cap="none" strike="noStrike">
                <a:solidFill>
                  <a:schemeClr val="dk1"/>
                </a:solidFill>
                <a:latin typeface="Arial"/>
                <a:ea typeface="Arial"/>
                <a:cs typeface="Arial"/>
                <a:sym typeface="Arial"/>
              </a:rPr>
              <a:t>Use Case: </a:t>
            </a:r>
            <a:r>
              <a:rPr b="0" i="0" lang="en-US" sz="800" u="none" cap="none" strike="noStrike">
                <a:solidFill>
                  <a:schemeClr val="dk1"/>
                </a:solidFill>
                <a:latin typeface="Arial"/>
                <a:ea typeface="Arial"/>
                <a:cs typeface="Arial"/>
                <a:sym typeface="Arial"/>
              </a:rPr>
              <a:t>SSO_JWT to be dropped for loggedIn customer. Currently IG is only pass through for NGD</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800"/>
              <a:buFont typeface="Arial"/>
              <a:buChar char="•"/>
            </a:pPr>
            <a:r>
              <a:rPr b="1" i="0" lang="en-US" sz="800" u="none" cap="none" strike="noStrike">
                <a:solidFill>
                  <a:schemeClr val="dk1"/>
                </a:solidFill>
                <a:latin typeface="Arial"/>
                <a:ea typeface="Arial"/>
                <a:cs typeface="Arial"/>
                <a:sym typeface="Arial"/>
              </a:rPr>
              <a:t>Rendering: </a:t>
            </a:r>
            <a:r>
              <a:rPr b="0" i="0" lang="en-US" sz="800" u="none" cap="none" strike="noStrike">
                <a:solidFill>
                  <a:schemeClr val="dk1"/>
                </a:solidFill>
                <a:latin typeface="Arial"/>
                <a:ea typeface="Arial"/>
                <a:cs typeface="Arial"/>
                <a:sym typeface="Arial"/>
              </a:rPr>
              <a:t>Request comes from browser passes through IG, IG looks for the auth cookies and drop the sso_jwt headers, </a:t>
            </a:r>
            <a:endParaRPr b="0" i="0" sz="800" u="none" cap="none" strike="noStrike">
              <a:solidFill>
                <a:schemeClr val="dk1"/>
              </a:solidFill>
              <a:latin typeface="Arial"/>
              <a:ea typeface="Arial"/>
              <a:cs typeface="Arial"/>
              <a:sym typeface="Arial"/>
            </a:endParaRPr>
          </a:p>
          <a:p>
            <a:pPr indent="-279400" lvl="1" marL="91440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Next.js will look for sso_jwt in the server side and initiate the soe/auth calls from greenzone, passes required headers/cookies in the request to the SOE APIs</a:t>
            </a:r>
            <a:endParaRPr b="0" i="0" sz="800" u="none" cap="none" strike="noStrike">
              <a:solidFill>
                <a:schemeClr val="dk1"/>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800"/>
              <a:buFont typeface="Arial"/>
              <a:buChar char="•"/>
            </a:pPr>
            <a:r>
              <a:rPr b="1" i="0" lang="en-US" sz="800" u="none" cap="none" strike="noStrike">
                <a:solidFill>
                  <a:schemeClr val="dk1"/>
                </a:solidFill>
                <a:latin typeface="Arial"/>
                <a:ea typeface="Arial"/>
                <a:cs typeface="Arial"/>
                <a:sym typeface="Arial"/>
              </a:rPr>
              <a:t>Caching: </a:t>
            </a:r>
            <a:r>
              <a:rPr b="0" i="0" lang="en-US" sz="800" u="none" cap="none" strike="noStrike">
                <a:solidFill>
                  <a:schemeClr val="dk1"/>
                </a:solidFill>
                <a:latin typeface="Arial"/>
                <a:ea typeface="Arial"/>
                <a:cs typeface="Arial"/>
                <a:sym typeface="Arial"/>
              </a:rPr>
              <a:t>CDN will act as a pass through layer, this will not cache the pages for authenticated users.</a:t>
            </a:r>
            <a:endParaRPr b="0" i="0" sz="1400" u="none" cap="none" strike="noStrike">
              <a:solidFill>
                <a:srgbClr val="000000"/>
              </a:solidFill>
              <a:latin typeface="Arial"/>
              <a:ea typeface="Arial"/>
              <a:cs typeface="Arial"/>
              <a:sym typeface="Arial"/>
            </a:endParaRPr>
          </a:p>
          <a:p>
            <a:pPr indent="-171450" lvl="0" marL="171450" marR="0" rtl="0" algn="l">
              <a:lnSpc>
                <a:spcPct val="150000"/>
              </a:lnSpc>
              <a:spcBef>
                <a:spcPts val="0"/>
              </a:spcBef>
              <a:spcAft>
                <a:spcPts val="0"/>
              </a:spcAft>
              <a:buClr>
                <a:schemeClr val="dk1"/>
              </a:buClr>
              <a:buSzPts val="800"/>
              <a:buFont typeface="Arial"/>
              <a:buChar char="•"/>
            </a:pPr>
            <a:r>
              <a:rPr b="1" i="0" lang="en-US" sz="800" u="none" cap="none" strike="noStrike">
                <a:solidFill>
                  <a:schemeClr val="dk1"/>
                </a:solidFill>
                <a:latin typeface="Arial"/>
                <a:ea typeface="Arial"/>
                <a:cs typeface="Arial"/>
                <a:sym typeface="Arial"/>
              </a:rPr>
              <a:t>Advantages: </a:t>
            </a:r>
            <a:endParaRPr b="0" i="0" sz="1400" u="none" cap="none" strike="noStrike">
              <a:solidFill>
                <a:srgbClr val="000000"/>
              </a:solidFill>
              <a:latin typeface="Arial"/>
              <a:ea typeface="Arial"/>
              <a:cs typeface="Arial"/>
              <a:sym typeface="Arial"/>
            </a:endParaRPr>
          </a:p>
          <a:p>
            <a:pPr indent="-171450" lvl="1" marL="628650" marR="0" rtl="0" algn="l">
              <a:lnSpc>
                <a:spcPct val="150000"/>
              </a:lnSpc>
              <a:spcBef>
                <a:spcPts val="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Can be utilized with streaming different components that depends on different APIs and calls can be made directly on the server side, which reduces the CDN/IG/APIGEE load.</a:t>
            </a:r>
            <a:endParaRPr b="0" i="0" sz="1400" u="none" cap="none" strike="noStrike">
              <a:solidFill>
                <a:srgbClr val="000000"/>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i="0" sz="800" u="none" cap="none" strike="noStrike">
              <a:solidFill>
                <a:schemeClr val="dk1"/>
              </a:solidFill>
              <a:latin typeface="Arial"/>
              <a:ea typeface="Arial"/>
              <a:cs typeface="Arial"/>
              <a:sym typeface="Arial"/>
            </a:endParaRPr>
          </a:p>
          <a:p>
            <a:pPr indent="-120650" lvl="0" marL="171450" marR="0" rtl="0" algn="l">
              <a:lnSpc>
                <a:spcPct val="150000"/>
              </a:lnSpc>
              <a:spcBef>
                <a:spcPts val="0"/>
              </a:spcBef>
              <a:spcAft>
                <a:spcPts val="0"/>
              </a:spcAft>
              <a:buClr>
                <a:schemeClr val="dk1"/>
              </a:buClr>
              <a:buSzPts val="800"/>
              <a:buFont typeface="Arial"/>
              <a:buNone/>
            </a:pPr>
            <a:r>
              <a:t/>
            </a:r>
            <a:endParaRPr b="1" i="0" sz="800" u="none" cap="none" strike="noStrike">
              <a:solidFill>
                <a:schemeClr val="dk1"/>
              </a:solidFill>
              <a:latin typeface="Arial"/>
              <a:ea typeface="Arial"/>
              <a:cs typeface="Arial"/>
              <a:sym typeface="Arial"/>
            </a:endParaRPr>
          </a:p>
        </p:txBody>
      </p:sp>
      <p:sp>
        <p:nvSpPr>
          <p:cNvPr id="1058" name="Google Shape;1058;g34369a66671_0_6"/>
          <p:cNvSpPr/>
          <p:nvPr/>
        </p:nvSpPr>
        <p:spPr>
          <a:xfrm>
            <a:off x="7932912" y="1828755"/>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SOE</a:t>
            </a:r>
            <a:endParaRPr b="0" i="0" sz="1400" u="none" cap="none" strike="noStrike">
              <a:solidFill>
                <a:srgbClr val="000000"/>
              </a:solidFill>
              <a:latin typeface="Arial"/>
              <a:ea typeface="Arial"/>
              <a:cs typeface="Arial"/>
              <a:sym typeface="Arial"/>
            </a:endParaRPr>
          </a:p>
        </p:txBody>
      </p:sp>
      <p:cxnSp>
        <p:nvCxnSpPr>
          <p:cNvPr id="1059" name="Google Shape;1059;g34369a66671_0_6"/>
          <p:cNvCxnSpPr/>
          <p:nvPr/>
        </p:nvCxnSpPr>
        <p:spPr>
          <a:xfrm>
            <a:off x="6605712" y="1946441"/>
            <a:ext cx="1327200" cy="8100"/>
          </a:xfrm>
          <a:prstGeom prst="straightConnector1">
            <a:avLst/>
          </a:prstGeom>
          <a:noFill/>
          <a:ln cap="sq" cmpd="sng" w="9525">
            <a:solidFill>
              <a:schemeClr val="dk1"/>
            </a:solidFill>
            <a:prstDash val="solid"/>
            <a:round/>
            <a:headEnd len="sm" w="sm" type="none"/>
            <a:tailEnd len="med" w="med" type="triangle"/>
          </a:ln>
        </p:spPr>
      </p:cxnSp>
      <p:sp>
        <p:nvSpPr>
          <p:cNvPr id="1060" name="Google Shape;1060;g34369a66671_0_6"/>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Rendering Strategy | Application Pages | Pattern 3</a:t>
            </a:r>
            <a:endParaRPr b="0" i="0" sz="800" u="none" cap="none" strike="noStrike">
              <a:solidFill>
                <a:schemeClr val="dk1"/>
              </a:solidFill>
              <a:latin typeface="Arial"/>
              <a:ea typeface="Arial"/>
              <a:cs typeface="Arial"/>
              <a:sym typeface="Arial"/>
            </a:endParaRPr>
          </a:p>
        </p:txBody>
      </p:sp>
      <p:sp>
        <p:nvSpPr>
          <p:cNvPr id="1061" name="Google Shape;1061;g34369a66671_0_6"/>
          <p:cNvSpPr/>
          <p:nvPr/>
        </p:nvSpPr>
        <p:spPr>
          <a:xfrm>
            <a:off x="4751864" y="1936021"/>
            <a:ext cx="9471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SSO_JWT</a:t>
            </a:r>
            <a:endParaRPr b="0" i="0" sz="1400" u="none" cap="none" strike="noStrike">
              <a:solidFill>
                <a:srgbClr val="000000"/>
              </a:solidFill>
              <a:latin typeface="Arial"/>
              <a:ea typeface="Arial"/>
              <a:cs typeface="Arial"/>
              <a:sym typeface="Arial"/>
            </a:endParaRPr>
          </a:p>
        </p:txBody>
      </p:sp>
      <p:cxnSp>
        <p:nvCxnSpPr>
          <p:cNvPr id="1062" name="Google Shape;1062;g34369a66671_0_6"/>
          <p:cNvCxnSpPr/>
          <p:nvPr/>
        </p:nvCxnSpPr>
        <p:spPr>
          <a:xfrm>
            <a:off x="5065040" y="1648805"/>
            <a:ext cx="0" cy="296100"/>
          </a:xfrm>
          <a:prstGeom prst="straightConnector1">
            <a:avLst/>
          </a:prstGeom>
          <a:noFill/>
          <a:ln cap="sq" cmpd="sng" w="9525">
            <a:solidFill>
              <a:schemeClr val="dk1"/>
            </a:solidFill>
            <a:prstDash val="solid"/>
            <a:round/>
            <a:headEnd len="sm" w="sm" type="none"/>
            <a:tailEnd len="med" w="med" type="triangle"/>
          </a:ln>
        </p:spPr>
      </p:cxnSp>
      <p:cxnSp>
        <p:nvCxnSpPr>
          <p:cNvPr id="1063" name="Google Shape;1063;g34369a66671_0_6"/>
          <p:cNvCxnSpPr/>
          <p:nvPr/>
        </p:nvCxnSpPr>
        <p:spPr>
          <a:xfrm rot="10800000">
            <a:off x="5438350" y="1660350"/>
            <a:ext cx="0" cy="298200"/>
          </a:xfrm>
          <a:prstGeom prst="straightConnector1">
            <a:avLst/>
          </a:prstGeom>
          <a:noFill/>
          <a:ln cap="sq" cmpd="sng" w="9525">
            <a:solidFill>
              <a:schemeClr val="dk1"/>
            </a:solidFill>
            <a:prstDash val="solid"/>
            <a:round/>
            <a:headEnd len="sm" w="sm" type="none"/>
            <a:tailEnd len="med" w="med" type="triangle"/>
          </a:ln>
        </p:spPr>
      </p:cxnSp>
      <p:sp>
        <p:nvSpPr>
          <p:cNvPr id="1064" name="Google Shape;1064;g34369a66671_0_6"/>
          <p:cNvSpPr/>
          <p:nvPr/>
        </p:nvSpPr>
        <p:spPr>
          <a:xfrm>
            <a:off x="7939087" y="2163268"/>
            <a:ext cx="8193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SOE</a:t>
            </a:r>
            <a:endParaRPr b="0" i="0" sz="1400" u="none" cap="none" strike="noStrike">
              <a:solidFill>
                <a:srgbClr val="000000"/>
              </a:solidFill>
              <a:latin typeface="Arial"/>
              <a:ea typeface="Arial"/>
              <a:cs typeface="Arial"/>
              <a:sym typeface="Arial"/>
            </a:endParaRPr>
          </a:p>
        </p:txBody>
      </p:sp>
      <p:cxnSp>
        <p:nvCxnSpPr>
          <p:cNvPr id="1065" name="Google Shape;1065;g34369a66671_0_6"/>
          <p:cNvCxnSpPr>
            <a:endCxn id="1064" idx="1"/>
          </p:cNvCxnSpPr>
          <p:nvPr/>
        </p:nvCxnSpPr>
        <p:spPr>
          <a:xfrm>
            <a:off x="6656887" y="2275918"/>
            <a:ext cx="1282200" cy="13200"/>
          </a:xfrm>
          <a:prstGeom prst="straightConnector1">
            <a:avLst/>
          </a:prstGeom>
          <a:noFill/>
          <a:ln cap="sq" cmpd="sng" w="9525">
            <a:solidFill>
              <a:schemeClr val="dk1"/>
            </a:solidFill>
            <a:prstDash val="solid"/>
            <a:round/>
            <a:headEnd len="sm" w="sm" type="none"/>
            <a:tailEnd len="med" w="med" type="triangle"/>
          </a:ln>
        </p:spPr>
      </p:cxnSp>
      <p:sp>
        <p:nvSpPr>
          <p:cNvPr id="1066" name="Google Shape;1066;g34369a66671_0_6"/>
          <p:cNvSpPr txBox="1"/>
          <p:nvPr/>
        </p:nvSpPr>
        <p:spPr>
          <a:xfrm>
            <a:off x="6605599" y="1798038"/>
            <a:ext cx="819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Arial"/>
                <a:ea typeface="Arial"/>
                <a:cs typeface="Arial"/>
                <a:sym typeface="Arial"/>
              </a:rPr>
              <a:t>sso_jwt (/auth)</a:t>
            </a:r>
            <a:endParaRPr b="0" i="0" sz="1400" u="none" cap="none" strike="noStrike">
              <a:solidFill>
                <a:srgbClr val="000000"/>
              </a:solidFill>
              <a:latin typeface="Arial"/>
              <a:ea typeface="Arial"/>
              <a:cs typeface="Arial"/>
              <a:sym typeface="Arial"/>
            </a:endParaRPr>
          </a:p>
        </p:txBody>
      </p:sp>
      <p:sp>
        <p:nvSpPr>
          <p:cNvPr id="1067" name="Google Shape;1067;g34369a66671_0_6"/>
          <p:cNvSpPr txBox="1"/>
          <p:nvPr/>
        </p:nvSpPr>
        <p:spPr>
          <a:xfrm>
            <a:off x="1865049" y="1252488"/>
            <a:ext cx="819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1"/>
                </a:solidFill>
              </a:rPr>
              <a:t>/</a:t>
            </a:r>
            <a:r>
              <a:rPr b="0" i="0" lang="en-US" sz="700" u="none" cap="none" strike="noStrike">
                <a:solidFill>
                  <a:schemeClr val="dk1"/>
                </a:solidFill>
                <a:latin typeface="Arial"/>
                <a:ea typeface="Arial"/>
                <a:cs typeface="Arial"/>
                <a:sym typeface="Arial"/>
              </a:rPr>
              <a:t>auth</a:t>
            </a:r>
            <a:endParaRPr b="0" i="0" sz="1400" u="none" cap="none" strike="noStrike">
              <a:solidFill>
                <a:srgbClr val="000000"/>
              </a:solidFill>
              <a:latin typeface="Arial"/>
              <a:ea typeface="Arial"/>
              <a:cs typeface="Arial"/>
              <a:sym typeface="Arial"/>
            </a:endParaRPr>
          </a:p>
        </p:txBody>
      </p:sp>
      <p:sp>
        <p:nvSpPr>
          <p:cNvPr id="1068" name="Google Shape;1068;g34369a66671_0_6"/>
          <p:cNvSpPr/>
          <p:nvPr/>
        </p:nvSpPr>
        <p:spPr>
          <a:xfrm>
            <a:off x="5352476" y="1392913"/>
            <a:ext cx="569700" cy="251700"/>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lt1"/>
                </a:solidFill>
                <a:latin typeface="Arial"/>
                <a:ea typeface="Arial"/>
                <a:cs typeface="Arial"/>
                <a:sym typeface="Arial"/>
              </a:rPr>
              <a:t>Apigee</a:t>
            </a:r>
            <a:endParaRPr b="0" i="0" sz="1400" u="none" cap="none" strike="noStrike">
              <a:solidFill>
                <a:srgbClr val="000000"/>
              </a:solidFill>
              <a:latin typeface="Arial"/>
              <a:ea typeface="Arial"/>
              <a:cs typeface="Arial"/>
              <a:sym typeface="Arial"/>
            </a:endParaRPr>
          </a:p>
        </p:txBody>
      </p:sp>
      <p:sp>
        <p:nvSpPr>
          <p:cNvPr id="1069" name="Google Shape;1069;g34369a66671_0_6"/>
          <p:cNvSpPr txBox="1"/>
          <p:nvPr/>
        </p:nvSpPr>
        <p:spPr>
          <a:xfrm>
            <a:off x="5303237" y="1190413"/>
            <a:ext cx="819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lang="en-US" sz="700">
                <a:solidFill>
                  <a:schemeClr val="dk1"/>
                </a:solidFill>
              </a:rPr>
              <a:t>/auth —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37"/>
          <p:cNvSpPr txBox="1"/>
          <p:nvPr>
            <p:ph type="title"/>
          </p:nvPr>
        </p:nvSpPr>
        <p:spPr>
          <a:xfrm>
            <a:off x="457200" y="535369"/>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Next.js Rendering Directional Approach</a:t>
            </a:r>
            <a:endParaRPr sz="1600">
              <a:solidFill>
                <a:srgbClr val="FF0000"/>
              </a:solidFill>
            </a:endParaRPr>
          </a:p>
        </p:txBody>
      </p:sp>
      <p:graphicFrame>
        <p:nvGraphicFramePr>
          <p:cNvPr id="1075" name="Google Shape;1075;p37"/>
          <p:cNvGraphicFramePr/>
          <p:nvPr/>
        </p:nvGraphicFramePr>
        <p:xfrm>
          <a:off x="390060" y="854872"/>
          <a:ext cx="3000000" cy="3000000"/>
        </p:xfrm>
        <a:graphic>
          <a:graphicData uri="http://schemas.openxmlformats.org/drawingml/2006/table">
            <a:tbl>
              <a:tblPr bandRow="1" firstRow="1">
                <a:noFill/>
                <a:tableStyleId>{530FA7E8-7AA7-4A95-B623-218432B5EEF4}</a:tableStyleId>
              </a:tblPr>
              <a:tblGrid>
                <a:gridCol w="578075"/>
                <a:gridCol w="526675"/>
                <a:gridCol w="965875"/>
                <a:gridCol w="543525"/>
                <a:gridCol w="565225"/>
                <a:gridCol w="545950"/>
                <a:gridCol w="507425"/>
                <a:gridCol w="1946150"/>
                <a:gridCol w="1235575"/>
                <a:gridCol w="1211575"/>
              </a:tblGrid>
              <a:tr h="452900">
                <a:tc>
                  <a:txBody>
                    <a:bodyPr/>
                    <a:lstStyle/>
                    <a:p>
                      <a:pPr indent="0" lvl="0" marL="0" marR="0" rtl="0" algn="l">
                        <a:spcBef>
                          <a:spcPts val="0"/>
                        </a:spcBef>
                        <a:spcAft>
                          <a:spcPts val="0"/>
                        </a:spcAft>
                        <a:buNone/>
                      </a:pPr>
                      <a:r>
                        <a:rPr lang="en-US" sz="800"/>
                        <a:t>Strategy</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Pattern</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Page  Components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Can be cached in CDN? </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 Full Route Cache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Data Cache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Router Cache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Pros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Cons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800"/>
                        <a:t>Ideal Use cases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3775">
                <a:tc rowSpan="2">
                  <a:txBody>
                    <a:bodyPr/>
                    <a:lstStyle/>
                    <a:p>
                      <a:pPr indent="0" lvl="0" marL="0" marR="0" rtl="0" algn="l">
                        <a:spcBef>
                          <a:spcPts val="0"/>
                        </a:spcBef>
                        <a:spcAft>
                          <a:spcPts val="0"/>
                        </a:spcAft>
                        <a:buNone/>
                      </a:pPr>
                      <a:r>
                        <a:rPr lang="en-US" sz="700"/>
                        <a:t>Server Rendering</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1</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All components must be static server components </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Can be cached in CDN </a:t>
                      </a:r>
                      <a:endParaRPr/>
                    </a:p>
                    <a:p>
                      <a:pPr indent="-171450" lvl="0" marL="171450" marR="0" rtl="0" algn="l">
                        <a:spcBef>
                          <a:spcPts val="0"/>
                        </a:spcBef>
                        <a:spcAft>
                          <a:spcPts val="0"/>
                        </a:spcAft>
                        <a:buClr>
                          <a:schemeClr val="dk1"/>
                        </a:buClr>
                        <a:buSzPts val="700"/>
                        <a:buFont typeface="Arial"/>
                        <a:buChar char="•"/>
                      </a:pPr>
                      <a:r>
                        <a:rPr lang="en-US" sz="700"/>
                        <a:t>Better performance and SEO</a:t>
                      </a:r>
                      <a:endParaRPr/>
                    </a:p>
                    <a:p>
                      <a:pPr indent="-171450" lvl="0" marL="171450" marR="0" rtl="0" algn="l">
                        <a:spcBef>
                          <a:spcPts val="0"/>
                        </a:spcBef>
                        <a:spcAft>
                          <a:spcPts val="0"/>
                        </a:spcAft>
                        <a:buClr>
                          <a:schemeClr val="dk1"/>
                        </a:buClr>
                        <a:buSzPts val="700"/>
                        <a:buFont typeface="Arial"/>
                        <a:buChar char="•"/>
                      </a:pPr>
                      <a:r>
                        <a:rPr lang="en-US" sz="700"/>
                        <a:t>Lower bundle size </a:t>
                      </a:r>
                      <a:endParaRPr/>
                    </a:p>
                    <a:p>
                      <a:pPr indent="-171450" lvl="0" marL="171450" marR="0" rtl="0" algn="l">
                        <a:spcBef>
                          <a:spcPts val="0"/>
                        </a:spcBef>
                        <a:spcAft>
                          <a:spcPts val="0"/>
                        </a:spcAft>
                        <a:buClr>
                          <a:schemeClr val="dk1"/>
                        </a:buClr>
                        <a:buSzPts val="700"/>
                        <a:buFont typeface="Arial"/>
                        <a:buChar char="•"/>
                      </a:pPr>
                      <a:r>
                        <a:rPr lang="en-US" sz="700"/>
                        <a:t>Less JS render on client</a:t>
                      </a:r>
                      <a:endParaRPr/>
                    </a:p>
                    <a:p>
                      <a:pPr indent="-171450" lvl="0" marL="171450" marR="0" rtl="0" algn="l">
                        <a:spcBef>
                          <a:spcPts val="0"/>
                        </a:spcBef>
                        <a:spcAft>
                          <a:spcPts val="0"/>
                        </a:spcAft>
                        <a:buClr>
                          <a:schemeClr val="dk1"/>
                        </a:buClr>
                        <a:buSzPts val="700"/>
                        <a:buFont typeface="Arial"/>
                        <a:buChar char="•"/>
                      </a:pPr>
                      <a:r>
                        <a:rPr lang="en-US" sz="700"/>
                        <a:t>Works better with slow connection and slower client devices </a:t>
                      </a:r>
                      <a:endParaRPr/>
                    </a:p>
                    <a:p>
                      <a:pPr indent="-171450" lvl="0" marL="171450" marR="0" rtl="0" algn="l">
                        <a:spcBef>
                          <a:spcPts val="0"/>
                        </a:spcBef>
                        <a:spcAft>
                          <a:spcPts val="0"/>
                        </a:spcAft>
                        <a:buClr>
                          <a:schemeClr val="dk1"/>
                        </a:buClr>
                        <a:buSzPts val="700"/>
                        <a:buFont typeface="Arial"/>
                        <a:buChar char="•"/>
                      </a:pPr>
                      <a:r>
                        <a:rPr lang="en-US" sz="700"/>
                        <a:t>Can generate during build</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No personalization </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Static Landing pages (non aem)</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83775">
                <a:tc vMerge="1"/>
                <a:tc>
                  <a:txBody>
                    <a:bodyPr/>
                    <a:lstStyle/>
                    <a:p>
                      <a:pPr indent="0" lvl="0" marL="0" marR="0" rtl="0" algn="l">
                        <a:spcBef>
                          <a:spcPts val="0"/>
                        </a:spcBef>
                        <a:spcAft>
                          <a:spcPts val="0"/>
                        </a:spcAft>
                        <a:buNone/>
                      </a:pPr>
                      <a:r>
                        <a:rPr lang="en-US" sz="700"/>
                        <a:t>2</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Server  components + Streaming </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No</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No</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Slower data fetches can be streamed later without blocking initial page </a:t>
                      </a:r>
                      <a:endParaRPr/>
                    </a:p>
                    <a:p>
                      <a:pPr indent="-171450" lvl="0" marL="171450" marR="0" rtl="0" algn="l">
                        <a:spcBef>
                          <a:spcPts val="0"/>
                        </a:spcBef>
                        <a:spcAft>
                          <a:spcPts val="0"/>
                        </a:spcAft>
                        <a:buClr>
                          <a:schemeClr val="dk1"/>
                        </a:buClr>
                        <a:buSzPts val="700"/>
                        <a:buFont typeface="Arial"/>
                        <a:buChar char="•"/>
                      </a:pPr>
                      <a:r>
                        <a:rPr lang="en-US" sz="700"/>
                        <a:t>Lower bundle size </a:t>
                      </a:r>
                      <a:endParaRPr/>
                    </a:p>
                    <a:p>
                      <a:pPr indent="-171450" lvl="0" marL="171450" marR="0" rtl="0" algn="l">
                        <a:spcBef>
                          <a:spcPts val="0"/>
                        </a:spcBef>
                        <a:spcAft>
                          <a:spcPts val="0"/>
                        </a:spcAft>
                        <a:buClr>
                          <a:schemeClr val="dk1"/>
                        </a:buClr>
                        <a:buSzPts val="700"/>
                        <a:buFont typeface="Arial"/>
                        <a:buChar char="•"/>
                      </a:pPr>
                      <a:r>
                        <a:rPr lang="en-US" sz="700"/>
                        <a:t>Less JS render on client</a:t>
                      </a:r>
                      <a:endParaRPr/>
                    </a:p>
                    <a:p>
                      <a:pPr indent="-171450" lvl="0" marL="171450" marR="0" rtl="0" algn="l">
                        <a:spcBef>
                          <a:spcPts val="0"/>
                        </a:spcBef>
                        <a:spcAft>
                          <a:spcPts val="0"/>
                        </a:spcAft>
                        <a:buClr>
                          <a:schemeClr val="dk1"/>
                        </a:buClr>
                        <a:buSzPts val="700"/>
                        <a:buFont typeface="Arial"/>
                        <a:buChar char="•"/>
                      </a:pPr>
                      <a:r>
                        <a:rPr lang="en-US" sz="700"/>
                        <a:t>Works better with slow connection and slower client devices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Adequate server infrastructure required to run Next.js</a:t>
                      </a:r>
                      <a:endParaRPr/>
                    </a:p>
                    <a:p>
                      <a:pPr indent="-171450" lvl="0" marL="171450" marR="0" rtl="0" algn="l">
                        <a:lnSpc>
                          <a:spcPct val="100000"/>
                        </a:lnSpc>
                        <a:spcBef>
                          <a:spcPts val="0"/>
                        </a:spcBef>
                        <a:spcAft>
                          <a:spcPts val="0"/>
                        </a:spcAft>
                        <a:buClr>
                          <a:schemeClr val="dk1"/>
                        </a:buClr>
                        <a:buSzPts val="700"/>
                        <a:buFont typeface="Arial"/>
                        <a:buChar char="•"/>
                      </a:pPr>
                      <a:r>
                        <a:rPr lang="en-US" sz="700"/>
                        <a:t>Need to scale infra based on traffic </a:t>
                      </a:r>
                      <a:endParaRPr/>
                    </a:p>
                    <a:p>
                      <a:pPr indent="-127000" lvl="0" marL="171450" marR="0" rtl="0" algn="l">
                        <a:lnSpc>
                          <a:spcPct val="100000"/>
                        </a:lnSpc>
                        <a:spcBef>
                          <a:spcPts val="0"/>
                        </a:spcBef>
                        <a:spcAft>
                          <a:spcPts val="0"/>
                        </a:spcAft>
                        <a:buClr>
                          <a:schemeClr val="dk1"/>
                        </a:buClr>
                        <a:buSzPts val="700"/>
                        <a:buFont typeface="Arial"/>
                        <a:buNone/>
                      </a:pPr>
                      <a:r>
                        <a:t/>
                      </a:r>
                      <a:endParaRPr sz="700"/>
                    </a:p>
                    <a:p>
                      <a:pPr indent="0" lvl="0" marL="0" marR="0" rtl="0" algn="l">
                        <a:spcBef>
                          <a:spcPts val="0"/>
                        </a:spcBef>
                        <a:spcAft>
                          <a:spcPts val="0"/>
                        </a:spcAft>
                        <a:buNone/>
                      </a:pPr>
                      <a:r>
                        <a:t/>
                      </a:r>
                      <a:endParaRPr sz="700"/>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Lower Funnel and Service Pages</a:t>
                      </a:r>
                      <a:endParaRPr/>
                    </a:p>
                    <a:p>
                      <a:pPr indent="-171450" lvl="0" marL="171450" marR="0" rtl="0" algn="l">
                        <a:lnSpc>
                          <a:spcPct val="100000"/>
                        </a:lnSpc>
                        <a:spcBef>
                          <a:spcPts val="0"/>
                        </a:spcBef>
                        <a:spcAft>
                          <a:spcPts val="0"/>
                        </a:spcAft>
                        <a:buClr>
                          <a:schemeClr val="dk1"/>
                        </a:buClr>
                        <a:buSzPts val="700"/>
                        <a:buFont typeface="Arial"/>
                        <a:buChar char="•"/>
                      </a:pPr>
                      <a:r>
                        <a:rPr lang="en-US" sz="700"/>
                        <a:t>GW, PDP (</a:t>
                      </a:r>
                      <a:r>
                        <a:rPr lang="en-US" sz="700">
                          <a:solidFill>
                            <a:schemeClr val="accent1"/>
                          </a:solidFill>
                        </a:rPr>
                        <a:t>with edg.io</a:t>
                      </a:r>
                      <a:r>
                        <a:rPr lang="en-US" sz="700"/>
                        <a:t>)</a:t>
                      </a:r>
                      <a:endParaRPr/>
                    </a:p>
                    <a:p>
                      <a:pPr indent="-127000" lvl="0" marL="171450" marR="0" rtl="0" algn="l">
                        <a:spcBef>
                          <a:spcPts val="0"/>
                        </a:spcBef>
                        <a:spcAft>
                          <a:spcPts val="0"/>
                        </a:spcAft>
                        <a:buClr>
                          <a:schemeClr val="dk1"/>
                        </a:buClr>
                        <a:buSzPts val="700"/>
                        <a:buFont typeface="Arial"/>
                        <a:buNone/>
                      </a:pPr>
                      <a:r>
                        <a:t/>
                      </a:r>
                      <a:endParaRPr sz="700"/>
                    </a:p>
                    <a:p>
                      <a:pPr indent="-127000" lvl="0" marL="171450" marR="0" rtl="0" algn="l">
                        <a:spcBef>
                          <a:spcPts val="0"/>
                        </a:spcBef>
                        <a:spcAft>
                          <a:spcPts val="0"/>
                        </a:spcAft>
                        <a:buClr>
                          <a:schemeClr val="dk1"/>
                        </a:buClr>
                        <a:buSzPts val="700"/>
                        <a:buFont typeface="Arial"/>
                        <a:buNone/>
                      </a:pPr>
                      <a:r>
                        <a:t/>
                      </a:r>
                      <a:endParaRPr sz="700"/>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4025">
                <a:tc>
                  <a:txBody>
                    <a:bodyPr/>
                    <a:lstStyle/>
                    <a:p>
                      <a:pPr indent="0" lvl="0" marL="0" marR="0" rtl="0" algn="l">
                        <a:lnSpc>
                          <a:spcPct val="100000"/>
                        </a:lnSpc>
                        <a:spcBef>
                          <a:spcPts val="0"/>
                        </a:spcBef>
                        <a:spcAft>
                          <a:spcPts val="0"/>
                        </a:spcAft>
                        <a:buClr>
                          <a:schemeClr val="dk1"/>
                        </a:buClr>
                        <a:buSzPts val="700"/>
                        <a:buFont typeface="Arial"/>
                        <a:buNone/>
                      </a:pPr>
                      <a:r>
                        <a:rPr lang="en-US" sz="700"/>
                        <a:t>Server+ Client Rendering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3</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Server Component + CSR</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 Lower server cost compared to 2.1</a:t>
                      </a:r>
                      <a:endParaRPr/>
                    </a:p>
                    <a:p>
                      <a:pPr indent="-171450" lvl="0" marL="171450" marR="0" rtl="0" algn="l">
                        <a:spcBef>
                          <a:spcPts val="0"/>
                        </a:spcBef>
                        <a:spcAft>
                          <a:spcPts val="0"/>
                        </a:spcAft>
                        <a:buClr>
                          <a:schemeClr val="dk1"/>
                        </a:buClr>
                        <a:buSzPts val="700"/>
                        <a:buFont typeface="Arial"/>
                        <a:buChar char="•"/>
                      </a:pPr>
                      <a:r>
                        <a:rPr lang="en-US" sz="700"/>
                        <a:t>Page can be cached in CDN</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CSR increases bundle size and JS render on client compared to 2.1</a:t>
                      </a:r>
                      <a:endParaRPr/>
                    </a:p>
                    <a:p>
                      <a:pPr indent="-171450" lvl="0" marL="171450" marR="0" rtl="0" algn="l">
                        <a:lnSpc>
                          <a:spcPct val="100000"/>
                        </a:lnSpc>
                        <a:spcBef>
                          <a:spcPts val="0"/>
                        </a:spcBef>
                        <a:spcAft>
                          <a:spcPts val="0"/>
                        </a:spcAft>
                        <a:buClr>
                          <a:schemeClr val="dk1"/>
                        </a:buClr>
                        <a:buSzPts val="700"/>
                        <a:buFont typeface="Arial"/>
                        <a:buChar char="•"/>
                      </a:pPr>
                      <a:r>
                        <a:rPr lang="en-US" sz="700"/>
                        <a:t>Could have impact on SEO for CSR sections on the page. </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GW, PDP</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584250">
                <a:tc>
                  <a:txBody>
                    <a:bodyPr/>
                    <a:lstStyle/>
                    <a:p>
                      <a:pPr indent="0" lvl="0" marL="0" marR="0" rtl="0" algn="l">
                        <a:spcBef>
                          <a:spcPts val="0"/>
                        </a:spcBef>
                        <a:spcAft>
                          <a:spcPts val="0"/>
                        </a:spcAft>
                        <a:buNone/>
                      </a:pPr>
                      <a:r>
                        <a:rPr lang="en-US" sz="700"/>
                        <a:t>Client Rendering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4</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No server + CSR</a:t>
                      </a:r>
                      <a:endParaRPr/>
                    </a:p>
                    <a:p>
                      <a:pPr indent="0" lvl="0" marL="0" marR="0" rtl="0" algn="l">
                        <a:spcBef>
                          <a:spcPts val="0"/>
                        </a:spcBef>
                        <a:spcAft>
                          <a:spcPts val="0"/>
                        </a:spcAft>
                        <a:buNone/>
                      </a:pPr>
                      <a:r>
                        <a:t/>
                      </a:r>
                      <a:endParaRPr sz="700"/>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No</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No</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spcBef>
                          <a:spcPts val="0"/>
                        </a:spcBef>
                        <a:spcAft>
                          <a:spcPts val="0"/>
                        </a:spcAft>
                        <a:buNone/>
                      </a:pPr>
                      <a:r>
                        <a:rPr lang="en-US" sz="700"/>
                        <a:t>Yes</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No Node server cost</a:t>
                      </a:r>
                      <a:endParaRPr/>
                    </a:p>
                    <a:p>
                      <a:pPr indent="-171450" lvl="0" marL="171450" marR="0" rtl="0" algn="l">
                        <a:lnSpc>
                          <a:spcPct val="100000"/>
                        </a:lnSpc>
                        <a:spcBef>
                          <a:spcPts val="0"/>
                        </a:spcBef>
                        <a:spcAft>
                          <a:spcPts val="0"/>
                        </a:spcAft>
                        <a:buClr>
                          <a:schemeClr val="dk1"/>
                        </a:buClr>
                        <a:buSzPts val="700"/>
                        <a:buFont typeface="Arial"/>
                        <a:buChar char="•"/>
                      </a:pPr>
                      <a:r>
                        <a:rPr lang="en-US" sz="700"/>
                        <a:t>Can generate during build</a:t>
                      </a:r>
                      <a:endParaRPr/>
                    </a:p>
                    <a:p>
                      <a:pPr indent="-127000" lvl="0" marL="171450" marR="0" rtl="0" algn="l">
                        <a:spcBef>
                          <a:spcPts val="0"/>
                        </a:spcBef>
                        <a:spcAft>
                          <a:spcPts val="0"/>
                        </a:spcAft>
                        <a:buClr>
                          <a:schemeClr val="dk1"/>
                        </a:buClr>
                        <a:buSzPts val="700"/>
                        <a:buFont typeface="Arial"/>
                        <a:buNone/>
                      </a:pPr>
                      <a:r>
                        <a:t/>
                      </a:r>
                      <a:endParaRPr sz="700"/>
                    </a:p>
                    <a:p>
                      <a:pPr indent="-127000" lvl="0" marL="171450" marR="0" rtl="0" algn="l">
                        <a:spcBef>
                          <a:spcPts val="0"/>
                        </a:spcBef>
                        <a:spcAft>
                          <a:spcPts val="0"/>
                        </a:spcAft>
                        <a:buClr>
                          <a:schemeClr val="dk1"/>
                        </a:buClr>
                        <a:buSzPts val="700"/>
                        <a:buFont typeface="Arial"/>
                        <a:buNone/>
                      </a:pPr>
                      <a:r>
                        <a:t/>
                      </a:r>
                      <a:endParaRPr sz="700"/>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Entire React app rendered on client. Blocking script download and execution</a:t>
                      </a:r>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Lower Funnel and Service Pages</a:t>
                      </a:r>
                      <a:endParaRPr/>
                    </a:p>
                    <a:p>
                      <a:pPr indent="-127000" lvl="0" marL="171450" marR="0" rtl="0" algn="l">
                        <a:spcBef>
                          <a:spcPts val="0"/>
                        </a:spcBef>
                        <a:spcAft>
                          <a:spcPts val="0"/>
                        </a:spcAft>
                        <a:buClr>
                          <a:schemeClr val="dk1"/>
                        </a:buClr>
                        <a:buSzPts val="700"/>
                        <a:buFont typeface="Arial"/>
                        <a:buNone/>
                      </a:pPr>
                      <a:r>
                        <a:t/>
                      </a:r>
                      <a:endParaRPr sz="700"/>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076" name="Google Shape;1076;p37"/>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Rendering Strategy | Application Pages | Comparison</a:t>
            </a:r>
            <a:endParaRPr b="0" i="0" sz="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38"/>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Web App Structure</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39"/>
          <p:cNvSpPr txBox="1"/>
          <p:nvPr>
            <p:ph type="title"/>
          </p:nvPr>
        </p:nvSpPr>
        <p:spPr>
          <a:xfrm>
            <a:off x="457200" y="590550"/>
            <a:ext cx="8175600" cy="35265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Micro Frontends(MFE) – key decision points</a:t>
            </a:r>
            <a:endParaRPr/>
          </a:p>
        </p:txBody>
      </p:sp>
      <p:sp>
        <p:nvSpPr>
          <p:cNvPr id="1089" name="Google Shape;1089;p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090" name="Google Shape;1090;p39"/>
          <p:cNvSpPr txBox="1"/>
          <p:nvPr/>
        </p:nvSpPr>
        <p:spPr>
          <a:xfrm>
            <a:off x="565199" y="3329557"/>
            <a:ext cx="240819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900"/>
              <a:buFont typeface="Arial"/>
              <a:buNone/>
            </a:pPr>
            <a:r>
              <a:rPr b="1" i="0" lang="en-US" sz="900" u="none" cap="none" strike="noStrike">
                <a:solidFill>
                  <a:srgbClr val="C00000"/>
                </a:solidFill>
                <a:latin typeface="Arial"/>
                <a:ea typeface="Arial"/>
                <a:cs typeface="Arial"/>
                <a:sym typeface="Arial"/>
              </a:rPr>
              <a:t>MFE Solution</a:t>
            </a:r>
            <a:endParaRPr b="0" i="0" sz="900" u="none" cap="none" strike="noStrike">
              <a:solidFill>
                <a:srgbClr val="000000"/>
              </a:solidFill>
              <a:latin typeface="Arial"/>
              <a:ea typeface="Arial"/>
              <a:cs typeface="Arial"/>
              <a:sym typeface="Arial"/>
            </a:endParaRPr>
          </a:p>
        </p:txBody>
      </p:sp>
      <p:sp>
        <p:nvSpPr>
          <p:cNvPr id="1091" name="Google Shape;1091;p39"/>
          <p:cNvSpPr txBox="1"/>
          <p:nvPr/>
        </p:nvSpPr>
        <p:spPr>
          <a:xfrm>
            <a:off x="565200" y="2341079"/>
            <a:ext cx="21348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900"/>
              <a:buFont typeface="Arial"/>
              <a:buNone/>
            </a:pPr>
            <a:r>
              <a:rPr b="1" i="0" lang="en-US" sz="900" u="none" cap="none" strike="noStrike">
                <a:solidFill>
                  <a:srgbClr val="C00000"/>
                </a:solidFill>
                <a:latin typeface="Arial"/>
                <a:ea typeface="Arial"/>
                <a:cs typeface="Arial"/>
                <a:sym typeface="Arial"/>
              </a:rPr>
              <a:t>MFE Repository Strategy</a:t>
            </a:r>
            <a:endParaRPr b="0" i="0" sz="900" u="none" cap="none" strike="noStrike">
              <a:solidFill>
                <a:srgbClr val="000000"/>
              </a:solidFill>
              <a:latin typeface="Arial"/>
              <a:ea typeface="Arial"/>
              <a:cs typeface="Arial"/>
              <a:sym typeface="Arial"/>
            </a:endParaRPr>
          </a:p>
        </p:txBody>
      </p:sp>
      <p:sp>
        <p:nvSpPr>
          <p:cNvPr id="1092" name="Google Shape;1092;p39"/>
          <p:cNvSpPr txBox="1"/>
          <p:nvPr/>
        </p:nvSpPr>
        <p:spPr>
          <a:xfrm>
            <a:off x="565200" y="1330857"/>
            <a:ext cx="21348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900"/>
              <a:buFont typeface="Arial"/>
              <a:buNone/>
            </a:pPr>
            <a:r>
              <a:rPr b="1" i="0" lang="en-US" sz="900" u="none" cap="none" strike="noStrike">
                <a:solidFill>
                  <a:srgbClr val="C00000"/>
                </a:solidFill>
                <a:latin typeface="Arial"/>
                <a:ea typeface="Arial"/>
                <a:cs typeface="Arial"/>
                <a:sym typeface="Arial"/>
              </a:rPr>
              <a:t>MFE Boundary / Division  Patterns</a:t>
            </a:r>
            <a:endParaRPr b="0" i="0" sz="900" u="none" cap="none" strike="noStrike">
              <a:solidFill>
                <a:srgbClr val="000000"/>
              </a:solidFill>
              <a:latin typeface="Arial"/>
              <a:ea typeface="Arial"/>
              <a:cs typeface="Arial"/>
              <a:sym typeface="Arial"/>
            </a:endParaRPr>
          </a:p>
        </p:txBody>
      </p:sp>
      <p:graphicFrame>
        <p:nvGraphicFramePr>
          <p:cNvPr id="1093" name="Google Shape;1093;p39"/>
          <p:cNvGraphicFramePr/>
          <p:nvPr/>
        </p:nvGraphicFramePr>
        <p:xfrm>
          <a:off x="3506399" y="1442617"/>
          <a:ext cx="3000000" cy="3000000"/>
        </p:xfrm>
        <a:graphic>
          <a:graphicData uri="http://schemas.openxmlformats.org/drawingml/2006/table">
            <a:tbl>
              <a:tblPr bandRow="1" firstRow="1">
                <a:noFill/>
                <a:tableStyleId>{5BAEAF05-E4BE-4548-B17F-0438588C7A2F}</a:tableStyleId>
              </a:tblPr>
              <a:tblGrid>
                <a:gridCol w="1924500"/>
                <a:gridCol w="1924500"/>
              </a:tblGrid>
              <a:tr h="370850">
                <a:tc>
                  <a:txBody>
                    <a:bodyPr/>
                    <a:lstStyle/>
                    <a:p>
                      <a:pPr indent="0" lvl="0" marL="0" marR="0" rtl="0" algn="l">
                        <a:spcBef>
                          <a:spcPts val="0"/>
                        </a:spcBef>
                        <a:spcAft>
                          <a:spcPts val="0"/>
                        </a:spcAft>
                        <a:buNone/>
                      </a:pPr>
                      <a:r>
                        <a:rPr lang="en-US" sz="900">
                          <a:solidFill>
                            <a:schemeClr val="lt1"/>
                          </a:solidFill>
                        </a:rPr>
                        <a:t>Horizontal Split</a:t>
                      </a:r>
                      <a:endParaRPr/>
                    </a:p>
                  </a:txBody>
                  <a:tcPr marT="45725" marB="45725" marR="91450" marL="91450" anchor="ctr">
                    <a:solidFill>
                      <a:schemeClr val="dk1"/>
                    </a:solidFill>
                  </a:tcPr>
                </a:tc>
                <a:tc>
                  <a:txBody>
                    <a:bodyPr/>
                    <a:lstStyle/>
                    <a:p>
                      <a:pPr indent="0" lvl="0" marL="0" marR="0" rtl="0" algn="l">
                        <a:lnSpc>
                          <a:spcPct val="100000"/>
                        </a:lnSpc>
                        <a:spcBef>
                          <a:spcPts val="0"/>
                        </a:spcBef>
                        <a:spcAft>
                          <a:spcPts val="0"/>
                        </a:spcAft>
                        <a:buClr>
                          <a:schemeClr val="lt1"/>
                        </a:buClr>
                        <a:buSzPts val="900"/>
                        <a:buFont typeface="Arial"/>
                        <a:buNone/>
                      </a:pPr>
                      <a:r>
                        <a:rPr lang="en-US" sz="900">
                          <a:solidFill>
                            <a:schemeClr val="lt1"/>
                          </a:solidFill>
                        </a:rPr>
                        <a:t>Vertical Split</a:t>
                      </a:r>
                      <a:endParaRPr/>
                    </a:p>
                  </a:txBody>
                  <a:tcPr marT="45725" marB="45725" marR="91450" marL="91450" anchor="ctr">
                    <a:solidFill>
                      <a:srgbClr val="C00000"/>
                    </a:solidFill>
                  </a:tcPr>
                </a:tc>
              </a:tr>
            </a:tbl>
          </a:graphicData>
        </a:graphic>
      </p:graphicFrame>
      <p:graphicFrame>
        <p:nvGraphicFramePr>
          <p:cNvPr id="1094" name="Google Shape;1094;p39"/>
          <p:cNvGraphicFramePr/>
          <p:nvPr/>
        </p:nvGraphicFramePr>
        <p:xfrm>
          <a:off x="3502199" y="2340917"/>
          <a:ext cx="3000000" cy="3000000"/>
        </p:xfrm>
        <a:graphic>
          <a:graphicData uri="http://schemas.openxmlformats.org/drawingml/2006/table">
            <a:tbl>
              <a:tblPr bandRow="1" firstRow="1">
                <a:noFill/>
                <a:tableStyleId>{5BAEAF05-E4BE-4548-B17F-0438588C7A2F}</a:tableStyleId>
              </a:tblPr>
              <a:tblGrid>
                <a:gridCol w="1926600"/>
                <a:gridCol w="1926600"/>
              </a:tblGrid>
              <a:tr h="370850">
                <a:tc>
                  <a:txBody>
                    <a:bodyPr/>
                    <a:lstStyle/>
                    <a:p>
                      <a:pPr indent="0" lvl="0" marL="0" marR="0" rtl="0" algn="l">
                        <a:spcBef>
                          <a:spcPts val="0"/>
                        </a:spcBef>
                        <a:spcAft>
                          <a:spcPts val="0"/>
                        </a:spcAft>
                        <a:buNone/>
                      </a:pPr>
                      <a:r>
                        <a:rPr lang="en-US" sz="900">
                          <a:solidFill>
                            <a:schemeClr val="lt1"/>
                          </a:solidFill>
                        </a:rPr>
                        <a:t>Mono Repo</a:t>
                      </a:r>
                      <a:endParaRPr/>
                    </a:p>
                  </a:txBody>
                  <a:tcPr marT="45725" marB="45725" marR="91450" marL="91450" anchor="ctr">
                    <a:solidFill>
                      <a:srgbClr val="C00000"/>
                    </a:solidFill>
                  </a:tcPr>
                </a:tc>
                <a:tc>
                  <a:txBody>
                    <a:bodyPr/>
                    <a:lstStyle/>
                    <a:p>
                      <a:pPr indent="0" lvl="0" marL="0" marR="0" rtl="0" algn="l">
                        <a:lnSpc>
                          <a:spcPct val="100000"/>
                        </a:lnSpc>
                        <a:spcBef>
                          <a:spcPts val="0"/>
                        </a:spcBef>
                        <a:spcAft>
                          <a:spcPts val="0"/>
                        </a:spcAft>
                        <a:buClr>
                          <a:schemeClr val="lt1"/>
                        </a:buClr>
                        <a:buSzPts val="900"/>
                        <a:buFont typeface="Arial"/>
                        <a:buNone/>
                      </a:pPr>
                      <a:r>
                        <a:rPr lang="en-US" sz="900">
                          <a:solidFill>
                            <a:schemeClr val="lt1"/>
                          </a:solidFill>
                        </a:rPr>
                        <a:t>Poly Repo</a:t>
                      </a:r>
                      <a:endParaRPr/>
                    </a:p>
                  </a:txBody>
                  <a:tcPr marT="45725" marB="45725" marR="91450" marL="91450" anchor="ctr">
                    <a:solidFill>
                      <a:schemeClr val="dk1"/>
                    </a:solidFill>
                  </a:tcPr>
                </a:tc>
              </a:tr>
            </a:tbl>
          </a:graphicData>
        </a:graphic>
      </p:graphicFrame>
      <p:graphicFrame>
        <p:nvGraphicFramePr>
          <p:cNvPr id="1095" name="Google Shape;1095;p39"/>
          <p:cNvGraphicFramePr/>
          <p:nvPr/>
        </p:nvGraphicFramePr>
        <p:xfrm>
          <a:off x="3502199" y="3392426"/>
          <a:ext cx="3000000" cy="3000000"/>
        </p:xfrm>
        <a:graphic>
          <a:graphicData uri="http://schemas.openxmlformats.org/drawingml/2006/table">
            <a:tbl>
              <a:tblPr bandRow="1" firstRow="1">
                <a:noFill/>
                <a:tableStyleId>{5BAEAF05-E4BE-4548-B17F-0438588C7A2F}</a:tableStyleId>
              </a:tblPr>
              <a:tblGrid>
                <a:gridCol w="1926600"/>
                <a:gridCol w="1926600"/>
              </a:tblGrid>
              <a:tr h="370850">
                <a:tc>
                  <a:txBody>
                    <a:bodyPr/>
                    <a:lstStyle/>
                    <a:p>
                      <a:pPr indent="0" lvl="0" marL="0" marR="0" rtl="0" algn="l">
                        <a:spcBef>
                          <a:spcPts val="0"/>
                        </a:spcBef>
                        <a:spcAft>
                          <a:spcPts val="0"/>
                        </a:spcAft>
                        <a:buNone/>
                      </a:pPr>
                      <a:r>
                        <a:rPr lang="en-US" sz="900">
                          <a:solidFill>
                            <a:schemeClr val="lt1"/>
                          </a:solidFill>
                        </a:rPr>
                        <a:t>Module Federation</a:t>
                      </a:r>
                      <a:endParaRPr/>
                    </a:p>
                  </a:txBody>
                  <a:tcPr marT="45725" marB="45725" marR="91450" marL="91450" anchor="ctr">
                    <a:solidFill>
                      <a:schemeClr val="dk1"/>
                    </a:solidFill>
                  </a:tcPr>
                </a:tc>
                <a:tc>
                  <a:txBody>
                    <a:bodyPr/>
                    <a:lstStyle/>
                    <a:p>
                      <a:pPr indent="0" lvl="0" marL="0" marR="0" rtl="0" algn="l">
                        <a:lnSpc>
                          <a:spcPct val="100000"/>
                        </a:lnSpc>
                        <a:spcBef>
                          <a:spcPts val="0"/>
                        </a:spcBef>
                        <a:spcAft>
                          <a:spcPts val="0"/>
                        </a:spcAft>
                        <a:buClr>
                          <a:schemeClr val="lt1"/>
                        </a:buClr>
                        <a:buSzPts val="900"/>
                        <a:buFont typeface="Arial"/>
                        <a:buNone/>
                      </a:pPr>
                      <a:r>
                        <a:rPr lang="en-US" sz="900">
                          <a:solidFill>
                            <a:schemeClr val="lt1"/>
                          </a:solidFill>
                        </a:rPr>
                        <a:t>Multizone</a:t>
                      </a:r>
                      <a:endParaRPr/>
                    </a:p>
                  </a:txBody>
                  <a:tcPr marT="45725" marB="45725" marR="91450" marL="91450" anchor="ctr">
                    <a:solidFill>
                      <a:srgbClr val="C00000"/>
                    </a:solidFill>
                  </a:tcPr>
                </a:tc>
              </a:tr>
            </a:tbl>
          </a:graphicData>
        </a:graphic>
      </p:graphicFrame>
      <p:sp>
        <p:nvSpPr>
          <p:cNvPr id="1096" name="Google Shape;1096;p39"/>
          <p:cNvSpPr txBox="1"/>
          <p:nvPr/>
        </p:nvSpPr>
        <p:spPr>
          <a:xfrm>
            <a:off x="565200" y="1534041"/>
            <a:ext cx="32292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900"/>
              <a:buFont typeface="Arial"/>
              <a:buNone/>
            </a:pPr>
            <a:r>
              <a:rPr b="0" i="0" lang="en-US" sz="900" u="none" cap="none" strike="noStrike">
                <a:solidFill>
                  <a:srgbClr val="A5A5A5"/>
                </a:solidFill>
                <a:latin typeface="Arial"/>
                <a:ea typeface="Arial"/>
                <a:cs typeface="Arial"/>
                <a:sym typeface="Arial"/>
              </a:rPr>
              <a:t>Identify the Micro-Frontend boundaries</a:t>
            </a:r>
            <a:endParaRPr/>
          </a:p>
        </p:txBody>
      </p:sp>
      <p:sp>
        <p:nvSpPr>
          <p:cNvPr id="1097" name="Google Shape;1097;p39"/>
          <p:cNvSpPr txBox="1"/>
          <p:nvPr/>
        </p:nvSpPr>
        <p:spPr>
          <a:xfrm>
            <a:off x="565200" y="2498754"/>
            <a:ext cx="32292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900"/>
              <a:buFont typeface="Arial"/>
              <a:buNone/>
            </a:pPr>
            <a:r>
              <a:rPr b="0" i="0" lang="en-US" sz="900" u="none" cap="none" strike="noStrike">
                <a:solidFill>
                  <a:srgbClr val="A5A5A5"/>
                </a:solidFill>
                <a:latin typeface="Arial"/>
                <a:ea typeface="Arial"/>
                <a:cs typeface="Arial"/>
                <a:sym typeface="Arial"/>
              </a:rPr>
              <a:t>Identify the right approach to package in repositories</a:t>
            </a:r>
            <a:endParaRPr/>
          </a:p>
        </p:txBody>
      </p:sp>
      <p:sp>
        <p:nvSpPr>
          <p:cNvPr id="1098" name="Google Shape;1098;p39"/>
          <p:cNvSpPr txBox="1"/>
          <p:nvPr/>
        </p:nvSpPr>
        <p:spPr>
          <a:xfrm>
            <a:off x="565200" y="3523558"/>
            <a:ext cx="322920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900"/>
              <a:buFont typeface="Arial"/>
              <a:buNone/>
            </a:pPr>
            <a:r>
              <a:rPr b="0" i="0" lang="en-US" sz="900" u="none" cap="none" strike="noStrike">
                <a:solidFill>
                  <a:srgbClr val="A5A5A5"/>
                </a:solidFill>
                <a:latin typeface="Arial"/>
                <a:ea typeface="Arial"/>
                <a:cs typeface="Arial"/>
                <a:sym typeface="Arial"/>
              </a:rPr>
              <a:t>Define bundle and code sharing strategy</a:t>
            </a:r>
            <a:endParaRPr/>
          </a:p>
        </p:txBody>
      </p:sp>
      <p:sp>
        <p:nvSpPr>
          <p:cNvPr id="1099" name="Google Shape;1099;p39"/>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App Structure | MFE | </a:t>
            </a:r>
            <a:r>
              <a:rPr b="0" i="0" lang="en-US" sz="800">
                <a:solidFill>
                  <a:schemeClr val="accent1"/>
                </a:solidFill>
                <a:latin typeface="Arial"/>
                <a:ea typeface="Arial"/>
                <a:cs typeface="Arial"/>
                <a:sym typeface="Arial"/>
              </a:rPr>
              <a:t>Key Decision Points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
          <p:cNvSpPr txBox="1"/>
          <p:nvPr>
            <p:ph idx="12" type="sldNum"/>
          </p:nvPr>
        </p:nvSpPr>
        <p:spPr>
          <a:xfrm>
            <a:off x="8458200" y="4810899"/>
            <a:ext cx="228600" cy="17167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1" i="0" lang="en-US" sz="600" u="none" cap="none" strike="noStrike">
                <a:solidFill>
                  <a:srgbClr val="000000"/>
                </a:solidFill>
                <a:latin typeface="Arial"/>
                <a:ea typeface="Arial"/>
                <a:cs typeface="Arial"/>
                <a:sym typeface="Arial"/>
              </a:rPr>
              <a:t>‹#›</a:t>
            </a:fld>
            <a:endParaRPr b="1" i="0" sz="600" u="none" cap="none" strike="noStrike">
              <a:solidFill>
                <a:srgbClr val="000000"/>
              </a:solidFill>
              <a:latin typeface="Arial"/>
              <a:ea typeface="Arial"/>
              <a:cs typeface="Arial"/>
              <a:sym typeface="Arial"/>
            </a:endParaRPr>
          </a:p>
        </p:txBody>
      </p:sp>
      <p:grpSp>
        <p:nvGrpSpPr>
          <p:cNvPr id="396" name="Google Shape;396;p4"/>
          <p:cNvGrpSpPr/>
          <p:nvPr/>
        </p:nvGrpSpPr>
        <p:grpSpPr>
          <a:xfrm>
            <a:off x="408158" y="1248549"/>
            <a:ext cx="8966368" cy="3712281"/>
            <a:chOff x="95450" y="914275"/>
            <a:chExt cx="8966368" cy="3712281"/>
          </a:xfrm>
        </p:grpSpPr>
        <p:sp>
          <p:nvSpPr>
            <p:cNvPr id="397" name="Google Shape;397;p4"/>
            <p:cNvSpPr txBox="1"/>
            <p:nvPr/>
          </p:nvSpPr>
          <p:spPr>
            <a:xfrm rot="-5400000">
              <a:off x="-176912" y="1945473"/>
              <a:ext cx="858825" cy="31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Systems of Engagement</a:t>
              </a:r>
              <a:endParaRPr b="1" i="0" sz="675" u="none" cap="none" strike="noStrike">
                <a:solidFill>
                  <a:srgbClr val="000000"/>
                </a:solidFill>
                <a:latin typeface="Arial"/>
                <a:ea typeface="Arial"/>
                <a:cs typeface="Arial"/>
                <a:sym typeface="Arial"/>
              </a:endParaRPr>
            </a:p>
          </p:txBody>
        </p:sp>
        <p:sp>
          <p:nvSpPr>
            <p:cNvPr id="398" name="Google Shape;398;p4"/>
            <p:cNvSpPr/>
            <p:nvPr/>
          </p:nvSpPr>
          <p:spPr>
            <a:xfrm>
              <a:off x="433825" y="1482455"/>
              <a:ext cx="99000" cy="1236825"/>
            </a:xfrm>
            <a:prstGeom prst="leftBrace">
              <a:avLst>
                <a:gd fmla="val 2231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99" name="Google Shape;399;p4"/>
            <p:cNvSpPr/>
            <p:nvPr/>
          </p:nvSpPr>
          <p:spPr>
            <a:xfrm>
              <a:off x="433825" y="2765600"/>
              <a:ext cx="99000" cy="1296000"/>
            </a:xfrm>
            <a:prstGeom prst="leftBrace">
              <a:avLst>
                <a:gd fmla="val 2231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0" name="Google Shape;400;p4"/>
            <p:cNvSpPr/>
            <p:nvPr/>
          </p:nvSpPr>
          <p:spPr>
            <a:xfrm>
              <a:off x="433825" y="4111565"/>
              <a:ext cx="99000" cy="416700"/>
            </a:xfrm>
            <a:prstGeom prst="leftBrace">
              <a:avLst>
                <a:gd fmla="val 2231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1" name="Google Shape;401;p4"/>
            <p:cNvSpPr txBox="1"/>
            <p:nvPr/>
          </p:nvSpPr>
          <p:spPr>
            <a:xfrm rot="-5400000">
              <a:off x="-252175" y="3189131"/>
              <a:ext cx="1009575" cy="31432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Customer  Experience Platform</a:t>
              </a:r>
              <a:endParaRPr b="1" i="0" sz="675" u="none" cap="none" strike="noStrike">
                <a:solidFill>
                  <a:srgbClr val="000000"/>
                </a:solidFill>
                <a:latin typeface="Arial"/>
                <a:ea typeface="Arial"/>
                <a:cs typeface="Arial"/>
                <a:sym typeface="Arial"/>
              </a:endParaRPr>
            </a:p>
          </p:txBody>
        </p:sp>
        <p:sp>
          <p:nvSpPr>
            <p:cNvPr id="402" name="Google Shape;402;p4"/>
            <p:cNvSpPr txBox="1"/>
            <p:nvPr/>
          </p:nvSpPr>
          <p:spPr>
            <a:xfrm rot="-5400000">
              <a:off x="-58112" y="4158893"/>
              <a:ext cx="621225" cy="31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Systems of Record</a:t>
              </a:r>
              <a:endParaRPr b="1" i="0" sz="675" u="none" cap="none" strike="noStrike">
                <a:solidFill>
                  <a:srgbClr val="000000"/>
                </a:solidFill>
                <a:latin typeface="Arial"/>
                <a:ea typeface="Arial"/>
                <a:cs typeface="Arial"/>
                <a:sym typeface="Arial"/>
              </a:endParaRPr>
            </a:p>
          </p:txBody>
        </p:sp>
        <p:sp>
          <p:nvSpPr>
            <p:cNvPr id="403" name="Google Shape;403;p4"/>
            <p:cNvSpPr/>
            <p:nvPr/>
          </p:nvSpPr>
          <p:spPr>
            <a:xfrm>
              <a:off x="567025" y="1482455"/>
              <a:ext cx="6033375" cy="1236825"/>
            </a:xfrm>
            <a:prstGeom prst="roundRect">
              <a:avLst>
                <a:gd fmla="val 4305"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4" name="Google Shape;404;p4"/>
            <p:cNvSpPr/>
            <p:nvPr/>
          </p:nvSpPr>
          <p:spPr>
            <a:xfrm>
              <a:off x="567025" y="2765455"/>
              <a:ext cx="6033375" cy="1296000"/>
            </a:xfrm>
            <a:prstGeom prst="roundRect">
              <a:avLst>
                <a:gd fmla="val 4305"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5" name="Google Shape;405;p4"/>
            <p:cNvSpPr/>
            <p:nvPr/>
          </p:nvSpPr>
          <p:spPr>
            <a:xfrm>
              <a:off x="567025" y="4118305"/>
              <a:ext cx="6033375" cy="416700"/>
            </a:xfrm>
            <a:prstGeom prst="roundRect">
              <a:avLst>
                <a:gd fmla="val 13348"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6" name="Google Shape;406;p4"/>
            <p:cNvSpPr/>
            <p:nvPr/>
          </p:nvSpPr>
          <p:spPr>
            <a:xfrm>
              <a:off x="6839612" y="1484654"/>
              <a:ext cx="1903725" cy="3031425"/>
            </a:xfrm>
            <a:prstGeom prst="roundRect">
              <a:avLst>
                <a:gd fmla="val 4305" name="adj"/>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7" name="Google Shape;407;p4"/>
            <p:cNvSpPr txBox="1"/>
            <p:nvPr/>
          </p:nvSpPr>
          <p:spPr>
            <a:xfrm rot="5400000">
              <a:off x="8219418" y="2918540"/>
              <a:ext cx="1483425" cy="20137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Systems of Insights</a:t>
              </a:r>
              <a:endParaRPr b="1" i="0" sz="675" u="none" cap="none" strike="noStrike">
                <a:solidFill>
                  <a:srgbClr val="000000"/>
                </a:solidFill>
                <a:latin typeface="Arial"/>
                <a:ea typeface="Arial"/>
                <a:cs typeface="Arial"/>
                <a:sym typeface="Arial"/>
              </a:endParaRPr>
            </a:p>
          </p:txBody>
        </p:sp>
        <p:sp>
          <p:nvSpPr>
            <p:cNvPr id="408" name="Google Shape;408;p4"/>
            <p:cNvSpPr/>
            <p:nvPr/>
          </p:nvSpPr>
          <p:spPr>
            <a:xfrm rot="10800000">
              <a:off x="8758800" y="1484555"/>
              <a:ext cx="99000" cy="3055500"/>
            </a:xfrm>
            <a:prstGeom prst="leftBrace">
              <a:avLst>
                <a:gd fmla="val 2231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09" name="Google Shape;409;p4"/>
            <p:cNvSpPr/>
            <p:nvPr/>
          </p:nvSpPr>
          <p:spPr>
            <a:xfrm>
              <a:off x="567025" y="914275"/>
              <a:ext cx="2151000" cy="527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Human to </a:t>
              </a:r>
              <a:endParaRPr b="1" i="0" sz="67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Human </a:t>
              </a:r>
              <a:endParaRPr b="1" i="0" sz="675" u="none" cap="none" strike="noStrike">
                <a:solidFill>
                  <a:srgbClr val="000000"/>
                </a:solidFill>
                <a:latin typeface="Arial"/>
                <a:ea typeface="Arial"/>
                <a:cs typeface="Arial"/>
                <a:sym typeface="Arial"/>
              </a:endParaRPr>
            </a:p>
          </p:txBody>
        </p:sp>
        <p:sp>
          <p:nvSpPr>
            <p:cNvPr id="410" name="Google Shape;410;p4"/>
            <p:cNvSpPr txBox="1"/>
            <p:nvPr/>
          </p:nvSpPr>
          <p:spPr>
            <a:xfrm>
              <a:off x="1203600" y="1235747"/>
              <a:ext cx="481725" cy="1296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Retail</a:t>
              </a:r>
              <a:endParaRPr b="0" i="0" sz="600" u="none" cap="none" strike="noStrike">
                <a:solidFill>
                  <a:srgbClr val="666666"/>
                </a:solidFill>
                <a:latin typeface="Arial"/>
                <a:ea typeface="Arial"/>
                <a:cs typeface="Arial"/>
                <a:sym typeface="Arial"/>
              </a:endParaRPr>
            </a:p>
          </p:txBody>
        </p:sp>
        <p:pic>
          <p:nvPicPr>
            <p:cNvPr id="411" name="Google Shape;411;p4"/>
            <p:cNvPicPr preferRelativeResize="0"/>
            <p:nvPr/>
          </p:nvPicPr>
          <p:blipFill rotWithShape="1">
            <a:blip r:embed="rId3">
              <a:alphaModFix/>
            </a:blip>
            <a:srcRect b="0" l="0" r="0" t="0"/>
            <a:stretch/>
          </p:blipFill>
          <p:spPr>
            <a:xfrm>
              <a:off x="1320215" y="963375"/>
              <a:ext cx="246353" cy="225625"/>
            </a:xfrm>
            <a:prstGeom prst="rect">
              <a:avLst/>
            </a:prstGeom>
            <a:noFill/>
            <a:ln>
              <a:noFill/>
            </a:ln>
          </p:spPr>
        </p:pic>
        <p:sp>
          <p:nvSpPr>
            <p:cNvPr id="412" name="Google Shape;412;p4"/>
            <p:cNvSpPr txBox="1"/>
            <p:nvPr/>
          </p:nvSpPr>
          <p:spPr>
            <a:xfrm>
              <a:off x="1651418" y="1235747"/>
              <a:ext cx="481725" cy="129600"/>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Center</a:t>
              </a:r>
              <a:endParaRPr b="0" i="0" sz="600" u="none" cap="none" strike="noStrike">
                <a:solidFill>
                  <a:srgbClr val="666666"/>
                </a:solidFill>
                <a:latin typeface="Arial"/>
                <a:ea typeface="Arial"/>
                <a:cs typeface="Arial"/>
                <a:sym typeface="Arial"/>
              </a:endParaRPr>
            </a:p>
          </p:txBody>
        </p:sp>
        <p:pic>
          <p:nvPicPr>
            <p:cNvPr id="413" name="Google Shape;413;p4"/>
            <p:cNvPicPr preferRelativeResize="0"/>
            <p:nvPr/>
          </p:nvPicPr>
          <p:blipFill rotWithShape="1">
            <a:blip r:embed="rId4">
              <a:alphaModFix/>
            </a:blip>
            <a:srcRect b="0" l="0" r="0" t="0"/>
            <a:stretch/>
          </p:blipFill>
          <p:spPr>
            <a:xfrm>
              <a:off x="1794602" y="963375"/>
              <a:ext cx="195599" cy="233981"/>
            </a:xfrm>
            <a:prstGeom prst="rect">
              <a:avLst/>
            </a:prstGeom>
            <a:noFill/>
            <a:ln>
              <a:noFill/>
            </a:ln>
          </p:spPr>
        </p:pic>
        <p:sp>
          <p:nvSpPr>
            <p:cNvPr id="414" name="Google Shape;414;p4"/>
            <p:cNvSpPr txBox="1"/>
            <p:nvPr/>
          </p:nvSpPr>
          <p:spPr>
            <a:xfrm>
              <a:off x="2225625" y="1235747"/>
              <a:ext cx="274500" cy="129600"/>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Chat</a:t>
              </a:r>
              <a:endParaRPr b="0" i="0" sz="600" u="none" cap="none" strike="noStrike">
                <a:solidFill>
                  <a:srgbClr val="666666"/>
                </a:solidFill>
                <a:latin typeface="Arial"/>
                <a:ea typeface="Arial"/>
                <a:cs typeface="Arial"/>
                <a:sym typeface="Arial"/>
              </a:endParaRPr>
            </a:p>
          </p:txBody>
        </p:sp>
        <p:pic>
          <p:nvPicPr>
            <p:cNvPr id="415" name="Google Shape;415;p4"/>
            <p:cNvPicPr preferRelativeResize="0"/>
            <p:nvPr/>
          </p:nvPicPr>
          <p:blipFill rotWithShape="1">
            <a:blip r:embed="rId5">
              <a:alphaModFix/>
            </a:blip>
            <a:srcRect b="0" l="0" r="0" t="0"/>
            <a:stretch/>
          </p:blipFill>
          <p:spPr>
            <a:xfrm>
              <a:off x="2227766" y="963375"/>
              <a:ext cx="239509" cy="250694"/>
            </a:xfrm>
            <a:prstGeom prst="rect">
              <a:avLst/>
            </a:prstGeom>
            <a:noFill/>
            <a:ln>
              <a:noFill/>
            </a:ln>
          </p:spPr>
        </p:pic>
        <p:sp>
          <p:nvSpPr>
            <p:cNvPr id="416" name="Google Shape;416;p4"/>
            <p:cNvSpPr/>
            <p:nvPr/>
          </p:nvSpPr>
          <p:spPr>
            <a:xfrm>
              <a:off x="2754225" y="914275"/>
              <a:ext cx="3423600" cy="527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Human to </a:t>
              </a:r>
              <a:endParaRPr b="1" i="0" sz="67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Machine </a:t>
              </a:r>
              <a:endParaRPr b="1" i="0" sz="675" u="none" cap="none" strike="noStrike">
                <a:solidFill>
                  <a:srgbClr val="000000"/>
                </a:solidFill>
                <a:latin typeface="Arial"/>
                <a:ea typeface="Arial"/>
                <a:cs typeface="Arial"/>
                <a:sym typeface="Arial"/>
              </a:endParaRPr>
            </a:p>
          </p:txBody>
        </p:sp>
        <p:sp>
          <p:nvSpPr>
            <p:cNvPr id="417" name="Google Shape;417;p4"/>
            <p:cNvSpPr txBox="1"/>
            <p:nvPr/>
          </p:nvSpPr>
          <p:spPr>
            <a:xfrm>
              <a:off x="4598455" y="1215983"/>
              <a:ext cx="3665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Social</a:t>
              </a:r>
              <a:endParaRPr b="0" i="0" sz="600" u="none" cap="none" strike="noStrike">
                <a:solidFill>
                  <a:srgbClr val="666666"/>
                </a:solidFill>
                <a:latin typeface="Arial"/>
                <a:ea typeface="Arial"/>
                <a:cs typeface="Arial"/>
                <a:sym typeface="Arial"/>
              </a:endParaRPr>
            </a:p>
          </p:txBody>
        </p:sp>
        <p:sp>
          <p:nvSpPr>
            <p:cNvPr id="418" name="Google Shape;418;p4"/>
            <p:cNvSpPr txBox="1"/>
            <p:nvPr/>
          </p:nvSpPr>
          <p:spPr>
            <a:xfrm>
              <a:off x="5025287" y="1222485"/>
              <a:ext cx="4133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Chat Bot</a:t>
              </a:r>
              <a:endParaRPr b="0" i="0" sz="600" u="none" cap="none" strike="noStrike">
                <a:solidFill>
                  <a:srgbClr val="666666"/>
                </a:solidFill>
                <a:latin typeface="Arial"/>
                <a:ea typeface="Arial"/>
                <a:cs typeface="Arial"/>
                <a:sym typeface="Arial"/>
              </a:endParaRPr>
            </a:p>
          </p:txBody>
        </p:sp>
        <p:sp>
          <p:nvSpPr>
            <p:cNvPr id="419" name="Google Shape;419;p4"/>
            <p:cNvSpPr txBox="1"/>
            <p:nvPr/>
          </p:nvSpPr>
          <p:spPr>
            <a:xfrm>
              <a:off x="5351976" y="1227163"/>
              <a:ext cx="786375" cy="15952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Smart Assistant</a:t>
              </a:r>
              <a:endParaRPr b="0" i="0" sz="600" u="none" cap="none" strike="noStrike">
                <a:solidFill>
                  <a:srgbClr val="666666"/>
                </a:solidFill>
                <a:latin typeface="Arial"/>
                <a:ea typeface="Arial"/>
                <a:cs typeface="Arial"/>
                <a:sym typeface="Arial"/>
              </a:endParaRPr>
            </a:p>
          </p:txBody>
        </p:sp>
        <p:sp>
          <p:nvSpPr>
            <p:cNvPr id="420" name="Google Shape;420;p4"/>
            <p:cNvSpPr txBox="1"/>
            <p:nvPr/>
          </p:nvSpPr>
          <p:spPr>
            <a:xfrm>
              <a:off x="3362911" y="1232846"/>
              <a:ext cx="481725" cy="159525"/>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Online</a:t>
              </a:r>
              <a:endParaRPr b="0" i="0" sz="600" u="none" cap="none" strike="noStrike">
                <a:solidFill>
                  <a:srgbClr val="666666"/>
                </a:solidFill>
                <a:latin typeface="Arial"/>
                <a:ea typeface="Arial"/>
                <a:cs typeface="Arial"/>
                <a:sym typeface="Arial"/>
              </a:endParaRPr>
            </a:p>
          </p:txBody>
        </p:sp>
        <p:pic>
          <p:nvPicPr>
            <p:cNvPr id="421" name="Google Shape;421;p4"/>
            <p:cNvPicPr preferRelativeResize="0"/>
            <p:nvPr/>
          </p:nvPicPr>
          <p:blipFill rotWithShape="1">
            <a:blip r:embed="rId6">
              <a:alphaModFix/>
            </a:blip>
            <a:srcRect b="0" l="0" r="0" t="0"/>
            <a:stretch/>
          </p:blipFill>
          <p:spPr>
            <a:xfrm>
              <a:off x="3487814" y="963375"/>
              <a:ext cx="239509" cy="250694"/>
            </a:xfrm>
            <a:prstGeom prst="rect">
              <a:avLst/>
            </a:prstGeom>
            <a:noFill/>
            <a:ln>
              <a:noFill/>
            </a:ln>
          </p:spPr>
        </p:pic>
        <p:sp>
          <p:nvSpPr>
            <p:cNvPr id="422" name="Google Shape;422;p4"/>
            <p:cNvSpPr txBox="1"/>
            <p:nvPr/>
          </p:nvSpPr>
          <p:spPr>
            <a:xfrm>
              <a:off x="3864029" y="1222490"/>
              <a:ext cx="30937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Apps</a:t>
              </a:r>
              <a:endParaRPr b="0" i="0" sz="600" u="none" cap="none" strike="noStrike">
                <a:solidFill>
                  <a:srgbClr val="666666"/>
                </a:solidFill>
                <a:latin typeface="Arial"/>
                <a:ea typeface="Arial"/>
                <a:cs typeface="Arial"/>
                <a:sym typeface="Arial"/>
              </a:endParaRPr>
            </a:p>
          </p:txBody>
        </p:sp>
        <p:pic>
          <p:nvPicPr>
            <p:cNvPr id="423" name="Google Shape;423;p4"/>
            <p:cNvPicPr preferRelativeResize="0"/>
            <p:nvPr/>
          </p:nvPicPr>
          <p:blipFill rotWithShape="1">
            <a:blip r:embed="rId7">
              <a:alphaModFix/>
            </a:blip>
            <a:srcRect b="0" l="0" r="0" t="0"/>
            <a:stretch/>
          </p:blipFill>
          <p:spPr>
            <a:xfrm>
              <a:off x="3922943" y="963375"/>
              <a:ext cx="179631" cy="250694"/>
            </a:xfrm>
            <a:prstGeom prst="rect">
              <a:avLst/>
            </a:prstGeom>
            <a:noFill/>
            <a:ln>
              <a:noFill/>
            </a:ln>
          </p:spPr>
        </p:pic>
        <p:sp>
          <p:nvSpPr>
            <p:cNvPr id="424" name="Google Shape;424;p4"/>
            <p:cNvSpPr txBox="1"/>
            <p:nvPr/>
          </p:nvSpPr>
          <p:spPr>
            <a:xfrm>
              <a:off x="4175535" y="1216289"/>
              <a:ext cx="4133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IVR</a:t>
              </a:r>
              <a:endParaRPr b="0" i="0" sz="600" u="none" cap="none" strike="noStrike">
                <a:solidFill>
                  <a:srgbClr val="666666"/>
                </a:solidFill>
                <a:latin typeface="Arial"/>
                <a:ea typeface="Arial"/>
                <a:cs typeface="Arial"/>
                <a:sym typeface="Arial"/>
              </a:endParaRPr>
            </a:p>
          </p:txBody>
        </p:sp>
        <p:pic>
          <p:nvPicPr>
            <p:cNvPr id="425" name="Google Shape;425;p4"/>
            <p:cNvPicPr preferRelativeResize="0"/>
            <p:nvPr/>
          </p:nvPicPr>
          <p:blipFill rotWithShape="1">
            <a:blip r:embed="rId8">
              <a:alphaModFix/>
            </a:blip>
            <a:srcRect b="0" l="0" r="0" t="0"/>
            <a:stretch/>
          </p:blipFill>
          <p:spPr>
            <a:xfrm>
              <a:off x="4298193" y="963375"/>
              <a:ext cx="224540" cy="250694"/>
            </a:xfrm>
            <a:prstGeom prst="rect">
              <a:avLst/>
            </a:prstGeom>
            <a:noFill/>
            <a:ln>
              <a:noFill/>
            </a:ln>
          </p:spPr>
        </p:pic>
        <p:pic>
          <p:nvPicPr>
            <p:cNvPr id="426" name="Google Shape;426;p4"/>
            <p:cNvPicPr preferRelativeResize="0"/>
            <p:nvPr/>
          </p:nvPicPr>
          <p:blipFill rotWithShape="1">
            <a:blip r:embed="rId9">
              <a:alphaModFix/>
            </a:blip>
            <a:srcRect b="0" l="0" r="0" t="0"/>
            <a:stretch/>
          </p:blipFill>
          <p:spPr>
            <a:xfrm>
              <a:off x="4718353" y="963375"/>
              <a:ext cx="136166" cy="240030"/>
            </a:xfrm>
            <a:prstGeom prst="rect">
              <a:avLst/>
            </a:prstGeom>
            <a:noFill/>
            <a:ln>
              <a:noFill/>
            </a:ln>
          </p:spPr>
        </p:pic>
        <p:pic>
          <p:nvPicPr>
            <p:cNvPr id="427" name="Google Shape;427;p4"/>
            <p:cNvPicPr preferRelativeResize="0"/>
            <p:nvPr/>
          </p:nvPicPr>
          <p:blipFill rotWithShape="1">
            <a:blip r:embed="rId10">
              <a:alphaModFix/>
            </a:blip>
            <a:srcRect b="0" l="0" r="0" t="0"/>
            <a:stretch/>
          </p:blipFill>
          <p:spPr>
            <a:xfrm>
              <a:off x="5126338" y="963375"/>
              <a:ext cx="247493" cy="259040"/>
            </a:xfrm>
            <a:prstGeom prst="rect">
              <a:avLst/>
            </a:prstGeom>
            <a:noFill/>
            <a:ln>
              <a:noFill/>
            </a:ln>
          </p:spPr>
        </p:pic>
        <p:pic>
          <p:nvPicPr>
            <p:cNvPr id="428" name="Google Shape;428;p4"/>
            <p:cNvPicPr preferRelativeResize="0"/>
            <p:nvPr/>
          </p:nvPicPr>
          <p:blipFill rotWithShape="1">
            <a:blip r:embed="rId11">
              <a:alphaModFix/>
            </a:blip>
            <a:srcRect b="0" l="0" r="0" t="0"/>
            <a:stretch/>
          </p:blipFill>
          <p:spPr>
            <a:xfrm>
              <a:off x="5645651" y="963375"/>
              <a:ext cx="131730" cy="250683"/>
            </a:xfrm>
            <a:prstGeom prst="rect">
              <a:avLst/>
            </a:prstGeom>
            <a:noFill/>
            <a:ln>
              <a:noFill/>
            </a:ln>
          </p:spPr>
        </p:pic>
        <p:sp>
          <p:nvSpPr>
            <p:cNvPr id="429" name="Google Shape;429;p4"/>
            <p:cNvSpPr txBox="1"/>
            <p:nvPr/>
          </p:nvSpPr>
          <p:spPr>
            <a:xfrm>
              <a:off x="5781785" y="1023161"/>
              <a:ext cx="525825" cy="2535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1" lang="en-US" sz="600" u="none" cap="none" strike="noStrike">
                  <a:solidFill>
                    <a:srgbClr val="000000"/>
                  </a:solidFill>
                  <a:latin typeface="Arial"/>
                  <a:ea typeface="Arial"/>
                  <a:cs typeface="Arial"/>
                  <a:sym typeface="Arial"/>
                </a:rPr>
                <a:t>+ more</a:t>
              </a:r>
              <a:endParaRPr b="0" i="1" sz="600" u="none" cap="none" strike="noStrike">
                <a:solidFill>
                  <a:srgbClr val="000000"/>
                </a:solidFill>
                <a:latin typeface="Arial"/>
                <a:ea typeface="Arial"/>
                <a:cs typeface="Arial"/>
                <a:sym typeface="Arial"/>
              </a:endParaRPr>
            </a:p>
          </p:txBody>
        </p:sp>
        <p:sp>
          <p:nvSpPr>
            <p:cNvPr id="430" name="Google Shape;430;p4"/>
            <p:cNvSpPr/>
            <p:nvPr/>
          </p:nvSpPr>
          <p:spPr>
            <a:xfrm>
              <a:off x="6214025" y="918525"/>
              <a:ext cx="2529675" cy="527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Machine to </a:t>
              </a:r>
              <a:endParaRPr b="1" i="0" sz="67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Machine </a:t>
              </a:r>
              <a:endParaRPr b="1" i="0" sz="675" u="none" cap="none" strike="noStrike">
                <a:solidFill>
                  <a:srgbClr val="000000"/>
                </a:solidFill>
                <a:latin typeface="Arial"/>
                <a:ea typeface="Arial"/>
                <a:cs typeface="Arial"/>
                <a:sym typeface="Arial"/>
              </a:endParaRPr>
            </a:p>
          </p:txBody>
        </p:sp>
        <p:pic>
          <p:nvPicPr>
            <p:cNvPr id="431" name="Google Shape;431;p4"/>
            <p:cNvPicPr preferRelativeResize="0"/>
            <p:nvPr/>
          </p:nvPicPr>
          <p:blipFill rotWithShape="1">
            <a:blip r:embed="rId12">
              <a:alphaModFix amt="38000"/>
            </a:blip>
            <a:srcRect b="0" l="0" r="0" t="0"/>
            <a:stretch/>
          </p:blipFill>
          <p:spPr>
            <a:xfrm>
              <a:off x="6897700" y="963376"/>
              <a:ext cx="274499" cy="274499"/>
            </a:xfrm>
            <a:prstGeom prst="rect">
              <a:avLst/>
            </a:prstGeom>
            <a:noFill/>
            <a:ln>
              <a:noFill/>
            </a:ln>
          </p:spPr>
        </p:pic>
        <p:pic>
          <p:nvPicPr>
            <p:cNvPr id="432" name="Google Shape;432;p4"/>
            <p:cNvPicPr preferRelativeResize="0"/>
            <p:nvPr/>
          </p:nvPicPr>
          <p:blipFill rotWithShape="1">
            <a:blip r:embed="rId13">
              <a:alphaModFix amt="40000"/>
            </a:blip>
            <a:srcRect b="0" l="0" r="0" t="0"/>
            <a:stretch/>
          </p:blipFill>
          <p:spPr>
            <a:xfrm>
              <a:off x="7315575" y="963375"/>
              <a:ext cx="309300" cy="309300"/>
            </a:xfrm>
            <a:prstGeom prst="rect">
              <a:avLst/>
            </a:prstGeom>
            <a:noFill/>
            <a:ln>
              <a:noFill/>
            </a:ln>
          </p:spPr>
        </p:pic>
        <p:pic>
          <p:nvPicPr>
            <p:cNvPr id="433" name="Google Shape;433;p4"/>
            <p:cNvPicPr preferRelativeResize="0"/>
            <p:nvPr/>
          </p:nvPicPr>
          <p:blipFill rotWithShape="1">
            <a:blip r:embed="rId14">
              <a:alphaModFix amt="44000"/>
            </a:blip>
            <a:srcRect b="0" l="0" r="0" t="0"/>
            <a:stretch/>
          </p:blipFill>
          <p:spPr>
            <a:xfrm>
              <a:off x="8220925" y="963375"/>
              <a:ext cx="309300" cy="309300"/>
            </a:xfrm>
            <a:prstGeom prst="rect">
              <a:avLst/>
            </a:prstGeom>
            <a:noFill/>
            <a:ln>
              <a:noFill/>
            </a:ln>
          </p:spPr>
        </p:pic>
        <p:pic>
          <p:nvPicPr>
            <p:cNvPr id="434" name="Google Shape;434;p4"/>
            <p:cNvPicPr preferRelativeResize="0"/>
            <p:nvPr/>
          </p:nvPicPr>
          <p:blipFill rotWithShape="1">
            <a:blip r:embed="rId15">
              <a:alphaModFix amt="66000"/>
            </a:blip>
            <a:srcRect b="0" l="0" r="0" t="0"/>
            <a:stretch/>
          </p:blipFill>
          <p:spPr>
            <a:xfrm>
              <a:off x="7768250" y="963375"/>
              <a:ext cx="309300" cy="309300"/>
            </a:xfrm>
            <a:prstGeom prst="rect">
              <a:avLst/>
            </a:prstGeom>
            <a:noFill/>
            <a:ln>
              <a:noFill/>
            </a:ln>
          </p:spPr>
        </p:pic>
        <p:sp>
          <p:nvSpPr>
            <p:cNvPr id="435" name="Google Shape;435;p4"/>
            <p:cNvSpPr txBox="1"/>
            <p:nvPr/>
          </p:nvSpPr>
          <p:spPr>
            <a:xfrm>
              <a:off x="6900716" y="1210700"/>
              <a:ext cx="274500"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Car</a:t>
              </a:r>
              <a:endParaRPr b="0" i="0" sz="600" u="none" cap="none" strike="noStrike">
                <a:solidFill>
                  <a:srgbClr val="666666"/>
                </a:solidFill>
                <a:latin typeface="Arial"/>
                <a:ea typeface="Arial"/>
                <a:cs typeface="Arial"/>
                <a:sym typeface="Arial"/>
              </a:endParaRPr>
            </a:p>
          </p:txBody>
        </p:sp>
        <p:sp>
          <p:nvSpPr>
            <p:cNvPr id="436" name="Google Shape;436;p4"/>
            <p:cNvSpPr txBox="1"/>
            <p:nvPr/>
          </p:nvSpPr>
          <p:spPr>
            <a:xfrm>
              <a:off x="7239001" y="1224100"/>
              <a:ext cx="4817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Home/City</a:t>
              </a:r>
              <a:endParaRPr b="0" i="0" sz="600" u="none" cap="none" strike="noStrike">
                <a:solidFill>
                  <a:srgbClr val="666666"/>
                </a:solidFill>
                <a:latin typeface="Arial"/>
                <a:ea typeface="Arial"/>
                <a:cs typeface="Arial"/>
                <a:sym typeface="Arial"/>
              </a:endParaRPr>
            </a:p>
          </p:txBody>
        </p:sp>
        <p:sp>
          <p:nvSpPr>
            <p:cNvPr id="437" name="Google Shape;437;p4"/>
            <p:cNvSpPr txBox="1"/>
            <p:nvPr/>
          </p:nvSpPr>
          <p:spPr>
            <a:xfrm>
              <a:off x="7696201" y="1230799"/>
              <a:ext cx="4817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Devices</a:t>
              </a:r>
              <a:endParaRPr b="0" i="0" sz="600" u="none" cap="none" strike="noStrike">
                <a:solidFill>
                  <a:srgbClr val="666666"/>
                </a:solidFill>
                <a:latin typeface="Arial"/>
                <a:ea typeface="Arial"/>
                <a:cs typeface="Arial"/>
                <a:sym typeface="Arial"/>
              </a:endParaRPr>
            </a:p>
          </p:txBody>
        </p:sp>
        <p:sp>
          <p:nvSpPr>
            <p:cNvPr id="438" name="Google Shape;438;p4"/>
            <p:cNvSpPr txBox="1"/>
            <p:nvPr/>
          </p:nvSpPr>
          <p:spPr>
            <a:xfrm>
              <a:off x="8146703" y="1230799"/>
              <a:ext cx="481725" cy="179775"/>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600"/>
                <a:buFont typeface="Arial"/>
                <a:buNone/>
              </a:pPr>
              <a:r>
                <a:rPr b="0" i="0" lang="en-US" sz="600" u="none" cap="none" strike="noStrike">
                  <a:solidFill>
                    <a:srgbClr val="666666"/>
                  </a:solidFill>
                  <a:latin typeface="Arial"/>
                  <a:ea typeface="Arial"/>
                  <a:cs typeface="Arial"/>
                  <a:sym typeface="Arial"/>
                </a:rPr>
                <a:t>Partners</a:t>
              </a:r>
              <a:endParaRPr b="0" i="0" sz="600" u="none" cap="none" strike="noStrike">
                <a:solidFill>
                  <a:srgbClr val="666666"/>
                </a:solidFill>
                <a:latin typeface="Arial"/>
                <a:ea typeface="Arial"/>
                <a:cs typeface="Arial"/>
                <a:sym typeface="Arial"/>
              </a:endParaRPr>
            </a:p>
          </p:txBody>
        </p:sp>
        <p:sp>
          <p:nvSpPr>
            <p:cNvPr id="439" name="Google Shape;439;p4"/>
            <p:cNvSpPr/>
            <p:nvPr/>
          </p:nvSpPr>
          <p:spPr>
            <a:xfrm>
              <a:off x="2103509"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Charging &amp; Billing</a:t>
              </a:r>
              <a:endParaRPr b="1" i="0" sz="600" u="none" cap="none" strike="noStrike">
                <a:solidFill>
                  <a:srgbClr val="000000"/>
                </a:solidFill>
                <a:latin typeface="Arial"/>
                <a:ea typeface="Arial"/>
                <a:cs typeface="Arial"/>
                <a:sym typeface="Arial"/>
              </a:endParaRPr>
            </a:p>
          </p:txBody>
        </p:sp>
        <p:sp>
          <p:nvSpPr>
            <p:cNvPr id="440" name="Google Shape;440;p4"/>
            <p:cNvSpPr/>
            <p:nvPr/>
          </p:nvSpPr>
          <p:spPr>
            <a:xfrm>
              <a:off x="3582068"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ERP</a:t>
              </a:r>
              <a:endParaRPr b="1" i="0" sz="600" u="none" cap="none" strike="noStrike">
                <a:solidFill>
                  <a:srgbClr val="000000"/>
                </a:solidFill>
                <a:latin typeface="Arial"/>
                <a:ea typeface="Arial"/>
                <a:cs typeface="Arial"/>
                <a:sym typeface="Arial"/>
              </a:endParaRPr>
            </a:p>
          </p:txBody>
        </p:sp>
        <p:sp>
          <p:nvSpPr>
            <p:cNvPr id="441" name="Google Shape;441;p4"/>
            <p:cNvSpPr/>
            <p:nvPr/>
          </p:nvSpPr>
          <p:spPr>
            <a:xfrm>
              <a:off x="4321347"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Fraud &amp; </a:t>
              </a:r>
              <a:endParaRPr b="1"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Security</a:t>
              </a:r>
              <a:endParaRPr b="1" i="0" sz="600" u="none" cap="none" strike="noStrike">
                <a:solidFill>
                  <a:srgbClr val="000000"/>
                </a:solidFill>
                <a:latin typeface="Arial"/>
                <a:ea typeface="Arial"/>
                <a:cs typeface="Arial"/>
                <a:sym typeface="Arial"/>
              </a:endParaRPr>
            </a:p>
          </p:txBody>
        </p:sp>
        <p:sp>
          <p:nvSpPr>
            <p:cNvPr id="442" name="Google Shape;442;p4"/>
            <p:cNvSpPr/>
            <p:nvPr/>
          </p:nvSpPr>
          <p:spPr>
            <a:xfrm>
              <a:off x="2842788"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Finance</a:t>
              </a:r>
              <a:endParaRPr b="1" i="0" sz="600" u="none" cap="none" strike="noStrike">
                <a:solidFill>
                  <a:srgbClr val="000000"/>
                </a:solidFill>
                <a:latin typeface="Arial"/>
                <a:ea typeface="Arial"/>
                <a:cs typeface="Arial"/>
                <a:sym typeface="Arial"/>
              </a:endParaRPr>
            </a:p>
          </p:txBody>
        </p:sp>
        <p:sp>
          <p:nvSpPr>
            <p:cNvPr id="443" name="Google Shape;443;p4"/>
            <p:cNvSpPr/>
            <p:nvPr/>
          </p:nvSpPr>
          <p:spPr>
            <a:xfrm>
              <a:off x="624950"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Customer</a:t>
              </a:r>
              <a:endParaRPr b="1"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Profile</a:t>
              </a:r>
              <a:endParaRPr b="1" i="0" sz="600" u="none" cap="none" strike="noStrike">
                <a:solidFill>
                  <a:srgbClr val="000000"/>
                </a:solidFill>
                <a:latin typeface="Arial"/>
                <a:ea typeface="Arial"/>
                <a:cs typeface="Arial"/>
                <a:sym typeface="Arial"/>
              </a:endParaRPr>
            </a:p>
          </p:txBody>
        </p:sp>
        <p:sp>
          <p:nvSpPr>
            <p:cNvPr id="444" name="Google Shape;444;p4"/>
            <p:cNvSpPr/>
            <p:nvPr/>
          </p:nvSpPr>
          <p:spPr>
            <a:xfrm>
              <a:off x="5060626"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Service </a:t>
              </a:r>
              <a:endParaRPr b="1"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Assurance</a:t>
              </a:r>
              <a:endParaRPr b="1" i="0" sz="600" u="none" cap="none" strike="noStrike">
                <a:solidFill>
                  <a:srgbClr val="000000"/>
                </a:solidFill>
                <a:latin typeface="Arial"/>
                <a:ea typeface="Arial"/>
                <a:cs typeface="Arial"/>
                <a:sym typeface="Arial"/>
              </a:endParaRPr>
            </a:p>
          </p:txBody>
        </p:sp>
        <p:sp>
          <p:nvSpPr>
            <p:cNvPr id="445" name="Google Shape;445;p4"/>
            <p:cNvSpPr/>
            <p:nvPr/>
          </p:nvSpPr>
          <p:spPr>
            <a:xfrm>
              <a:off x="5799905" y="4172392"/>
              <a:ext cx="704925" cy="301275"/>
            </a:xfrm>
            <a:prstGeom prst="rect">
              <a:avLst/>
            </a:prstGeom>
            <a:solidFill>
              <a:srgbClr val="CCCCCC"/>
            </a:solidFill>
            <a:ln>
              <a:noFill/>
            </a:ln>
          </p:spPr>
          <p:txBody>
            <a:bodyPr anchorCtr="0" anchor="ctr" bIns="45675" lIns="91425" spcFirstLastPara="1" rIns="45675" wrap="square" tIns="45675">
              <a:noAutofit/>
            </a:bodyPr>
            <a:lstStyle/>
            <a:p>
              <a:pPr indent="0" lvl="0" marL="0" marR="0" rtl="0" algn="l">
                <a:lnSpc>
                  <a:spcPct val="100000"/>
                </a:lnSpc>
                <a:spcBef>
                  <a:spcPts val="0"/>
                </a:spcBef>
                <a:spcAft>
                  <a:spcPts val="0"/>
                </a:spcAft>
                <a:buClr>
                  <a:srgbClr val="000000"/>
                </a:buClr>
                <a:buSzPts val="1200"/>
                <a:buFont typeface="Arial"/>
                <a:buNone/>
              </a:pPr>
              <a:r>
                <a:rPr b="1" i="0" lang="en-US" sz="600" u="none" cap="none" strike="noStrike">
                  <a:solidFill>
                    <a:srgbClr val="000000"/>
                  </a:solidFill>
                  <a:latin typeface="Arial"/>
                  <a:ea typeface="Arial"/>
                  <a:cs typeface="Arial"/>
                  <a:sym typeface="Arial"/>
                </a:rPr>
                <a:t>Network</a:t>
              </a:r>
              <a:endParaRPr b="1" i="0" sz="600" u="none" cap="none" strike="noStrike">
                <a:solidFill>
                  <a:srgbClr val="000000"/>
                </a:solidFill>
                <a:latin typeface="Arial"/>
                <a:ea typeface="Arial"/>
                <a:cs typeface="Arial"/>
                <a:sym typeface="Arial"/>
              </a:endParaRPr>
            </a:p>
          </p:txBody>
        </p:sp>
        <p:sp>
          <p:nvSpPr>
            <p:cNvPr id="446" name="Google Shape;446;p4"/>
            <p:cNvSpPr/>
            <p:nvPr/>
          </p:nvSpPr>
          <p:spPr>
            <a:xfrm rot="-5400000">
              <a:off x="6665577" y="2111714"/>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7" name="Google Shape;447;p4"/>
            <p:cNvSpPr/>
            <p:nvPr/>
          </p:nvSpPr>
          <p:spPr>
            <a:xfrm rot="5400000">
              <a:off x="6686960" y="2004527"/>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8" name="Google Shape;448;p4"/>
            <p:cNvSpPr/>
            <p:nvPr/>
          </p:nvSpPr>
          <p:spPr>
            <a:xfrm rot="-5400000">
              <a:off x="6660577" y="3387440"/>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49" name="Google Shape;449;p4"/>
            <p:cNvSpPr/>
            <p:nvPr/>
          </p:nvSpPr>
          <p:spPr>
            <a:xfrm rot="5400000">
              <a:off x="6681960" y="3280252"/>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0" name="Google Shape;450;p4"/>
            <p:cNvSpPr/>
            <p:nvPr/>
          </p:nvSpPr>
          <p:spPr>
            <a:xfrm rot="-5400000">
              <a:off x="6660577" y="4318940"/>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1" name="Google Shape;451;p4"/>
            <p:cNvSpPr/>
            <p:nvPr/>
          </p:nvSpPr>
          <p:spPr>
            <a:xfrm rot="5400000">
              <a:off x="6681960" y="4211752"/>
              <a:ext cx="97425" cy="159525"/>
            </a:xfrm>
            <a:prstGeom prst="upArrow">
              <a:avLst>
                <a:gd fmla="val 50000" name="adj1"/>
                <a:gd fmla="val 50000" name="adj2"/>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52" name="Google Shape;452;p4"/>
            <p:cNvSpPr/>
            <p:nvPr/>
          </p:nvSpPr>
          <p:spPr>
            <a:xfrm>
              <a:off x="6900587" y="2458855"/>
              <a:ext cx="1783125" cy="945900"/>
            </a:xfrm>
            <a:prstGeom prst="rect">
              <a:avLst/>
            </a:prstGeom>
            <a:solidFill>
              <a:srgbClr val="EAD1DC"/>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Real Time AI Processes</a:t>
              </a:r>
              <a:endParaRPr b="1" i="0" sz="675" u="none" cap="none" strike="noStrike">
                <a:solidFill>
                  <a:srgbClr val="000000"/>
                </a:solidFill>
                <a:latin typeface="Arial"/>
                <a:ea typeface="Arial"/>
                <a:cs typeface="Arial"/>
                <a:sym typeface="Arial"/>
              </a:endParaRPr>
            </a:p>
          </p:txBody>
        </p:sp>
        <p:sp>
          <p:nvSpPr>
            <p:cNvPr id="453" name="Google Shape;453;p4"/>
            <p:cNvSpPr/>
            <p:nvPr/>
          </p:nvSpPr>
          <p:spPr>
            <a:xfrm>
              <a:off x="6900587" y="1524902"/>
              <a:ext cx="1783125" cy="901800"/>
            </a:xfrm>
            <a:prstGeom prst="rect">
              <a:avLst/>
            </a:prstGeom>
            <a:solidFill>
              <a:srgbClr val="EAD1DC"/>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1500"/>
                <a:buFont typeface="Arial"/>
                <a:buNone/>
              </a:pPr>
              <a:r>
                <a:rPr b="1" i="0" lang="en-US" sz="675" u="none" cap="none" strike="noStrike">
                  <a:solidFill>
                    <a:srgbClr val="000000"/>
                  </a:solidFill>
                  <a:latin typeface="Arial"/>
                  <a:ea typeface="Arial"/>
                  <a:cs typeface="Arial"/>
                  <a:sym typeface="Arial"/>
                </a:rPr>
                <a:t>Real Time Intelligence/Delivery</a:t>
              </a:r>
              <a:endParaRPr b="1" i="0" sz="675" u="none" cap="none" strike="noStrike">
                <a:solidFill>
                  <a:srgbClr val="000000"/>
                </a:solidFill>
                <a:latin typeface="Arial"/>
                <a:ea typeface="Arial"/>
                <a:cs typeface="Arial"/>
                <a:sym typeface="Arial"/>
              </a:endParaRPr>
            </a:p>
          </p:txBody>
        </p:sp>
        <p:sp>
          <p:nvSpPr>
            <p:cNvPr id="454" name="Google Shape;454;p4"/>
            <p:cNvSpPr/>
            <p:nvPr/>
          </p:nvSpPr>
          <p:spPr>
            <a:xfrm>
              <a:off x="6958316" y="1718696"/>
              <a:ext cx="1691775" cy="1370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NBX (action, offer communication)</a:t>
              </a:r>
              <a:endParaRPr b="0" i="0" sz="675" u="none" cap="none" strike="noStrike">
                <a:solidFill>
                  <a:srgbClr val="FFFFFF"/>
                </a:solidFill>
                <a:latin typeface="Arial"/>
                <a:ea typeface="Arial"/>
                <a:cs typeface="Arial"/>
                <a:sym typeface="Arial"/>
              </a:endParaRPr>
            </a:p>
          </p:txBody>
        </p:sp>
        <p:sp>
          <p:nvSpPr>
            <p:cNvPr id="455" name="Google Shape;455;p4"/>
            <p:cNvSpPr/>
            <p:nvPr/>
          </p:nvSpPr>
          <p:spPr>
            <a:xfrm>
              <a:off x="6958316" y="1875610"/>
              <a:ext cx="1691775" cy="1370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Feedback Loop</a:t>
              </a:r>
              <a:endParaRPr b="0" i="0" sz="675" u="none" cap="none" strike="noStrike">
                <a:solidFill>
                  <a:srgbClr val="FFFFFF"/>
                </a:solidFill>
                <a:latin typeface="Arial"/>
                <a:ea typeface="Arial"/>
                <a:cs typeface="Arial"/>
                <a:sym typeface="Arial"/>
              </a:endParaRPr>
            </a:p>
          </p:txBody>
        </p:sp>
        <p:sp>
          <p:nvSpPr>
            <p:cNvPr id="456" name="Google Shape;456;p4"/>
            <p:cNvSpPr/>
            <p:nvPr/>
          </p:nvSpPr>
          <p:spPr>
            <a:xfrm>
              <a:off x="6958951" y="2032524"/>
              <a:ext cx="1691775" cy="1370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Contextual Marketing &amp; Campaigns</a:t>
              </a:r>
              <a:endParaRPr b="0" i="0" sz="675" u="none" cap="none" strike="noStrike">
                <a:solidFill>
                  <a:srgbClr val="FFFFFF"/>
                </a:solidFill>
                <a:latin typeface="Arial"/>
                <a:ea typeface="Arial"/>
                <a:cs typeface="Arial"/>
                <a:sym typeface="Arial"/>
              </a:endParaRPr>
            </a:p>
          </p:txBody>
        </p:sp>
        <p:sp>
          <p:nvSpPr>
            <p:cNvPr id="457" name="Google Shape;457;p4"/>
            <p:cNvSpPr/>
            <p:nvPr/>
          </p:nvSpPr>
          <p:spPr>
            <a:xfrm>
              <a:off x="6900587" y="3437309"/>
              <a:ext cx="1783125" cy="806400"/>
            </a:xfrm>
            <a:prstGeom prst="rect">
              <a:avLst/>
            </a:prstGeom>
            <a:solidFill>
              <a:srgbClr val="EAD1DC"/>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Customer Intelligence / Data</a:t>
              </a:r>
              <a:endParaRPr b="1" i="0" sz="675" u="none" cap="none" strike="noStrike">
                <a:solidFill>
                  <a:srgbClr val="000000"/>
                </a:solidFill>
                <a:latin typeface="Arial"/>
                <a:ea typeface="Arial"/>
                <a:cs typeface="Arial"/>
                <a:sym typeface="Arial"/>
              </a:endParaRPr>
            </a:p>
          </p:txBody>
        </p:sp>
        <p:sp>
          <p:nvSpPr>
            <p:cNvPr id="458" name="Google Shape;458;p4"/>
            <p:cNvSpPr/>
            <p:nvPr/>
          </p:nvSpPr>
          <p:spPr>
            <a:xfrm>
              <a:off x="6949526" y="3647729"/>
              <a:ext cx="1690200" cy="1595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Interaction &amp; Segmentation</a:t>
              </a:r>
              <a:endParaRPr b="0" i="0" sz="675" u="none" cap="none" strike="noStrike">
                <a:solidFill>
                  <a:srgbClr val="FFFFFF"/>
                </a:solidFill>
                <a:latin typeface="Arial"/>
                <a:ea typeface="Arial"/>
                <a:cs typeface="Arial"/>
                <a:sym typeface="Arial"/>
              </a:endParaRPr>
            </a:p>
          </p:txBody>
        </p:sp>
        <p:sp>
          <p:nvSpPr>
            <p:cNvPr id="459" name="Google Shape;459;p4"/>
            <p:cNvSpPr/>
            <p:nvPr/>
          </p:nvSpPr>
          <p:spPr>
            <a:xfrm>
              <a:off x="6949529" y="3839089"/>
              <a:ext cx="549900" cy="167175"/>
            </a:xfrm>
            <a:prstGeom prst="rect">
              <a:avLst/>
            </a:prstGeom>
            <a:solidFill>
              <a:srgbClr val="43434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500"/>
                <a:buFont typeface="Arial"/>
                <a:buNone/>
              </a:pPr>
              <a:r>
                <a:rPr b="0" i="0" lang="en-US" sz="675" u="none" cap="none" strike="noStrike">
                  <a:solidFill>
                    <a:srgbClr val="FFFFFF"/>
                  </a:solidFill>
                  <a:latin typeface="Arial"/>
                  <a:ea typeface="Arial"/>
                  <a:cs typeface="Arial"/>
                  <a:sym typeface="Arial"/>
                </a:rPr>
                <a:t>Customer</a:t>
              </a:r>
              <a:endParaRPr b="0" i="0" sz="675" u="none" cap="none" strike="noStrike">
                <a:solidFill>
                  <a:srgbClr val="FFFFFF"/>
                </a:solidFill>
                <a:latin typeface="Arial"/>
                <a:ea typeface="Arial"/>
                <a:cs typeface="Arial"/>
                <a:sym typeface="Arial"/>
              </a:endParaRPr>
            </a:p>
          </p:txBody>
        </p:sp>
        <p:sp>
          <p:nvSpPr>
            <p:cNvPr id="460" name="Google Shape;460;p4"/>
            <p:cNvSpPr/>
            <p:nvPr/>
          </p:nvSpPr>
          <p:spPr>
            <a:xfrm>
              <a:off x="6949526" y="4027007"/>
              <a:ext cx="836100" cy="167175"/>
            </a:xfrm>
            <a:prstGeom prst="rect">
              <a:avLst/>
            </a:prstGeom>
            <a:solidFill>
              <a:srgbClr val="43434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500"/>
                <a:buFont typeface="Arial"/>
                <a:buNone/>
              </a:pPr>
              <a:r>
                <a:rPr b="0" i="0" lang="en-US" sz="675" u="none" cap="none" strike="noStrike">
                  <a:solidFill>
                    <a:srgbClr val="FFFFFF"/>
                  </a:solidFill>
                  <a:latin typeface="Arial"/>
                  <a:ea typeface="Arial"/>
                  <a:cs typeface="Arial"/>
                  <a:sym typeface="Arial"/>
                </a:rPr>
                <a:t>Real time events</a:t>
              </a:r>
              <a:endParaRPr b="0" i="0" sz="675" u="none" cap="none" strike="noStrike">
                <a:solidFill>
                  <a:srgbClr val="FFFFFF"/>
                </a:solidFill>
                <a:latin typeface="Arial"/>
                <a:ea typeface="Arial"/>
                <a:cs typeface="Arial"/>
                <a:sym typeface="Arial"/>
              </a:endParaRPr>
            </a:p>
          </p:txBody>
        </p:sp>
        <p:sp>
          <p:nvSpPr>
            <p:cNvPr id="461" name="Google Shape;461;p4"/>
            <p:cNvSpPr/>
            <p:nvPr/>
          </p:nvSpPr>
          <p:spPr>
            <a:xfrm>
              <a:off x="7530549" y="3839115"/>
              <a:ext cx="539100" cy="167175"/>
            </a:xfrm>
            <a:prstGeom prst="rect">
              <a:avLst/>
            </a:prstGeom>
            <a:solidFill>
              <a:srgbClr val="43434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500"/>
                <a:buFont typeface="Arial"/>
                <a:buNone/>
              </a:pPr>
              <a:r>
                <a:rPr b="0" i="0" lang="en-US" sz="675" u="none" cap="none" strike="noStrike">
                  <a:solidFill>
                    <a:srgbClr val="FFFFFF"/>
                  </a:solidFill>
                  <a:latin typeface="Arial"/>
                  <a:ea typeface="Arial"/>
                  <a:cs typeface="Arial"/>
                  <a:sym typeface="Arial"/>
                </a:rPr>
                <a:t>Network</a:t>
              </a:r>
              <a:endParaRPr b="0" i="0" sz="675" u="none" cap="none" strike="noStrike">
                <a:solidFill>
                  <a:srgbClr val="FFFFFF"/>
                </a:solidFill>
                <a:latin typeface="Arial"/>
                <a:ea typeface="Arial"/>
                <a:cs typeface="Arial"/>
                <a:sym typeface="Arial"/>
              </a:endParaRPr>
            </a:p>
          </p:txBody>
        </p:sp>
        <p:sp>
          <p:nvSpPr>
            <p:cNvPr id="462" name="Google Shape;462;p4"/>
            <p:cNvSpPr/>
            <p:nvPr/>
          </p:nvSpPr>
          <p:spPr>
            <a:xfrm>
              <a:off x="8100713" y="3839115"/>
              <a:ext cx="539100" cy="167175"/>
            </a:xfrm>
            <a:prstGeom prst="rect">
              <a:avLst/>
            </a:prstGeom>
            <a:solidFill>
              <a:srgbClr val="43434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500"/>
                <a:buFont typeface="Arial"/>
                <a:buNone/>
              </a:pPr>
              <a:r>
                <a:rPr b="0" i="0" lang="en-US" sz="675" u="none" cap="none" strike="noStrike">
                  <a:solidFill>
                    <a:srgbClr val="FFFFFF"/>
                  </a:solidFill>
                  <a:latin typeface="Arial"/>
                  <a:ea typeface="Arial"/>
                  <a:cs typeface="Arial"/>
                  <a:sym typeface="Arial"/>
                </a:rPr>
                <a:t>Devices</a:t>
              </a:r>
              <a:endParaRPr b="0" i="0" sz="675" u="none" cap="none" strike="noStrike">
                <a:solidFill>
                  <a:srgbClr val="FFFFFF"/>
                </a:solidFill>
                <a:latin typeface="Arial"/>
                <a:ea typeface="Arial"/>
                <a:cs typeface="Arial"/>
                <a:sym typeface="Arial"/>
              </a:endParaRPr>
            </a:p>
          </p:txBody>
        </p:sp>
        <p:sp>
          <p:nvSpPr>
            <p:cNvPr id="463" name="Google Shape;463;p4"/>
            <p:cNvSpPr/>
            <p:nvPr/>
          </p:nvSpPr>
          <p:spPr>
            <a:xfrm>
              <a:off x="7813526" y="4027007"/>
              <a:ext cx="826200" cy="167175"/>
            </a:xfrm>
            <a:prstGeom prst="rect">
              <a:avLst/>
            </a:prstGeom>
            <a:solidFill>
              <a:srgbClr val="43434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500"/>
                <a:buFont typeface="Arial"/>
                <a:buNone/>
              </a:pPr>
              <a:r>
                <a:rPr b="0" i="0" lang="en-US" sz="675" u="none" cap="none" strike="noStrike">
                  <a:solidFill>
                    <a:srgbClr val="FFFFFF"/>
                  </a:solidFill>
                  <a:latin typeface="Arial"/>
                  <a:ea typeface="Arial"/>
                  <a:cs typeface="Arial"/>
                  <a:sym typeface="Arial"/>
                </a:rPr>
                <a:t>BI Insights</a:t>
              </a:r>
              <a:endParaRPr b="0" i="0" sz="675" u="none" cap="none" strike="noStrike">
                <a:solidFill>
                  <a:srgbClr val="FFFFFF"/>
                </a:solidFill>
                <a:latin typeface="Arial"/>
                <a:ea typeface="Arial"/>
                <a:cs typeface="Arial"/>
                <a:sym typeface="Arial"/>
              </a:endParaRPr>
            </a:p>
          </p:txBody>
        </p:sp>
        <p:sp>
          <p:nvSpPr>
            <p:cNvPr id="464" name="Google Shape;464;p4"/>
            <p:cNvSpPr/>
            <p:nvPr/>
          </p:nvSpPr>
          <p:spPr>
            <a:xfrm>
              <a:off x="6949526" y="4276079"/>
              <a:ext cx="1690200" cy="187875"/>
            </a:xfrm>
            <a:prstGeom prst="rect">
              <a:avLst/>
            </a:prstGeom>
            <a:solidFill>
              <a:srgbClr val="4C1130"/>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1" i="0" lang="en-US" sz="675" u="none" cap="none" strike="noStrike">
                  <a:solidFill>
                    <a:srgbClr val="FFFFFF"/>
                  </a:solidFill>
                  <a:latin typeface="Arial"/>
                  <a:ea typeface="Arial"/>
                  <a:cs typeface="Arial"/>
                  <a:sym typeface="Arial"/>
                </a:rPr>
                <a:t>Data Platform (Oath)</a:t>
              </a:r>
              <a:endParaRPr b="1" i="0" sz="675" u="none" cap="none" strike="noStrike">
                <a:solidFill>
                  <a:srgbClr val="FFFFFF"/>
                </a:solidFill>
                <a:latin typeface="Arial"/>
                <a:ea typeface="Arial"/>
                <a:cs typeface="Arial"/>
                <a:sym typeface="Arial"/>
              </a:endParaRPr>
            </a:p>
          </p:txBody>
        </p:sp>
        <p:pic>
          <p:nvPicPr>
            <p:cNvPr id="465" name="Google Shape;465;p4"/>
            <p:cNvPicPr preferRelativeResize="0"/>
            <p:nvPr/>
          </p:nvPicPr>
          <p:blipFill rotWithShape="1">
            <a:blip r:embed="rId16">
              <a:alphaModFix amt="99000"/>
            </a:blip>
            <a:srcRect b="0" l="0" r="0" t="0"/>
            <a:stretch/>
          </p:blipFill>
          <p:spPr>
            <a:xfrm>
              <a:off x="8432900" y="2346367"/>
              <a:ext cx="195600" cy="197132"/>
            </a:xfrm>
            <a:prstGeom prst="rect">
              <a:avLst/>
            </a:prstGeom>
            <a:noFill/>
            <a:ln>
              <a:noFill/>
            </a:ln>
          </p:spPr>
        </p:pic>
        <p:sp>
          <p:nvSpPr>
            <p:cNvPr id="466" name="Google Shape;466;p4"/>
            <p:cNvSpPr/>
            <p:nvPr/>
          </p:nvSpPr>
          <p:spPr>
            <a:xfrm>
              <a:off x="6958556" y="2189438"/>
              <a:ext cx="1691775" cy="1370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AI Marketplace</a:t>
              </a:r>
              <a:endParaRPr b="0" i="0" sz="675" u="none" cap="none" strike="noStrike">
                <a:solidFill>
                  <a:srgbClr val="FFFFFF"/>
                </a:solidFill>
                <a:latin typeface="Arial"/>
                <a:ea typeface="Arial"/>
                <a:cs typeface="Arial"/>
                <a:sym typeface="Arial"/>
              </a:endParaRPr>
            </a:p>
          </p:txBody>
        </p:sp>
        <p:sp>
          <p:nvSpPr>
            <p:cNvPr id="467" name="Google Shape;467;p4"/>
            <p:cNvSpPr/>
            <p:nvPr/>
          </p:nvSpPr>
          <p:spPr>
            <a:xfrm rot="-5400000">
              <a:off x="6761912" y="2834967"/>
              <a:ext cx="705600" cy="314325"/>
            </a:xfrm>
            <a:prstGeom prst="rect">
              <a:avLst/>
            </a:prstGeom>
            <a:solidFill>
              <a:srgbClr val="741B47"/>
            </a:solidFill>
            <a:ln>
              <a:noFill/>
            </a:ln>
          </p:spPr>
          <p:txBody>
            <a:bodyPr anchorCtr="0" anchor="ctr" bIns="45675" lIns="91425" spcFirstLastPara="1" rIns="4567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Streaming</a:t>
              </a:r>
              <a:endParaRPr b="0" i="0" sz="675"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Data</a:t>
              </a:r>
              <a:endParaRPr b="0" i="0" sz="675" u="none" cap="none" strike="noStrike">
                <a:solidFill>
                  <a:srgbClr val="FFFFFF"/>
                </a:solidFill>
                <a:latin typeface="Arial"/>
                <a:ea typeface="Arial"/>
                <a:cs typeface="Arial"/>
                <a:sym typeface="Arial"/>
              </a:endParaRPr>
            </a:p>
          </p:txBody>
        </p:sp>
        <p:sp>
          <p:nvSpPr>
            <p:cNvPr id="468" name="Google Shape;468;p4"/>
            <p:cNvSpPr/>
            <p:nvPr/>
          </p:nvSpPr>
          <p:spPr>
            <a:xfrm>
              <a:off x="7315578" y="3183494"/>
              <a:ext cx="1332900" cy="159525"/>
            </a:xfrm>
            <a:prstGeom prst="rect">
              <a:avLst/>
            </a:prstGeom>
            <a:solidFill>
              <a:srgbClr val="4C1130"/>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Insights Store</a:t>
              </a:r>
              <a:endParaRPr b="0" i="0" sz="675" u="none" cap="none" strike="noStrike">
                <a:solidFill>
                  <a:srgbClr val="FFFFFF"/>
                </a:solidFill>
                <a:latin typeface="Arial"/>
                <a:ea typeface="Arial"/>
                <a:cs typeface="Arial"/>
                <a:sym typeface="Arial"/>
              </a:endParaRPr>
            </a:p>
          </p:txBody>
        </p:sp>
        <p:sp>
          <p:nvSpPr>
            <p:cNvPr id="469" name="Google Shape;469;p4"/>
            <p:cNvSpPr/>
            <p:nvPr/>
          </p:nvSpPr>
          <p:spPr>
            <a:xfrm>
              <a:off x="7315575" y="2640730"/>
              <a:ext cx="1332900" cy="510300"/>
            </a:xfrm>
            <a:prstGeom prst="rect">
              <a:avLst/>
            </a:prstGeom>
            <a:solidFill>
              <a:srgbClr val="741B47"/>
            </a:solidFill>
            <a:ln>
              <a:noFill/>
            </a:ln>
          </p:spPr>
          <p:txBody>
            <a:bodyPr anchorCtr="0" anchor="t"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FFFFFF"/>
                  </a:solidFill>
                  <a:latin typeface="Arial"/>
                  <a:ea typeface="Arial"/>
                  <a:cs typeface="Arial"/>
                  <a:sym typeface="Arial"/>
                </a:rPr>
                <a:t>AI Processor</a:t>
              </a:r>
              <a:endParaRPr b="0" i="0" sz="675" u="none" cap="none" strike="noStrike">
                <a:solidFill>
                  <a:srgbClr val="FFFFFF"/>
                </a:solidFill>
                <a:latin typeface="Arial"/>
                <a:ea typeface="Arial"/>
                <a:cs typeface="Arial"/>
                <a:sym typeface="Arial"/>
              </a:endParaRPr>
            </a:p>
          </p:txBody>
        </p:sp>
        <p:grpSp>
          <p:nvGrpSpPr>
            <p:cNvPr id="470" name="Google Shape;470;p4"/>
            <p:cNvGrpSpPr/>
            <p:nvPr/>
          </p:nvGrpSpPr>
          <p:grpSpPr>
            <a:xfrm>
              <a:off x="7368721" y="2807956"/>
              <a:ext cx="1173805" cy="297304"/>
              <a:chOff x="7434136" y="2920800"/>
              <a:chExt cx="990553" cy="203650"/>
            </a:xfrm>
          </p:grpSpPr>
          <p:sp>
            <p:nvSpPr>
              <p:cNvPr id="471" name="Google Shape;471;p4"/>
              <p:cNvSpPr/>
              <p:nvPr/>
            </p:nvSpPr>
            <p:spPr>
              <a:xfrm>
                <a:off x="7944089" y="2922181"/>
                <a:ext cx="480600" cy="89400"/>
              </a:xfrm>
              <a:prstGeom prst="rect">
                <a:avLst/>
              </a:prstGeom>
              <a:solidFill>
                <a:srgbClr val="F3F3F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741B47"/>
                    </a:solidFill>
                    <a:latin typeface="Arial"/>
                    <a:ea typeface="Arial"/>
                    <a:cs typeface="Arial"/>
                    <a:sym typeface="Arial"/>
                  </a:rPr>
                  <a:t>Proactive</a:t>
                </a:r>
                <a:endParaRPr b="0" i="0" sz="675" u="none" cap="none" strike="noStrike">
                  <a:solidFill>
                    <a:srgbClr val="741B47"/>
                  </a:solidFill>
                  <a:latin typeface="Arial"/>
                  <a:ea typeface="Arial"/>
                  <a:cs typeface="Arial"/>
                  <a:sym typeface="Arial"/>
                </a:endParaRPr>
              </a:p>
            </p:txBody>
          </p:sp>
          <p:sp>
            <p:nvSpPr>
              <p:cNvPr id="472" name="Google Shape;472;p4"/>
              <p:cNvSpPr/>
              <p:nvPr/>
            </p:nvSpPr>
            <p:spPr>
              <a:xfrm>
                <a:off x="7435266" y="3035050"/>
                <a:ext cx="989400" cy="89400"/>
              </a:xfrm>
              <a:prstGeom prst="rect">
                <a:avLst/>
              </a:prstGeom>
              <a:solidFill>
                <a:srgbClr val="F3F3F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741B47"/>
                    </a:solidFill>
                    <a:latin typeface="Arial"/>
                    <a:ea typeface="Arial"/>
                    <a:cs typeface="Arial"/>
                    <a:sym typeface="Arial"/>
                  </a:rPr>
                  <a:t>Adaptive </a:t>
                </a:r>
                <a:endParaRPr b="0" i="0" sz="675" u="none" cap="none" strike="noStrike">
                  <a:solidFill>
                    <a:srgbClr val="741B47"/>
                  </a:solidFill>
                  <a:latin typeface="Arial"/>
                  <a:ea typeface="Arial"/>
                  <a:cs typeface="Arial"/>
                  <a:sym typeface="Arial"/>
                </a:endParaRPr>
              </a:p>
            </p:txBody>
          </p:sp>
          <p:sp>
            <p:nvSpPr>
              <p:cNvPr id="473" name="Google Shape;473;p4"/>
              <p:cNvSpPr/>
              <p:nvPr/>
            </p:nvSpPr>
            <p:spPr>
              <a:xfrm>
                <a:off x="7434136" y="2920800"/>
                <a:ext cx="480600" cy="89400"/>
              </a:xfrm>
              <a:prstGeom prst="rect">
                <a:avLst/>
              </a:prstGeom>
              <a:solidFill>
                <a:srgbClr val="F3F3F3"/>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75" u="none" cap="none" strike="noStrike">
                    <a:solidFill>
                      <a:srgbClr val="741B47"/>
                    </a:solidFill>
                    <a:latin typeface="Arial"/>
                    <a:ea typeface="Arial"/>
                    <a:cs typeface="Arial"/>
                    <a:sym typeface="Arial"/>
                  </a:rPr>
                  <a:t>Predictive </a:t>
                </a:r>
                <a:endParaRPr b="0" i="0" sz="675" u="none" cap="none" strike="noStrike">
                  <a:solidFill>
                    <a:srgbClr val="741B47"/>
                  </a:solidFill>
                  <a:latin typeface="Arial"/>
                  <a:ea typeface="Arial"/>
                  <a:cs typeface="Arial"/>
                  <a:sym typeface="Arial"/>
                </a:endParaRPr>
              </a:p>
            </p:txBody>
          </p:sp>
        </p:grpSp>
        <p:sp>
          <p:nvSpPr>
            <p:cNvPr id="474" name="Google Shape;474;p4"/>
            <p:cNvSpPr/>
            <p:nvPr/>
          </p:nvSpPr>
          <p:spPr>
            <a:xfrm>
              <a:off x="665975" y="1539404"/>
              <a:ext cx="5847300" cy="510300"/>
            </a:xfrm>
            <a:prstGeom prst="rect">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675" u="none" cap="none" strike="noStrike">
                  <a:solidFill>
                    <a:srgbClr val="000000"/>
                  </a:solidFill>
                  <a:latin typeface="Arial"/>
                  <a:ea typeface="Arial"/>
                  <a:cs typeface="Arial"/>
                  <a:sym typeface="Arial"/>
                </a:rPr>
                <a:t>Engage/</a:t>
              </a:r>
              <a:endParaRPr b="1" i="0" sz="67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US" sz="675" u="none" cap="none" strike="noStrike">
                  <a:solidFill>
                    <a:srgbClr val="000000"/>
                  </a:solidFill>
                  <a:latin typeface="Arial"/>
                  <a:ea typeface="Arial"/>
                  <a:cs typeface="Arial"/>
                  <a:sym typeface="Arial"/>
                </a:rPr>
                <a:t>View</a:t>
              </a:r>
              <a:endParaRPr b="1" i="0" sz="675"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US" sz="675" u="none" cap="none" strike="noStrike">
                  <a:solidFill>
                    <a:srgbClr val="000000"/>
                  </a:solidFill>
                  <a:latin typeface="Arial"/>
                  <a:ea typeface="Arial"/>
                  <a:cs typeface="Arial"/>
                  <a:sym typeface="Arial"/>
                </a:rPr>
                <a:t>Layer</a:t>
              </a:r>
              <a:endParaRPr b="1" i="0" sz="675" u="none" cap="none" strike="noStrike">
                <a:solidFill>
                  <a:srgbClr val="000000"/>
                </a:solidFill>
                <a:latin typeface="Arial"/>
                <a:ea typeface="Arial"/>
                <a:cs typeface="Arial"/>
                <a:sym typeface="Arial"/>
              </a:endParaRPr>
            </a:p>
          </p:txBody>
        </p:sp>
        <p:sp>
          <p:nvSpPr>
            <p:cNvPr id="475" name="Google Shape;475;p4"/>
            <p:cNvSpPr/>
            <p:nvPr/>
          </p:nvSpPr>
          <p:spPr>
            <a:xfrm>
              <a:off x="1203600"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Responsive UI</a:t>
              </a:r>
              <a:endParaRPr b="0" i="0" sz="600" u="none" cap="none" strike="noStrike">
                <a:solidFill>
                  <a:srgbClr val="FFFFFF"/>
                </a:solidFill>
                <a:latin typeface="Arial"/>
                <a:ea typeface="Arial"/>
                <a:cs typeface="Arial"/>
                <a:sym typeface="Arial"/>
              </a:endParaRPr>
            </a:p>
          </p:txBody>
        </p:sp>
        <p:sp>
          <p:nvSpPr>
            <p:cNvPr id="476" name="Google Shape;476;p4"/>
            <p:cNvSpPr/>
            <p:nvPr/>
          </p:nvSpPr>
          <p:spPr>
            <a:xfrm>
              <a:off x="2524987" y="1625231"/>
              <a:ext cx="624825" cy="3575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Personalized Cart</a:t>
              </a:r>
              <a:endParaRPr b="0" i="0" sz="600" u="none" cap="none" strike="noStrike">
                <a:solidFill>
                  <a:srgbClr val="FFFFFF"/>
                </a:solidFill>
                <a:latin typeface="Arial"/>
                <a:ea typeface="Arial"/>
                <a:cs typeface="Arial"/>
                <a:sym typeface="Arial"/>
              </a:endParaRPr>
            </a:p>
          </p:txBody>
        </p:sp>
        <p:sp>
          <p:nvSpPr>
            <p:cNvPr id="477" name="Google Shape;477;p4"/>
            <p:cNvSpPr/>
            <p:nvPr/>
          </p:nvSpPr>
          <p:spPr>
            <a:xfrm>
              <a:off x="1864294"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Access Management</a:t>
              </a:r>
              <a:endParaRPr b="0" i="0" sz="600" u="none" cap="none" strike="noStrike">
                <a:solidFill>
                  <a:srgbClr val="FFFFFF"/>
                </a:solidFill>
                <a:latin typeface="Arial"/>
                <a:ea typeface="Arial"/>
                <a:cs typeface="Arial"/>
                <a:sym typeface="Arial"/>
              </a:endParaRPr>
            </a:p>
          </p:txBody>
        </p:sp>
        <p:sp>
          <p:nvSpPr>
            <p:cNvPr id="478" name="Google Shape;478;p4"/>
            <p:cNvSpPr/>
            <p:nvPr/>
          </p:nvSpPr>
          <p:spPr>
            <a:xfrm>
              <a:off x="3185681"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eCommerce</a:t>
              </a:r>
              <a:endParaRPr b="0" i="0" sz="600" u="none" cap="none" strike="noStrike">
                <a:solidFill>
                  <a:srgbClr val="FFFFFF"/>
                </a:solidFill>
                <a:latin typeface="Arial"/>
                <a:ea typeface="Arial"/>
                <a:cs typeface="Arial"/>
                <a:sym typeface="Arial"/>
              </a:endParaRPr>
            </a:p>
          </p:txBody>
        </p:sp>
        <p:sp>
          <p:nvSpPr>
            <p:cNvPr id="479" name="Google Shape;479;p4"/>
            <p:cNvSpPr/>
            <p:nvPr/>
          </p:nvSpPr>
          <p:spPr>
            <a:xfrm>
              <a:off x="3846374"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Sales &amp; Service Flows</a:t>
              </a:r>
              <a:endParaRPr b="0" i="0" sz="600" u="none" cap="none" strike="noStrike">
                <a:solidFill>
                  <a:srgbClr val="FFFFFF"/>
                </a:solidFill>
                <a:latin typeface="Arial"/>
                <a:ea typeface="Arial"/>
                <a:cs typeface="Arial"/>
                <a:sym typeface="Arial"/>
              </a:endParaRPr>
            </a:p>
          </p:txBody>
        </p:sp>
        <p:sp>
          <p:nvSpPr>
            <p:cNvPr id="480" name="Google Shape;480;p4"/>
            <p:cNvSpPr/>
            <p:nvPr/>
          </p:nvSpPr>
          <p:spPr>
            <a:xfrm>
              <a:off x="4507068"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BOT / </a:t>
              </a:r>
              <a:endParaRPr b="0" i="0" sz="600" u="none" cap="none" strike="noStrike">
                <a:solidFill>
                  <a:srgbClr val="FFFFFF"/>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Click to call</a:t>
              </a:r>
              <a:endParaRPr b="0" i="0" sz="600" u="none" cap="none" strike="noStrike">
                <a:solidFill>
                  <a:srgbClr val="FFFFFF"/>
                </a:solidFill>
                <a:latin typeface="Arial"/>
                <a:ea typeface="Arial"/>
                <a:cs typeface="Arial"/>
                <a:sym typeface="Arial"/>
              </a:endParaRPr>
            </a:p>
          </p:txBody>
        </p:sp>
        <p:sp>
          <p:nvSpPr>
            <p:cNvPr id="481" name="Google Shape;481;p4"/>
            <p:cNvSpPr/>
            <p:nvPr/>
          </p:nvSpPr>
          <p:spPr>
            <a:xfrm>
              <a:off x="5828455" y="1625231"/>
              <a:ext cx="624825" cy="3575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Enterprise Integration SDK</a:t>
              </a:r>
              <a:endParaRPr b="0" i="0" sz="600" u="none" cap="none" strike="noStrike">
                <a:solidFill>
                  <a:srgbClr val="FFFFFF"/>
                </a:solidFill>
                <a:latin typeface="Arial"/>
                <a:ea typeface="Arial"/>
                <a:cs typeface="Arial"/>
                <a:sym typeface="Arial"/>
              </a:endParaRPr>
            </a:p>
          </p:txBody>
        </p:sp>
        <p:sp>
          <p:nvSpPr>
            <p:cNvPr id="482" name="Google Shape;482;p4"/>
            <p:cNvSpPr/>
            <p:nvPr/>
          </p:nvSpPr>
          <p:spPr>
            <a:xfrm>
              <a:off x="665750" y="2084630"/>
              <a:ext cx="2889900" cy="573975"/>
            </a:xfrm>
            <a:prstGeom prst="rect">
              <a:avLst/>
            </a:prstGeom>
            <a:solidFill>
              <a:srgbClr val="C9DAF8"/>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Platform Enablers</a:t>
              </a:r>
              <a:endParaRPr b="1" i="0" sz="675" u="none" cap="none" strike="noStrike">
                <a:solidFill>
                  <a:srgbClr val="000000"/>
                </a:solidFill>
                <a:latin typeface="Arial"/>
                <a:ea typeface="Arial"/>
                <a:cs typeface="Arial"/>
                <a:sym typeface="Arial"/>
              </a:endParaRPr>
            </a:p>
          </p:txBody>
        </p:sp>
        <p:sp>
          <p:nvSpPr>
            <p:cNvPr id="483" name="Google Shape;483;p4"/>
            <p:cNvSpPr/>
            <p:nvPr/>
          </p:nvSpPr>
          <p:spPr>
            <a:xfrm>
              <a:off x="3589250" y="2090705"/>
              <a:ext cx="2924100" cy="573975"/>
            </a:xfrm>
            <a:prstGeom prst="rect">
              <a:avLst/>
            </a:prstGeom>
            <a:solidFill>
              <a:srgbClr val="C9DAF8"/>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Experience Services</a:t>
              </a:r>
              <a:endParaRPr b="1" i="0" sz="675" u="none" cap="none" strike="noStrike">
                <a:solidFill>
                  <a:srgbClr val="000000"/>
                </a:solidFill>
                <a:latin typeface="Arial"/>
                <a:ea typeface="Arial"/>
                <a:cs typeface="Arial"/>
                <a:sym typeface="Arial"/>
              </a:endParaRPr>
            </a:p>
          </p:txBody>
        </p:sp>
        <p:sp>
          <p:nvSpPr>
            <p:cNvPr id="484" name="Google Shape;484;p4"/>
            <p:cNvSpPr/>
            <p:nvPr/>
          </p:nvSpPr>
          <p:spPr>
            <a:xfrm>
              <a:off x="5167761" y="1621350"/>
              <a:ext cx="624825" cy="365625"/>
            </a:xfrm>
            <a:prstGeom prst="rect">
              <a:avLst/>
            </a:prstGeom>
            <a:solidFill>
              <a:srgbClr val="6277A6"/>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Content Management</a:t>
              </a:r>
              <a:endParaRPr b="0" i="0" sz="600" u="none" cap="none" strike="noStrike">
                <a:solidFill>
                  <a:srgbClr val="FFFFFF"/>
                </a:solidFill>
                <a:latin typeface="Arial"/>
                <a:ea typeface="Arial"/>
                <a:cs typeface="Arial"/>
                <a:sym typeface="Arial"/>
              </a:endParaRPr>
            </a:p>
          </p:txBody>
        </p:sp>
        <p:sp>
          <p:nvSpPr>
            <p:cNvPr id="485" name="Google Shape;485;p4"/>
            <p:cNvSpPr/>
            <p:nvPr/>
          </p:nvSpPr>
          <p:spPr>
            <a:xfrm>
              <a:off x="1435876" y="2284650"/>
              <a:ext cx="652500" cy="295200"/>
            </a:xfrm>
            <a:prstGeom prst="rect">
              <a:avLst/>
            </a:prstGeom>
            <a:solidFill>
              <a:srgbClr val="666666"/>
            </a:solidFill>
            <a:ln>
              <a:noFill/>
            </a:ln>
          </p:spPr>
          <p:txBody>
            <a:bodyPr anchorCtr="0" anchor="ctr" bIns="60900" lIns="121875" spcFirstLastPara="1" rIns="60900" wrap="square" tIns="60900">
              <a:noAutofit/>
            </a:bodyPr>
            <a:lstStyle/>
            <a:p>
              <a:pPr indent="0" lvl="0" marL="0" marR="0" rtl="0" algn="ctr">
                <a:lnSpc>
                  <a:spcPct val="90000"/>
                </a:lnSpc>
                <a:spcBef>
                  <a:spcPts val="0"/>
                </a:spcBef>
                <a:spcAft>
                  <a:spcPts val="0"/>
                </a:spcAft>
                <a:buClr>
                  <a:srgbClr val="000000"/>
                </a:buClr>
                <a:buSzPts val="1500"/>
                <a:buFont typeface="Arial"/>
                <a:buNone/>
              </a:pPr>
              <a:r>
                <a:rPr b="0" i="0" lang="en-US" sz="600" u="none" cap="none" strike="noStrike">
                  <a:solidFill>
                    <a:srgbClr val="FFFFFF"/>
                  </a:solidFill>
                  <a:latin typeface="Arial"/>
                  <a:ea typeface="Arial"/>
                  <a:cs typeface="Arial"/>
                  <a:sym typeface="Arial"/>
                </a:rPr>
                <a:t>Security, SSO, Session Mgt</a:t>
              </a:r>
              <a:endParaRPr b="0" i="0" sz="600" u="none" cap="none" strike="noStrike">
                <a:solidFill>
                  <a:srgbClr val="FFFFFF"/>
                </a:solidFill>
                <a:latin typeface="Arial"/>
                <a:ea typeface="Arial"/>
                <a:cs typeface="Arial"/>
                <a:sym typeface="Arial"/>
              </a:endParaRPr>
            </a:p>
          </p:txBody>
        </p:sp>
        <p:sp>
          <p:nvSpPr>
            <p:cNvPr id="486" name="Google Shape;486;p4"/>
            <p:cNvSpPr/>
            <p:nvPr/>
          </p:nvSpPr>
          <p:spPr>
            <a:xfrm>
              <a:off x="742751" y="2284650"/>
              <a:ext cx="652500" cy="295200"/>
            </a:xfrm>
            <a:prstGeom prst="rect">
              <a:avLst/>
            </a:prstGeom>
            <a:solidFill>
              <a:srgbClr val="666666"/>
            </a:solidFill>
            <a:ln>
              <a:noFill/>
            </a:ln>
          </p:spPr>
          <p:txBody>
            <a:bodyPr anchorCtr="0" anchor="ctr" bIns="60900" lIns="121875" spcFirstLastPara="1" rIns="60900" wrap="square" tIns="60900">
              <a:noAutofit/>
            </a:bodyPr>
            <a:lstStyle/>
            <a:p>
              <a:pPr indent="0" lvl="0" marL="0" marR="0" rtl="0" algn="ctr">
                <a:lnSpc>
                  <a:spcPct val="90000"/>
                </a:lnSpc>
                <a:spcBef>
                  <a:spcPts val="0"/>
                </a:spcBef>
                <a:spcAft>
                  <a:spcPts val="0"/>
                </a:spcAft>
                <a:buClr>
                  <a:srgbClr val="000000"/>
                </a:buClr>
                <a:buSzPts val="1500"/>
                <a:buFont typeface="Arial"/>
                <a:buNone/>
              </a:pPr>
              <a:r>
                <a:rPr b="0" i="0" lang="en-US" sz="600" u="none" cap="none" strike="noStrike">
                  <a:solidFill>
                    <a:srgbClr val="FFFFFF"/>
                  </a:solidFill>
                  <a:latin typeface="Arial"/>
                  <a:ea typeface="Arial"/>
                  <a:cs typeface="Arial"/>
                  <a:sym typeface="Arial"/>
                </a:rPr>
                <a:t>Search &amp; Indexing </a:t>
              </a:r>
              <a:endParaRPr b="0" i="0" sz="600" u="none" cap="none" strike="noStrike">
                <a:solidFill>
                  <a:srgbClr val="FFFFFF"/>
                </a:solidFill>
                <a:latin typeface="Arial"/>
                <a:ea typeface="Arial"/>
                <a:cs typeface="Arial"/>
                <a:sym typeface="Arial"/>
              </a:endParaRPr>
            </a:p>
          </p:txBody>
        </p:sp>
        <p:sp>
          <p:nvSpPr>
            <p:cNvPr id="487" name="Google Shape;487;p4"/>
            <p:cNvSpPr/>
            <p:nvPr/>
          </p:nvSpPr>
          <p:spPr>
            <a:xfrm>
              <a:off x="2136015" y="2284650"/>
              <a:ext cx="652500" cy="295200"/>
            </a:xfrm>
            <a:prstGeom prst="rect">
              <a:avLst/>
            </a:prstGeom>
            <a:solidFill>
              <a:srgbClr val="666666"/>
            </a:solidFill>
            <a:ln>
              <a:noFill/>
            </a:ln>
          </p:spPr>
          <p:txBody>
            <a:bodyPr anchorCtr="0" anchor="ctr" bIns="60900" lIns="121875" spcFirstLastPara="1" rIns="60900" wrap="square" tIns="60900">
              <a:noAutofit/>
            </a:bodyPr>
            <a:lstStyle/>
            <a:p>
              <a:pPr indent="0" lvl="0" marL="0" marR="0" rtl="0" algn="ctr">
                <a:lnSpc>
                  <a:spcPct val="90000"/>
                </a:lnSpc>
                <a:spcBef>
                  <a:spcPts val="0"/>
                </a:spcBef>
                <a:spcAft>
                  <a:spcPts val="0"/>
                </a:spcAft>
                <a:buClr>
                  <a:srgbClr val="000000"/>
                </a:buClr>
                <a:buSzPts val="1500"/>
                <a:buFont typeface="Arial"/>
                <a:buNone/>
              </a:pPr>
              <a:r>
                <a:rPr b="0" i="0" lang="en-US" sz="600" u="none" cap="none" strike="noStrike">
                  <a:solidFill>
                    <a:srgbClr val="FFFFFF"/>
                  </a:solidFill>
                  <a:latin typeface="Arial"/>
                  <a:ea typeface="Arial"/>
                  <a:cs typeface="Arial"/>
                  <a:sym typeface="Arial"/>
                </a:rPr>
                <a:t>Online Catalog</a:t>
              </a:r>
              <a:endParaRPr b="0" i="0" sz="600" u="none" cap="none" strike="noStrike">
                <a:solidFill>
                  <a:srgbClr val="FFFFFF"/>
                </a:solidFill>
                <a:latin typeface="Arial"/>
                <a:ea typeface="Arial"/>
                <a:cs typeface="Arial"/>
                <a:sym typeface="Arial"/>
              </a:endParaRPr>
            </a:p>
          </p:txBody>
        </p:sp>
        <p:sp>
          <p:nvSpPr>
            <p:cNvPr id="488" name="Google Shape;488;p4"/>
            <p:cNvSpPr/>
            <p:nvPr/>
          </p:nvSpPr>
          <p:spPr>
            <a:xfrm>
              <a:off x="2835269" y="2284175"/>
              <a:ext cx="652500" cy="295200"/>
            </a:xfrm>
            <a:prstGeom prst="rect">
              <a:avLst/>
            </a:prstGeom>
            <a:solidFill>
              <a:srgbClr val="666666"/>
            </a:solidFill>
            <a:ln>
              <a:noFill/>
            </a:ln>
          </p:spPr>
          <p:txBody>
            <a:bodyPr anchorCtr="0" anchor="ctr" bIns="60900" lIns="121875" spcFirstLastPara="1" rIns="60900" wrap="square" tIns="60900">
              <a:noAutofit/>
            </a:bodyPr>
            <a:lstStyle/>
            <a:p>
              <a:pPr indent="0" lvl="0" marL="0" marR="0" rtl="0" algn="ctr">
                <a:lnSpc>
                  <a:spcPct val="90000"/>
                </a:lnSpc>
                <a:spcBef>
                  <a:spcPts val="0"/>
                </a:spcBef>
                <a:spcAft>
                  <a:spcPts val="0"/>
                </a:spcAft>
                <a:buClr>
                  <a:srgbClr val="000000"/>
                </a:buClr>
                <a:buSzPts val="1500"/>
                <a:buFont typeface="Arial"/>
                <a:buNone/>
              </a:pPr>
              <a:r>
                <a:rPr b="0" i="0" lang="en-US" sz="600" u="none" cap="none" strike="noStrike">
                  <a:solidFill>
                    <a:srgbClr val="FFFFFF"/>
                  </a:solidFill>
                  <a:latin typeface="Arial"/>
                  <a:ea typeface="Arial"/>
                  <a:cs typeface="Arial"/>
                  <a:sym typeface="Arial"/>
                </a:rPr>
                <a:t>Web Data Cache</a:t>
              </a:r>
              <a:endParaRPr b="0" i="0" sz="600" u="none" cap="none" strike="noStrike">
                <a:solidFill>
                  <a:srgbClr val="FFFFFF"/>
                </a:solidFill>
                <a:latin typeface="Arial"/>
                <a:ea typeface="Arial"/>
                <a:cs typeface="Arial"/>
                <a:sym typeface="Arial"/>
              </a:endParaRPr>
            </a:p>
          </p:txBody>
        </p:sp>
        <p:sp>
          <p:nvSpPr>
            <p:cNvPr id="489" name="Google Shape;489;p4"/>
            <p:cNvSpPr/>
            <p:nvPr/>
          </p:nvSpPr>
          <p:spPr>
            <a:xfrm>
              <a:off x="3619350" y="2275005"/>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Browse</a:t>
              </a:r>
              <a:endParaRPr b="0" i="0" sz="600" u="none" cap="none" strike="noStrike">
                <a:solidFill>
                  <a:srgbClr val="000000"/>
                </a:solidFill>
                <a:latin typeface="Arial"/>
                <a:ea typeface="Arial"/>
                <a:cs typeface="Arial"/>
                <a:sym typeface="Arial"/>
              </a:endParaRPr>
            </a:p>
          </p:txBody>
        </p:sp>
        <p:sp>
          <p:nvSpPr>
            <p:cNvPr id="490" name="Google Shape;490;p4"/>
            <p:cNvSpPr/>
            <p:nvPr/>
          </p:nvSpPr>
          <p:spPr>
            <a:xfrm>
              <a:off x="4339617" y="2275499"/>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Cart</a:t>
              </a:r>
              <a:endParaRPr b="0" i="0" sz="600" u="none" cap="none" strike="noStrike">
                <a:solidFill>
                  <a:srgbClr val="000000"/>
                </a:solidFill>
                <a:latin typeface="Arial"/>
                <a:ea typeface="Arial"/>
                <a:cs typeface="Arial"/>
                <a:sym typeface="Arial"/>
              </a:endParaRPr>
            </a:p>
          </p:txBody>
        </p:sp>
        <p:sp>
          <p:nvSpPr>
            <p:cNvPr id="491" name="Google Shape;491;p4"/>
            <p:cNvSpPr/>
            <p:nvPr/>
          </p:nvSpPr>
          <p:spPr>
            <a:xfrm>
              <a:off x="5059883" y="2271940"/>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Acct. Mgt</a:t>
              </a:r>
              <a:endParaRPr b="0" i="0" sz="600" u="none" cap="none" strike="noStrike">
                <a:solidFill>
                  <a:srgbClr val="000000"/>
                </a:solidFill>
                <a:latin typeface="Arial"/>
                <a:ea typeface="Arial"/>
                <a:cs typeface="Arial"/>
                <a:sym typeface="Arial"/>
              </a:endParaRPr>
            </a:p>
          </p:txBody>
        </p:sp>
        <p:sp>
          <p:nvSpPr>
            <p:cNvPr id="492" name="Google Shape;492;p4"/>
            <p:cNvSpPr/>
            <p:nvPr/>
          </p:nvSpPr>
          <p:spPr>
            <a:xfrm>
              <a:off x="5780150" y="2273558"/>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Bill Mgt</a:t>
              </a:r>
              <a:endParaRPr b="0" i="0" sz="600" u="none" cap="none" strike="noStrike">
                <a:solidFill>
                  <a:srgbClr val="000000"/>
                </a:solidFill>
                <a:latin typeface="Arial"/>
                <a:ea typeface="Arial"/>
                <a:cs typeface="Arial"/>
                <a:sym typeface="Arial"/>
              </a:endParaRPr>
            </a:p>
          </p:txBody>
        </p:sp>
        <p:sp>
          <p:nvSpPr>
            <p:cNvPr id="493" name="Google Shape;493;p4"/>
            <p:cNvSpPr/>
            <p:nvPr/>
          </p:nvSpPr>
          <p:spPr>
            <a:xfrm>
              <a:off x="3621700" y="2455077"/>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Checkout</a:t>
              </a:r>
              <a:endParaRPr b="0" i="0" sz="600" u="none" cap="none" strike="noStrike">
                <a:solidFill>
                  <a:srgbClr val="000000"/>
                </a:solidFill>
                <a:latin typeface="Arial"/>
                <a:ea typeface="Arial"/>
                <a:cs typeface="Arial"/>
                <a:sym typeface="Arial"/>
              </a:endParaRPr>
            </a:p>
          </p:txBody>
        </p:sp>
        <p:sp>
          <p:nvSpPr>
            <p:cNvPr id="494" name="Google Shape;494;p4"/>
            <p:cNvSpPr/>
            <p:nvPr/>
          </p:nvSpPr>
          <p:spPr>
            <a:xfrm>
              <a:off x="4341967" y="2455571"/>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Payment</a:t>
              </a:r>
              <a:endParaRPr b="0" i="0" sz="600" u="none" cap="none" strike="noStrike">
                <a:solidFill>
                  <a:srgbClr val="000000"/>
                </a:solidFill>
                <a:latin typeface="Arial"/>
                <a:ea typeface="Arial"/>
                <a:cs typeface="Arial"/>
                <a:sym typeface="Arial"/>
              </a:endParaRPr>
            </a:p>
          </p:txBody>
        </p:sp>
        <p:sp>
          <p:nvSpPr>
            <p:cNvPr id="495" name="Google Shape;495;p4"/>
            <p:cNvSpPr/>
            <p:nvPr/>
          </p:nvSpPr>
          <p:spPr>
            <a:xfrm>
              <a:off x="5062234" y="2452012"/>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NBA/O/C</a:t>
              </a:r>
              <a:endParaRPr b="0" i="0" sz="600" u="none" cap="none" strike="noStrike">
                <a:solidFill>
                  <a:srgbClr val="000000"/>
                </a:solidFill>
                <a:latin typeface="Arial"/>
                <a:ea typeface="Arial"/>
                <a:cs typeface="Arial"/>
                <a:sym typeface="Arial"/>
              </a:endParaRPr>
            </a:p>
          </p:txBody>
        </p:sp>
        <p:sp>
          <p:nvSpPr>
            <p:cNvPr id="496" name="Google Shape;496;p4"/>
            <p:cNvSpPr/>
            <p:nvPr/>
          </p:nvSpPr>
          <p:spPr>
            <a:xfrm>
              <a:off x="5782500" y="2453630"/>
              <a:ext cx="698400" cy="146700"/>
            </a:xfrm>
            <a:prstGeom prst="hexagon">
              <a:avLst>
                <a:gd fmla="val 25000" name="adj"/>
                <a:gd fmla="val 115470" name="vf"/>
              </a:avLst>
            </a:prstGeom>
            <a:solidFill>
              <a:srgbClr val="FFFFFF"/>
            </a:solidFill>
            <a:ln cap="sq" cmpd="sng" w="12700">
              <a:solidFill>
                <a:srgbClr val="073763"/>
              </a:solidFill>
              <a:prstDash val="solid"/>
              <a:round/>
              <a:headEnd len="sm" w="sm" type="none"/>
              <a:tailEnd len="sm" w="sm" type="none"/>
            </a:ln>
          </p:spPr>
          <p:txBody>
            <a:bodyPr anchorCtr="0" anchor="ctr" bIns="55875" lIns="111750" spcFirstLastPara="1" rIns="111750" wrap="square" tIns="55875">
              <a:noAutofit/>
            </a:bodyPr>
            <a:lstStyle/>
            <a:p>
              <a:pPr indent="0" lvl="0" marL="0" marR="0" rtl="0" algn="ctr">
                <a:lnSpc>
                  <a:spcPct val="100000"/>
                </a:lnSpc>
                <a:spcBef>
                  <a:spcPts val="0"/>
                </a:spcBef>
                <a:spcAft>
                  <a:spcPts val="0"/>
                </a:spcAft>
                <a:buClr>
                  <a:srgbClr val="000000"/>
                </a:buClr>
                <a:buSzPts val="600"/>
                <a:buFont typeface="Arial"/>
                <a:buNone/>
              </a:pPr>
              <a:r>
                <a:rPr b="0" i="0" lang="en-US" sz="600" u="none" cap="none" strike="noStrike">
                  <a:solidFill>
                    <a:srgbClr val="000000"/>
                  </a:solidFill>
                  <a:latin typeface="Arial"/>
                  <a:ea typeface="Arial"/>
                  <a:cs typeface="Arial"/>
                  <a:sym typeface="Arial"/>
                </a:rPr>
                <a:t>….</a:t>
              </a:r>
              <a:endParaRPr b="0" i="0" sz="600" u="none" cap="none" strike="noStrike">
                <a:solidFill>
                  <a:srgbClr val="000000"/>
                </a:solidFill>
                <a:latin typeface="Arial"/>
                <a:ea typeface="Arial"/>
                <a:cs typeface="Arial"/>
                <a:sym typeface="Arial"/>
              </a:endParaRPr>
            </a:p>
          </p:txBody>
        </p:sp>
        <p:sp>
          <p:nvSpPr>
            <p:cNvPr id="497" name="Google Shape;497;p4"/>
            <p:cNvSpPr/>
            <p:nvPr/>
          </p:nvSpPr>
          <p:spPr>
            <a:xfrm>
              <a:off x="1984575" y="3142406"/>
              <a:ext cx="4520475" cy="858825"/>
            </a:xfrm>
            <a:prstGeom prst="rect">
              <a:avLst/>
            </a:prstGeom>
            <a:solidFill>
              <a:srgbClr val="D0E0E3"/>
            </a:solidFill>
            <a:ln>
              <a:noFill/>
            </a:ln>
          </p:spPr>
          <p:txBody>
            <a:bodyPr anchorCtr="0" anchor="t" bIns="91425" lIns="91425" spcFirstLastPara="1" rIns="91425" wrap="square" tIns="4567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Domain Services</a:t>
              </a:r>
              <a:endParaRPr b="1" i="0" sz="675" u="none" cap="none" strike="noStrike">
                <a:solidFill>
                  <a:srgbClr val="000000"/>
                </a:solidFill>
                <a:latin typeface="Arial"/>
                <a:ea typeface="Arial"/>
                <a:cs typeface="Arial"/>
                <a:sym typeface="Arial"/>
              </a:endParaRPr>
            </a:p>
          </p:txBody>
        </p:sp>
        <p:sp>
          <p:nvSpPr>
            <p:cNvPr id="498" name="Google Shape;498;p4"/>
            <p:cNvSpPr/>
            <p:nvPr/>
          </p:nvSpPr>
          <p:spPr>
            <a:xfrm>
              <a:off x="657725" y="2804500"/>
              <a:ext cx="1248300" cy="1201500"/>
            </a:xfrm>
            <a:prstGeom prst="rect">
              <a:avLst/>
            </a:prstGeom>
            <a:solidFill>
              <a:srgbClr val="D0E0E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75"/>
                <a:buFont typeface="Arial"/>
                <a:buNone/>
              </a:pPr>
              <a:r>
                <a:rPr b="1" i="0" lang="en-US" sz="675" u="none" cap="none" strike="noStrike">
                  <a:solidFill>
                    <a:srgbClr val="000000"/>
                  </a:solidFill>
                  <a:latin typeface="Arial"/>
                  <a:ea typeface="Arial"/>
                  <a:cs typeface="Arial"/>
                  <a:sym typeface="Arial"/>
                </a:rPr>
                <a:t>BPM &amp; Journey Tracking</a:t>
              </a:r>
              <a:endParaRPr b="1" i="0" sz="675" u="none" cap="none" strike="noStrike">
                <a:solidFill>
                  <a:srgbClr val="000000"/>
                </a:solidFill>
                <a:latin typeface="Arial"/>
                <a:ea typeface="Arial"/>
                <a:cs typeface="Arial"/>
                <a:sym typeface="Arial"/>
              </a:endParaRPr>
            </a:p>
          </p:txBody>
        </p:sp>
        <p:sp>
          <p:nvSpPr>
            <p:cNvPr id="499" name="Google Shape;499;p4"/>
            <p:cNvSpPr/>
            <p:nvPr/>
          </p:nvSpPr>
          <p:spPr>
            <a:xfrm>
              <a:off x="720100" y="3019952"/>
              <a:ext cx="1119825" cy="210375"/>
            </a:xfrm>
            <a:prstGeom prst="rect">
              <a:avLst/>
            </a:prstGeom>
            <a:solidFill>
              <a:srgbClr val="134F5C"/>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Channel Experience Mgr</a:t>
              </a:r>
              <a:endParaRPr b="0" i="0" sz="600" u="none" cap="none" strike="noStrike">
                <a:solidFill>
                  <a:srgbClr val="FFFFFF"/>
                </a:solidFill>
                <a:latin typeface="Arial"/>
                <a:ea typeface="Arial"/>
                <a:cs typeface="Arial"/>
                <a:sym typeface="Arial"/>
              </a:endParaRPr>
            </a:p>
          </p:txBody>
        </p:sp>
        <p:sp>
          <p:nvSpPr>
            <p:cNvPr id="500" name="Google Shape;500;p4"/>
            <p:cNvSpPr/>
            <p:nvPr/>
          </p:nvSpPr>
          <p:spPr>
            <a:xfrm>
              <a:off x="720100" y="3265202"/>
              <a:ext cx="1119825" cy="210375"/>
            </a:xfrm>
            <a:prstGeom prst="rect">
              <a:avLst/>
            </a:prstGeom>
            <a:solidFill>
              <a:srgbClr val="134F5C"/>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Journey Mgmt (Case/COM)</a:t>
              </a:r>
              <a:endParaRPr b="0" i="0" sz="600" u="none" cap="none" strike="noStrike">
                <a:solidFill>
                  <a:srgbClr val="FFFFFF"/>
                </a:solidFill>
                <a:latin typeface="Arial"/>
                <a:ea typeface="Arial"/>
                <a:cs typeface="Arial"/>
                <a:sym typeface="Arial"/>
              </a:endParaRPr>
            </a:p>
          </p:txBody>
        </p:sp>
        <p:sp>
          <p:nvSpPr>
            <p:cNvPr id="501" name="Google Shape;501;p4"/>
            <p:cNvSpPr/>
            <p:nvPr/>
          </p:nvSpPr>
          <p:spPr>
            <a:xfrm>
              <a:off x="720100" y="3755701"/>
              <a:ext cx="1119825" cy="210375"/>
            </a:xfrm>
            <a:prstGeom prst="rect">
              <a:avLst/>
            </a:prstGeom>
            <a:solidFill>
              <a:srgbClr val="134F5C"/>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Robotic Process Automation</a:t>
              </a:r>
              <a:endParaRPr b="0" i="0" sz="600" u="none" cap="none" strike="noStrike">
                <a:solidFill>
                  <a:srgbClr val="FFFFFF"/>
                </a:solidFill>
                <a:latin typeface="Arial"/>
                <a:ea typeface="Arial"/>
                <a:cs typeface="Arial"/>
                <a:sym typeface="Arial"/>
              </a:endParaRPr>
            </a:p>
          </p:txBody>
        </p:sp>
        <p:sp>
          <p:nvSpPr>
            <p:cNvPr id="502" name="Google Shape;502;p4"/>
            <p:cNvSpPr/>
            <p:nvPr/>
          </p:nvSpPr>
          <p:spPr>
            <a:xfrm>
              <a:off x="720100" y="3510451"/>
              <a:ext cx="1119825" cy="210375"/>
            </a:xfrm>
            <a:prstGeom prst="rect">
              <a:avLst/>
            </a:prstGeom>
            <a:solidFill>
              <a:srgbClr val="134F5C"/>
            </a:solidFill>
            <a:ln>
              <a:noFill/>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FFFFFF"/>
                  </a:solidFill>
                  <a:latin typeface="Arial"/>
                  <a:ea typeface="Arial"/>
                  <a:cs typeface="Arial"/>
                  <a:sym typeface="Arial"/>
                </a:rPr>
                <a:t>Tech. Orchestration (SOM)</a:t>
              </a:r>
              <a:endParaRPr b="0" i="0" sz="600" u="none" cap="none" strike="noStrike">
                <a:solidFill>
                  <a:srgbClr val="FFFFFF"/>
                </a:solidFill>
                <a:latin typeface="Arial"/>
                <a:ea typeface="Arial"/>
                <a:cs typeface="Arial"/>
                <a:sym typeface="Arial"/>
              </a:endParaRPr>
            </a:p>
          </p:txBody>
        </p:sp>
        <p:sp>
          <p:nvSpPr>
            <p:cNvPr id="503" name="Google Shape;503;p4"/>
            <p:cNvSpPr/>
            <p:nvPr/>
          </p:nvSpPr>
          <p:spPr>
            <a:xfrm>
              <a:off x="2925132" y="3350297"/>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Ordering</a:t>
              </a:r>
              <a:endParaRPr b="0" i="0" sz="600" u="none" cap="none" strike="noStrike">
                <a:solidFill>
                  <a:srgbClr val="000000"/>
                </a:solidFill>
                <a:latin typeface="Arial"/>
                <a:ea typeface="Arial"/>
                <a:cs typeface="Arial"/>
                <a:sym typeface="Arial"/>
              </a:endParaRPr>
            </a:p>
          </p:txBody>
        </p:sp>
        <p:sp>
          <p:nvSpPr>
            <p:cNvPr id="504" name="Google Shape;504;p4"/>
            <p:cNvSpPr/>
            <p:nvPr/>
          </p:nvSpPr>
          <p:spPr>
            <a:xfrm>
              <a:off x="3810066" y="3350297"/>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Acct Maint</a:t>
              </a:r>
              <a:endParaRPr b="0" i="0" sz="600" u="none" cap="none" strike="noStrike">
                <a:solidFill>
                  <a:srgbClr val="000000"/>
                </a:solidFill>
                <a:latin typeface="Arial"/>
                <a:ea typeface="Arial"/>
                <a:cs typeface="Arial"/>
                <a:sym typeface="Arial"/>
              </a:endParaRPr>
            </a:p>
          </p:txBody>
        </p:sp>
        <p:sp>
          <p:nvSpPr>
            <p:cNvPr id="505" name="Google Shape;505;p4"/>
            <p:cNvSpPr/>
            <p:nvPr/>
          </p:nvSpPr>
          <p:spPr>
            <a:xfrm>
              <a:off x="5579954" y="3348845"/>
              <a:ext cx="851625" cy="153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Inventory Mgmt</a:t>
              </a:r>
              <a:endParaRPr b="0" i="0" sz="600" u="none" cap="none" strike="noStrike">
                <a:solidFill>
                  <a:srgbClr val="000000"/>
                </a:solidFill>
                <a:latin typeface="Arial"/>
                <a:ea typeface="Arial"/>
                <a:cs typeface="Arial"/>
                <a:sym typeface="Arial"/>
              </a:endParaRPr>
            </a:p>
          </p:txBody>
        </p:sp>
        <p:sp>
          <p:nvSpPr>
            <p:cNvPr id="506" name="Google Shape;506;p4"/>
            <p:cNvSpPr/>
            <p:nvPr/>
          </p:nvSpPr>
          <p:spPr>
            <a:xfrm>
              <a:off x="4695020" y="3348845"/>
              <a:ext cx="851625" cy="153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Bill Estimate</a:t>
              </a:r>
              <a:endParaRPr b="0" i="0" sz="600" u="none" cap="none" strike="noStrike">
                <a:solidFill>
                  <a:srgbClr val="000000"/>
                </a:solidFill>
                <a:latin typeface="Arial"/>
                <a:ea typeface="Arial"/>
                <a:cs typeface="Arial"/>
                <a:sym typeface="Arial"/>
              </a:endParaRPr>
            </a:p>
          </p:txBody>
        </p:sp>
        <p:sp>
          <p:nvSpPr>
            <p:cNvPr id="507" name="Google Shape;507;p4"/>
            <p:cNvSpPr/>
            <p:nvPr/>
          </p:nvSpPr>
          <p:spPr>
            <a:xfrm>
              <a:off x="2040199" y="3350297"/>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Profile Services</a:t>
              </a:r>
              <a:endParaRPr b="0" i="0" sz="600" u="none" cap="none" strike="noStrike">
                <a:solidFill>
                  <a:srgbClr val="000000"/>
                </a:solidFill>
                <a:latin typeface="Arial"/>
                <a:ea typeface="Arial"/>
                <a:cs typeface="Arial"/>
                <a:sym typeface="Arial"/>
              </a:endParaRPr>
            </a:p>
          </p:txBody>
        </p:sp>
        <p:sp>
          <p:nvSpPr>
            <p:cNvPr id="508" name="Google Shape;508;p4"/>
            <p:cNvSpPr/>
            <p:nvPr/>
          </p:nvSpPr>
          <p:spPr>
            <a:xfrm>
              <a:off x="2039692" y="3549596"/>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Catalog Service</a:t>
              </a:r>
              <a:endParaRPr b="0" i="0" sz="600" u="none" cap="none" strike="noStrike">
                <a:solidFill>
                  <a:srgbClr val="000000"/>
                </a:solidFill>
                <a:latin typeface="Arial"/>
                <a:ea typeface="Arial"/>
                <a:cs typeface="Arial"/>
                <a:sym typeface="Arial"/>
              </a:endParaRPr>
            </a:p>
          </p:txBody>
        </p:sp>
        <p:sp>
          <p:nvSpPr>
            <p:cNvPr id="509" name="Google Shape;509;p4"/>
            <p:cNvSpPr/>
            <p:nvPr/>
          </p:nvSpPr>
          <p:spPr>
            <a:xfrm>
              <a:off x="2925640" y="3552936"/>
              <a:ext cx="851625" cy="144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Offer Mgmt</a:t>
              </a:r>
              <a:endParaRPr b="0" i="0" sz="600" u="none" cap="none" strike="noStrike">
                <a:solidFill>
                  <a:srgbClr val="000000"/>
                </a:solidFill>
                <a:latin typeface="Arial"/>
                <a:ea typeface="Arial"/>
                <a:cs typeface="Arial"/>
                <a:sym typeface="Arial"/>
              </a:endParaRPr>
            </a:p>
          </p:txBody>
        </p:sp>
        <p:sp>
          <p:nvSpPr>
            <p:cNvPr id="510" name="Google Shape;510;p4"/>
            <p:cNvSpPr/>
            <p:nvPr/>
          </p:nvSpPr>
          <p:spPr>
            <a:xfrm>
              <a:off x="3810594" y="3552936"/>
              <a:ext cx="851625" cy="144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Pricing Service</a:t>
              </a:r>
              <a:endParaRPr b="0" i="0" sz="600" u="none" cap="none" strike="noStrike">
                <a:solidFill>
                  <a:srgbClr val="000000"/>
                </a:solidFill>
                <a:latin typeface="Arial"/>
                <a:ea typeface="Arial"/>
                <a:cs typeface="Arial"/>
                <a:sym typeface="Arial"/>
              </a:endParaRPr>
            </a:p>
          </p:txBody>
        </p:sp>
        <p:sp>
          <p:nvSpPr>
            <p:cNvPr id="511" name="Google Shape;511;p4"/>
            <p:cNvSpPr/>
            <p:nvPr/>
          </p:nvSpPr>
          <p:spPr>
            <a:xfrm>
              <a:off x="5580461" y="3552936"/>
              <a:ext cx="851625" cy="144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Workforce Mgt</a:t>
              </a:r>
              <a:endParaRPr b="0" i="0" sz="600" u="none" cap="none" strike="noStrike">
                <a:solidFill>
                  <a:srgbClr val="000000"/>
                </a:solidFill>
                <a:latin typeface="Arial"/>
                <a:ea typeface="Arial"/>
                <a:cs typeface="Arial"/>
                <a:sym typeface="Arial"/>
              </a:endParaRPr>
            </a:p>
          </p:txBody>
        </p:sp>
        <p:sp>
          <p:nvSpPr>
            <p:cNvPr id="512" name="Google Shape;512;p4"/>
            <p:cNvSpPr/>
            <p:nvPr/>
          </p:nvSpPr>
          <p:spPr>
            <a:xfrm>
              <a:off x="4695527" y="3552936"/>
              <a:ext cx="851625" cy="144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Field / Logistics</a:t>
              </a:r>
              <a:endParaRPr b="0" i="0" sz="600" u="none" cap="none" strike="noStrike">
                <a:solidFill>
                  <a:srgbClr val="000000"/>
                </a:solidFill>
                <a:latin typeface="Arial"/>
                <a:ea typeface="Arial"/>
                <a:cs typeface="Arial"/>
                <a:sym typeface="Arial"/>
              </a:endParaRPr>
            </a:p>
          </p:txBody>
        </p:sp>
        <p:sp>
          <p:nvSpPr>
            <p:cNvPr id="513" name="Google Shape;513;p4"/>
            <p:cNvSpPr/>
            <p:nvPr/>
          </p:nvSpPr>
          <p:spPr>
            <a:xfrm>
              <a:off x="2039681" y="3749042"/>
              <a:ext cx="851625" cy="153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Contracts</a:t>
              </a:r>
              <a:endParaRPr b="0" i="0" sz="600" u="none" cap="none" strike="noStrike">
                <a:solidFill>
                  <a:srgbClr val="000000"/>
                </a:solidFill>
                <a:latin typeface="Arial"/>
                <a:ea typeface="Arial"/>
                <a:cs typeface="Arial"/>
                <a:sym typeface="Arial"/>
              </a:endParaRPr>
            </a:p>
          </p:txBody>
        </p:sp>
        <p:sp>
          <p:nvSpPr>
            <p:cNvPr id="514" name="Google Shape;514;p4"/>
            <p:cNvSpPr/>
            <p:nvPr/>
          </p:nvSpPr>
          <p:spPr>
            <a:xfrm>
              <a:off x="2924884" y="3749219"/>
              <a:ext cx="851625" cy="151200"/>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Fulfillment </a:t>
              </a:r>
              <a:endParaRPr b="0" i="0" sz="600" u="none" cap="none" strike="noStrike">
                <a:solidFill>
                  <a:srgbClr val="000000"/>
                </a:solidFill>
                <a:latin typeface="Arial"/>
                <a:ea typeface="Arial"/>
                <a:cs typeface="Arial"/>
                <a:sym typeface="Arial"/>
              </a:endParaRPr>
            </a:p>
          </p:txBody>
        </p:sp>
        <p:sp>
          <p:nvSpPr>
            <p:cNvPr id="515" name="Google Shape;515;p4"/>
            <p:cNvSpPr/>
            <p:nvPr/>
          </p:nvSpPr>
          <p:spPr>
            <a:xfrm>
              <a:off x="3810086" y="3749769"/>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Ticketing</a:t>
              </a:r>
              <a:endParaRPr b="0" i="0" sz="600" u="none" cap="none" strike="noStrike">
                <a:solidFill>
                  <a:srgbClr val="000000"/>
                </a:solidFill>
                <a:latin typeface="Arial"/>
                <a:ea typeface="Arial"/>
                <a:cs typeface="Arial"/>
                <a:sym typeface="Arial"/>
              </a:endParaRPr>
            </a:p>
          </p:txBody>
        </p:sp>
        <p:sp>
          <p:nvSpPr>
            <p:cNvPr id="516" name="Google Shape;516;p4"/>
            <p:cNvSpPr/>
            <p:nvPr/>
          </p:nvSpPr>
          <p:spPr>
            <a:xfrm>
              <a:off x="4695269" y="3749769"/>
              <a:ext cx="851625" cy="1505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3P Integration</a:t>
              </a:r>
              <a:endParaRPr b="0" i="0" sz="600" u="none" cap="none" strike="noStrike">
                <a:solidFill>
                  <a:srgbClr val="000000"/>
                </a:solidFill>
                <a:latin typeface="Arial"/>
                <a:ea typeface="Arial"/>
                <a:cs typeface="Arial"/>
                <a:sym typeface="Arial"/>
              </a:endParaRPr>
            </a:p>
          </p:txBody>
        </p:sp>
        <p:sp>
          <p:nvSpPr>
            <p:cNvPr id="517" name="Google Shape;517;p4"/>
            <p:cNvSpPr/>
            <p:nvPr/>
          </p:nvSpPr>
          <p:spPr>
            <a:xfrm>
              <a:off x="5580471" y="3746864"/>
              <a:ext cx="851625" cy="153225"/>
            </a:xfrm>
            <a:prstGeom prst="hexagon">
              <a:avLst>
                <a:gd fmla="val 25000" name="adj"/>
                <a:gd fmla="val 115470" name="vf"/>
              </a:avLst>
            </a:prstGeom>
            <a:solidFill>
              <a:srgbClr val="FFFFFF"/>
            </a:solidFill>
            <a:ln cap="flat" cmpd="sng" w="9525">
              <a:solidFill>
                <a:srgbClr val="134F5C"/>
              </a:solidFill>
              <a:prstDash val="solid"/>
              <a:round/>
              <a:headEnd len="sm" w="sm" type="none"/>
              <a:tailEnd len="sm" w="sm" type="none"/>
            </a:ln>
          </p:spPr>
          <p:txBody>
            <a:bodyPr anchorCtr="0" anchor="ctr" bIns="45675" lIns="91425" spcFirstLastPara="1" rIns="45675" wrap="square" tIns="45675">
              <a:noAutofit/>
            </a:bodyPr>
            <a:lstStyle/>
            <a:p>
              <a:pPr indent="0" lvl="0" marL="0" marR="0" rtl="0" algn="ctr">
                <a:lnSpc>
                  <a:spcPct val="90000"/>
                </a:lnSpc>
                <a:spcBef>
                  <a:spcPts val="0"/>
                </a:spcBef>
                <a:spcAft>
                  <a:spcPts val="0"/>
                </a:spcAft>
                <a:buClr>
                  <a:srgbClr val="000000"/>
                </a:buClr>
                <a:buSzPts val="1000"/>
                <a:buFont typeface="Arial"/>
                <a:buNone/>
              </a:pPr>
              <a:r>
                <a:rPr b="0" i="0" lang="en-US" sz="600" u="none" cap="none" strike="noStrike">
                  <a:solidFill>
                    <a:srgbClr val="000000"/>
                  </a:solidFill>
                  <a:latin typeface="Arial"/>
                  <a:ea typeface="Arial"/>
                  <a:cs typeface="Arial"/>
                  <a:sym typeface="Arial"/>
                </a:rPr>
                <a:t>Svc Assurance</a:t>
              </a:r>
              <a:endParaRPr b="0" i="0" sz="600" u="none" cap="none" strike="noStrike">
                <a:solidFill>
                  <a:srgbClr val="000000"/>
                </a:solidFill>
                <a:latin typeface="Arial"/>
                <a:ea typeface="Arial"/>
                <a:cs typeface="Arial"/>
                <a:sym typeface="Arial"/>
              </a:endParaRPr>
            </a:p>
          </p:txBody>
        </p:sp>
        <p:sp>
          <p:nvSpPr>
            <p:cNvPr id="518" name="Google Shape;518;p4"/>
            <p:cNvSpPr/>
            <p:nvPr/>
          </p:nvSpPr>
          <p:spPr>
            <a:xfrm>
              <a:off x="1984575" y="2828195"/>
              <a:ext cx="4520475" cy="234000"/>
            </a:xfrm>
            <a:prstGeom prst="rect">
              <a:avLst/>
            </a:prstGeom>
            <a:solidFill>
              <a:srgbClr val="D0E0E3"/>
            </a:solidFill>
            <a:ln>
              <a:noFill/>
            </a:ln>
          </p:spPr>
          <p:txBody>
            <a:bodyPr anchorCtr="0" anchor="ctr" bIns="45675" lIns="91425" spcFirstLastPara="1" rIns="45675" wrap="square" tIns="45675">
              <a:noAutofit/>
            </a:bodyPr>
            <a:lstStyle/>
            <a:p>
              <a:pPr indent="0" lvl="0" marL="0" marR="0" rtl="0" algn="ctr">
                <a:lnSpc>
                  <a:spcPct val="100000"/>
                </a:lnSpc>
                <a:spcBef>
                  <a:spcPts val="0"/>
                </a:spcBef>
                <a:spcAft>
                  <a:spcPts val="0"/>
                </a:spcAft>
                <a:buClr>
                  <a:srgbClr val="000000"/>
                </a:buClr>
                <a:buSzPts val="1500"/>
                <a:buFont typeface="Arial"/>
                <a:buNone/>
              </a:pPr>
              <a:r>
                <a:rPr b="1" i="0" lang="en-US" sz="675" u="none" cap="none" strike="noStrike">
                  <a:solidFill>
                    <a:srgbClr val="000000"/>
                  </a:solidFill>
                  <a:latin typeface="Arial"/>
                  <a:ea typeface="Arial"/>
                  <a:cs typeface="Arial"/>
                  <a:sym typeface="Arial"/>
                </a:rPr>
                <a:t>API Gateway (API Dictionary &amp; Governance)</a:t>
              </a:r>
              <a:endParaRPr b="1" i="0" sz="675" u="none" cap="none" strike="noStrike">
                <a:solidFill>
                  <a:srgbClr val="000000"/>
                </a:solidFill>
                <a:latin typeface="Arial"/>
                <a:ea typeface="Arial"/>
                <a:cs typeface="Arial"/>
                <a:sym typeface="Arial"/>
              </a:endParaRPr>
            </a:p>
          </p:txBody>
        </p:sp>
        <p:sp>
          <p:nvSpPr>
            <p:cNvPr id="519" name="Google Shape;519;p4"/>
            <p:cNvSpPr/>
            <p:nvPr/>
          </p:nvSpPr>
          <p:spPr>
            <a:xfrm>
              <a:off x="1364230" y="4172392"/>
              <a:ext cx="704925" cy="301275"/>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Enterprise </a:t>
              </a:r>
              <a:endParaRPr b="1"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Catalog</a:t>
              </a:r>
              <a:endParaRPr b="1" i="0" sz="600" u="none" cap="none" strike="noStrike">
                <a:solidFill>
                  <a:srgbClr val="000000"/>
                </a:solidFill>
                <a:latin typeface="Arial"/>
                <a:ea typeface="Arial"/>
                <a:cs typeface="Arial"/>
                <a:sym typeface="Arial"/>
              </a:endParaRPr>
            </a:p>
          </p:txBody>
        </p:sp>
        <p:pic>
          <p:nvPicPr>
            <p:cNvPr id="520" name="Google Shape;520;p4"/>
            <p:cNvPicPr preferRelativeResize="0"/>
            <p:nvPr/>
          </p:nvPicPr>
          <p:blipFill rotWithShape="1">
            <a:blip r:embed="rId17">
              <a:alphaModFix amt="47000"/>
            </a:blip>
            <a:srcRect b="0" l="0" r="0" t="0"/>
            <a:stretch/>
          </p:blipFill>
          <p:spPr>
            <a:xfrm>
              <a:off x="1143233" y="4180093"/>
              <a:ext cx="171603" cy="171599"/>
            </a:xfrm>
            <a:prstGeom prst="rect">
              <a:avLst/>
            </a:prstGeom>
            <a:noFill/>
            <a:ln>
              <a:noFill/>
            </a:ln>
          </p:spPr>
        </p:pic>
        <p:pic>
          <p:nvPicPr>
            <p:cNvPr id="521" name="Google Shape;521;p4"/>
            <p:cNvPicPr preferRelativeResize="0"/>
            <p:nvPr/>
          </p:nvPicPr>
          <p:blipFill rotWithShape="1">
            <a:blip r:embed="rId17">
              <a:alphaModFix amt="47000"/>
            </a:blip>
            <a:srcRect b="0" l="0" r="0" t="0"/>
            <a:stretch/>
          </p:blipFill>
          <p:spPr>
            <a:xfrm>
              <a:off x="1877222" y="4180093"/>
              <a:ext cx="171603" cy="171599"/>
            </a:xfrm>
            <a:prstGeom prst="rect">
              <a:avLst/>
            </a:prstGeom>
            <a:noFill/>
            <a:ln>
              <a:noFill/>
            </a:ln>
          </p:spPr>
        </p:pic>
        <p:pic>
          <p:nvPicPr>
            <p:cNvPr id="522" name="Google Shape;522;p4"/>
            <p:cNvPicPr preferRelativeResize="0"/>
            <p:nvPr/>
          </p:nvPicPr>
          <p:blipFill rotWithShape="1">
            <a:blip r:embed="rId17">
              <a:alphaModFix amt="47000"/>
            </a:blip>
            <a:srcRect b="0" l="0" r="0" t="0"/>
            <a:stretch/>
          </p:blipFill>
          <p:spPr>
            <a:xfrm>
              <a:off x="2622508" y="4180093"/>
              <a:ext cx="171603" cy="171599"/>
            </a:xfrm>
            <a:prstGeom prst="rect">
              <a:avLst/>
            </a:prstGeom>
            <a:noFill/>
            <a:ln>
              <a:noFill/>
            </a:ln>
          </p:spPr>
        </p:pic>
        <p:pic>
          <p:nvPicPr>
            <p:cNvPr id="523" name="Google Shape;523;p4"/>
            <p:cNvPicPr preferRelativeResize="0"/>
            <p:nvPr/>
          </p:nvPicPr>
          <p:blipFill rotWithShape="1">
            <a:blip r:embed="rId17">
              <a:alphaModFix amt="47000"/>
            </a:blip>
            <a:srcRect b="0" l="0" r="0" t="0"/>
            <a:stretch/>
          </p:blipFill>
          <p:spPr>
            <a:xfrm>
              <a:off x="3359387" y="4180093"/>
              <a:ext cx="171603" cy="171599"/>
            </a:xfrm>
            <a:prstGeom prst="rect">
              <a:avLst/>
            </a:prstGeom>
            <a:noFill/>
            <a:ln>
              <a:noFill/>
            </a:ln>
          </p:spPr>
        </p:pic>
        <p:pic>
          <p:nvPicPr>
            <p:cNvPr id="524" name="Google Shape;524;p4"/>
            <p:cNvPicPr preferRelativeResize="0"/>
            <p:nvPr/>
          </p:nvPicPr>
          <p:blipFill rotWithShape="1">
            <a:blip r:embed="rId17">
              <a:alphaModFix amt="47000"/>
            </a:blip>
            <a:srcRect b="0" l="0" r="0" t="0"/>
            <a:stretch/>
          </p:blipFill>
          <p:spPr>
            <a:xfrm>
              <a:off x="4092490" y="4180093"/>
              <a:ext cx="171603" cy="171599"/>
            </a:xfrm>
            <a:prstGeom prst="rect">
              <a:avLst/>
            </a:prstGeom>
            <a:noFill/>
            <a:ln>
              <a:noFill/>
            </a:ln>
          </p:spPr>
        </p:pic>
        <p:pic>
          <p:nvPicPr>
            <p:cNvPr id="525" name="Google Shape;525;p4"/>
            <p:cNvPicPr preferRelativeResize="0"/>
            <p:nvPr/>
          </p:nvPicPr>
          <p:blipFill rotWithShape="1">
            <a:blip r:embed="rId17">
              <a:alphaModFix amt="47000"/>
            </a:blip>
            <a:srcRect b="0" l="0" r="0" t="0"/>
            <a:stretch/>
          </p:blipFill>
          <p:spPr>
            <a:xfrm>
              <a:off x="4808852" y="4180093"/>
              <a:ext cx="171603" cy="171599"/>
            </a:xfrm>
            <a:prstGeom prst="rect">
              <a:avLst/>
            </a:prstGeom>
            <a:noFill/>
            <a:ln>
              <a:noFill/>
            </a:ln>
          </p:spPr>
        </p:pic>
        <p:pic>
          <p:nvPicPr>
            <p:cNvPr id="526" name="Google Shape;526;p4"/>
            <p:cNvPicPr preferRelativeResize="0"/>
            <p:nvPr/>
          </p:nvPicPr>
          <p:blipFill rotWithShape="1">
            <a:blip r:embed="rId17">
              <a:alphaModFix amt="47000"/>
            </a:blip>
            <a:srcRect b="0" l="0" r="0" t="0"/>
            <a:stretch/>
          </p:blipFill>
          <p:spPr>
            <a:xfrm>
              <a:off x="5565834" y="4180093"/>
              <a:ext cx="171603" cy="171599"/>
            </a:xfrm>
            <a:prstGeom prst="rect">
              <a:avLst/>
            </a:prstGeom>
            <a:noFill/>
            <a:ln>
              <a:noFill/>
            </a:ln>
          </p:spPr>
        </p:pic>
        <p:pic>
          <p:nvPicPr>
            <p:cNvPr id="527" name="Google Shape;527;p4"/>
            <p:cNvPicPr preferRelativeResize="0"/>
            <p:nvPr/>
          </p:nvPicPr>
          <p:blipFill rotWithShape="1">
            <a:blip r:embed="rId17">
              <a:alphaModFix amt="47000"/>
            </a:blip>
            <a:srcRect b="0" l="0" r="0" t="0"/>
            <a:stretch/>
          </p:blipFill>
          <p:spPr>
            <a:xfrm>
              <a:off x="6313914" y="4180093"/>
              <a:ext cx="171603" cy="171599"/>
            </a:xfrm>
            <a:prstGeom prst="rect">
              <a:avLst/>
            </a:prstGeom>
            <a:noFill/>
            <a:ln>
              <a:noFill/>
            </a:ln>
          </p:spPr>
        </p:pic>
      </p:grpSp>
      <p:sp>
        <p:nvSpPr>
          <p:cNvPr id="528" name="Google Shape;528;p4"/>
          <p:cNvSpPr txBox="1"/>
          <p:nvPr>
            <p:ph type="title"/>
          </p:nvPr>
        </p:nvSpPr>
        <p:spPr>
          <a:xfrm>
            <a:off x="369255" y="337102"/>
            <a:ext cx="8229600" cy="514125"/>
          </a:xfrm>
          <a:prstGeom prst="rect">
            <a:avLst/>
          </a:prstGeom>
          <a:noFill/>
          <a:ln>
            <a:noFill/>
          </a:ln>
        </p:spPr>
        <p:txBody>
          <a:bodyPr anchorCtr="0" anchor="t" bIns="68550" lIns="68550" spcFirstLastPara="1" rIns="68550" wrap="square" tIns="68550">
            <a:noAutofit/>
          </a:bodyPr>
          <a:lstStyle/>
          <a:p>
            <a:pPr indent="0" lvl="0" marL="0" marR="0" rtl="0" algn="l">
              <a:lnSpc>
                <a:spcPct val="80000"/>
              </a:lnSpc>
              <a:spcBef>
                <a:spcPts val="0"/>
              </a:spcBef>
              <a:spcAft>
                <a:spcPts val="0"/>
              </a:spcAft>
              <a:buClr>
                <a:schemeClr val="dk1"/>
              </a:buClr>
              <a:buSzPts val="2400"/>
              <a:buFont typeface="Arial"/>
              <a:buNone/>
            </a:pPr>
            <a:r>
              <a:rPr lang="en-US" sz="2000">
                <a:latin typeface="Arial"/>
                <a:ea typeface="Arial"/>
                <a:cs typeface="Arial"/>
                <a:sym typeface="Arial"/>
              </a:rPr>
              <a:t>North Star Architecture</a:t>
            </a:r>
            <a:endParaRPr sz="2000">
              <a:latin typeface="Arial"/>
              <a:ea typeface="Arial"/>
              <a:cs typeface="Arial"/>
              <a:sym typeface="Arial"/>
            </a:endParaRPr>
          </a:p>
        </p:txBody>
      </p:sp>
      <p:sp>
        <p:nvSpPr>
          <p:cNvPr id="529" name="Google Shape;529;p4"/>
          <p:cNvSpPr txBox="1"/>
          <p:nvPr/>
        </p:nvSpPr>
        <p:spPr>
          <a:xfrm>
            <a:off x="457198" y="146156"/>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Current State | Architecture</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40"/>
          <p:cNvSpPr txBox="1"/>
          <p:nvPr>
            <p:ph type="title"/>
          </p:nvPr>
        </p:nvSpPr>
        <p:spPr>
          <a:xfrm>
            <a:off x="457200" y="590550"/>
            <a:ext cx="8175600" cy="35265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Micro Frontends – Guiding principles</a:t>
            </a:r>
            <a:endParaRPr/>
          </a:p>
        </p:txBody>
      </p:sp>
      <p:sp>
        <p:nvSpPr>
          <p:cNvPr id="1106" name="Google Shape;1106;p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107" name="Google Shape;1107;p40"/>
          <p:cNvSpPr txBox="1"/>
          <p:nvPr/>
        </p:nvSpPr>
        <p:spPr>
          <a:xfrm>
            <a:off x="457200" y="1388473"/>
            <a:ext cx="7464287" cy="3318473"/>
          </a:xfrm>
          <a:prstGeom prst="rect">
            <a:avLst/>
          </a:prstGeom>
          <a:noFill/>
          <a:ln>
            <a:noFill/>
          </a:ln>
        </p:spPr>
        <p:txBody>
          <a:bodyPr anchorCtr="0" anchor="t" bIns="45700" lIns="91425" spcFirstLastPara="1" rIns="91425" wrap="square" tIns="45700">
            <a:spAutoFit/>
          </a:bodyPr>
          <a:lstStyle/>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Independent deployments, decentralized micro app governance</a:t>
            </a:r>
            <a:endParaRPr sz="1200">
              <a:solidFill>
                <a:schemeClr val="dk1"/>
              </a:solidFill>
              <a:latin typeface="Arial"/>
              <a:ea typeface="Arial"/>
              <a:cs typeface="Arial"/>
              <a:sym typeface="Arial"/>
            </a:endParaRPr>
          </a:p>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Aligned with business objectives - Micro app modeled around business domains or features </a:t>
            </a:r>
            <a:endParaRPr/>
          </a:p>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 Focused and parallel development by autonomous team – faster time to market</a:t>
            </a:r>
            <a:endParaRPr/>
          </a:p>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Clear app boundaries could be defined for one MFE, primarily from user and business perspective.</a:t>
            </a:r>
            <a:endParaRPr/>
          </a:p>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Loose coupling  between micro apps ( ideal scenario is no state sharing )</a:t>
            </a:r>
            <a:endParaRPr/>
          </a:p>
          <a:p>
            <a:pPr indent="-171450" lvl="0" marL="171450" marR="0" rtl="0" algn="l">
              <a:lnSpc>
                <a:spcPct val="300000"/>
              </a:lnSpc>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App is getting larger and harder to manage as single app – high build times, high testing effort.</a:t>
            </a:r>
            <a:endParaRPr sz="1200">
              <a:solidFill>
                <a:schemeClr val="dk1"/>
              </a:solidFill>
              <a:latin typeface="Arial"/>
              <a:ea typeface="Arial"/>
              <a:cs typeface="Arial"/>
              <a:sym typeface="Arial"/>
            </a:endParaRPr>
          </a:p>
        </p:txBody>
      </p:sp>
      <p:sp>
        <p:nvSpPr>
          <p:cNvPr id="1108" name="Google Shape;1108;p40"/>
          <p:cNvSpPr txBox="1"/>
          <p:nvPr/>
        </p:nvSpPr>
        <p:spPr>
          <a:xfrm>
            <a:off x="400556" y="966597"/>
            <a:ext cx="8229600" cy="2769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Guiding principles when deciding on breaking app in MFEs</a:t>
            </a:r>
            <a:endParaRPr/>
          </a:p>
        </p:txBody>
      </p:sp>
      <p:sp>
        <p:nvSpPr>
          <p:cNvPr id="1109" name="Google Shape;1109;p40"/>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App Structure | MFE | Guiding Principles</a:t>
            </a:r>
            <a:endParaRPr b="0" i="0" sz="8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41"/>
          <p:cNvSpPr txBox="1"/>
          <p:nvPr>
            <p:ph type="title"/>
          </p:nvPr>
        </p:nvSpPr>
        <p:spPr>
          <a:xfrm>
            <a:off x="457200" y="590550"/>
            <a:ext cx="7239600" cy="2295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MFE Division Patterns</a:t>
            </a:r>
            <a:endParaRPr/>
          </a:p>
        </p:txBody>
      </p:sp>
      <p:sp>
        <p:nvSpPr>
          <p:cNvPr id="1116" name="Google Shape;1116;p41"/>
          <p:cNvSpPr txBox="1"/>
          <p:nvPr>
            <p:ph idx="12" type="sldNum"/>
          </p:nvPr>
        </p:nvSpPr>
        <p:spPr>
          <a:xfrm>
            <a:off x="8458199" y="5747766"/>
            <a:ext cx="221259" cy="198783"/>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117" name="Google Shape;1117;p41"/>
          <p:cNvSpPr/>
          <p:nvPr/>
        </p:nvSpPr>
        <p:spPr>
          <a:xfrm>
            <a:off x="3140172" y="2691557"/>
            <a:ext cx="1578686" cy="22064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50">
              <a:solidFill>
                <a:srgbClr val="000000"/>
              </a:solidFill>
              <a:latin typeface="Arial"/>
              <a:ea typeface="Arial"/>
              <a:cs typeface="Arial"/>
              <a:sym typeface="Arial"/>
            </a:endParaRPr>
          </a:p>
        </p:txBody>
      </p:sp>
      <p:cxnSp>
        <p:nvCxnSpPr>
          <p:cNvPr id="1118" name="Google Shape;1118;p41"/>
          <p:cNvCxnSpPr/>
          <p:nvPr/>
        </p:nvCxnSpPr>
        <p:spPr>
          <a:xfrm>
            <a:off x="568469" y="5590518"/>
            <a:ext cx="4563470" cy="0"/>
          </a:xfrm>
          <a:prstGeom prst="straightConnector1">
            <a:avLst/>
          </a:prstGeom>
          <a:noFill/>
          <a:ln cap="flat" cmpd="sng" w="28575">
            <a:solidFill>
              <a:schemeClr val="dk1"/>
            </a:solidFill>
            <a:prstDash val="solid"/>
            <a:round/>
            <a:headEnd len="sm" w="sm" type="none"/>
            <a:tailEnd len="sm" w="sm" type="none"/>
          </a:ln>
        </p:spPr>
      </p:cxnSp>
      <p:sp>
        <p:nvSpPr>
          <p:cNvPr id="1119" name="Google Shape;1119;p41"/>
          <p:cNvSpPr txBox="1"/>
          <p:nvPr/>
        </p:nvSpPr>
        <p:spPr>
          <a:xfrm>
            <a:off x="1797857" y="1679067"/>
            <a:ext cx="1957979" cy="233708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US" sz="800">
                <a:solidFill>
                  <a:schemeClr val="dk1"/>
                </a:solidFill>
                <a:latin typeface="Arial"/>
                <a:ea typeface="Arial"/>
                <a:cs typeface="Arial"/>
                <a:sym typeface="Arial"/>
              </a:rPr>
              <a:t>Pros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Distinct teams can build and deploy page sections independently.</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Reuse is easy due to small size and high modularity</a:t>
            </a:r>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Cons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Teams will focus on smaller pieces of the page, the holistic view of user journey is harder to establish.</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More chances of hard coupling like state sharing &amp; inter app communication</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Can lead to lot of micro frontends with increased overheads and infra cost.</a:t>
            </a:r>
            <a:endParaRPr/>
          </a:p>
        </p:txBody>
      </p:sp>
      <p:sp>
        <p:nvSpPr>
          <p:cNvPr id="1120" name="Google Shape;1120;p41"/>
          <p:cNvSpPr txBox="1"/>
          <p:nvPr/>
        </p:nvSpPr>
        <p:spPr>
          <a:xfrm>
            <a:off x="277710" y="1117940"/>
            <a:ext cx="35102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Horizontal split</a:t>
            </a:r>
            <a:endParaRPr/>
          </a:p>
          <a:p>
            <a:pPr indent="0" lvl="0" marL="0" marR="0" rtl="0" algn="l">
              <a:spcBef>
                <a:spcPts val="0"/>
              </a:spcBef>
              <a:spcAft>
                <a:spcPts val="0"/>
              </a:spcAft>
              <a:buNone/>
            </a:pPr>
            <a:r>
              <a:rPr lang="en-US" sz="800">
                <a:solidFill>
                  <a:schemeClr val="dk1"/>
                </a:solidFill>
                <a:latin typeface="Arial"/>
                <a:ea typeface="Arial"/>
                <a:cs typeface="Arial"/>
                <a:sym typeface="Arial"/>
              </a:rPr>
              <a:t>Smaller micro frontends are used to compose a single page.</a:t>
            </a:r>
            <a:endParaRPr/>
          </a:p>
        </p:txBody>
      </p:sp>
      <p:sp>
        <p:nvSpPr>
          <p:cNvPr id="1121" name="Google Shape;1121;p41"/>
          <p:cNvSpPr txBox="1"/>
          <p:nvPr/>
        </p:nvSpPr>
        <p:spPr>
          <a:xfrm>
            <a:off x="4071323" y="1126032"/>
            <a:ext cx="5032192"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Vertical split </a:t>
            </a:r>
            <a:r>
              <a:rPr b="1" lang="en-US" sz="1000">
                <a:solidFill>
                  <a:schemeClr val="accent6"/>
                </a:solidFill>
                <a:latin typeface="Arial"/>
                <a:ea typeface="Arial"/>
                <a:cs typeface="Arial"/>
                <a:sym typeface="Arial"/>
              </a:rPr>
              <a:t>(Recommended)</a:t>
            </a:r>
            <a:endParaRPr/>
          </a:p>
          <a:p>
            <a:pPr indent="0" lvl="0" marL="0" marR="0" rtl="0" algn="l">
              <a:spcBef>
                <a:spcPts val="0"/>
              </a:spcBef>
              <a:spcAft>
                <a:spcPts val="0"/>
              </a:spcAft>
              <a:buNone/>
            </a:pPr>
            <a:r>
              <a:rPr lang="en-US" sz="800">
                <a:solidFill>
                  <a:schemeClr val="dk1"/>
                </a:solidFill>
                <a:latin typeface="Arial"/>
                <a:ea typeface="Arial"/>
                <a:cs typeface="Arial"/>
                <a:sym typeface="Arial"/>
              </a:rPr>
              <a:t>Micro frontends organized by business domain and features, can consist of multiple pages also in one MFE app.</a:t>
            </a:r>
            <a:endParaRPr/>
          </a:p>
          <a:p>
            <a:pPr indent="0" lvl="0" marL="0" marR="0" rtl="0" algn="l">
              <a:spcBef>
                <a:spcPts val="0"/>
              </a:spcBef>
              <a:spcAft>
                <a:spcPts val="0"/>
              </a:spcAft>
              <a:buNone/>
            </a:pPr>
            <a:r>
              <a:rPr b="1" lang="en-US" sz="800">
                <a:solidFill>
                  <a:schemeClr val="dk1"/>
                </a:solidFill>
                <a:latin typeface="Arial"/>
                <a:ea typeface="Arial"/>
                <a:cs typeface="Arial"/>
                <a:sym typeface="Arial"/>
              </a:rPr>
              <a:t>This must be discussed b/w tech and business teams to define vertical apps boundaries.</a:t>
            </a:r>
            <a:endParaRPr/>
          </a:p>
        </p:txBody>
      </p:sp>
      <p:sp>
        <p:nvSpPr>
          <p:cNvPr id="1122" name="Google Shape;1122;p41"/>
          <p:cNvSpPr txBox="1"/>
          <p:nvPr/>
        </p:nvSpPr>
        <p:spPr>
          <a:xfrm>
            <a:off x="6900137" y="1758107"/>
            <a:ext cx="1967964" cy="2322785"/>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dk1"/>
              </a:buClr>
              <a:buSzPts val="800"/>
              <a:buFont typeface="Arial"/>
              <a:buNone/>
            </a:pPr>
            <a:r>
              <a:rPr b="1" i="0" lang="en-US" sz="800">
                <a:solidFill>
                  <a:schemeClr val="dk1"/>
                </a:solidFill>
                <a:latin typeface="Arial"/>
                <a:ea typeface="Arial"/>
                <a:cs typeface="Arial"/>
                <a:sym typeface="Arial"/>
              </a:rPr>
              <a:t>Pros</a:t>
            </a:r>
            <a:endParaRPr/>
          </a:p>
          <a:p>
            <a:pPr indent="-171450" lvl="1" marL="171450" marR="0" rtl="0" algn="l">
              <a:lnSpc>
                <a:spcPct val="100000"/>
              </a:lnSpc>
              <a:spcBef>
                <a:spcPts val="900"/>
              </a:spcBef>
              <a:spcAft>
                <a:spcPts val="0"/>
              </a:spcAft>
              <a:buClr>
                <a:schemeClr val="dk1"/>
              </a:buClr>
              <a:buSzPts val="800"/>
              <a:buFont typeface="Arial"/>
              <a:buChar char="•"/>
            </a:pPr>
            <a:r>
              <a:rPr b="0" i="0" lang="en-US" sz="800" u="none" cap="none" strike="noStrike">
                <a:solidFill>
                  <a:schemeClr val="dk1"/>
                </a:solidFill>
                <a:latin typeface="Arial"/>
                <a:ea typeface="Arial"/>
                <a:cs typeface="Arial"/>
                <a:sym typeface="Arial"/>
              </a:rPr>
              <a:t>One domain team is responsible for pages within their journey. Can provide holistic vision during development.</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Has loose coupling, better aligned with guiding principles.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Component reuse achieved through shared library approach.</a:t>
            </a:r>
            <a:endParaRPr b="1" i="0" sz="800">
              <a:solidFill>
                <a:schemeClr val="dk1"/>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Cons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Careful consideration is required to set app boundaries.</a:t>
            </a:r>
            <a:endParaRPr/>
          </a:p>
          <a:p>
            <a:pPr indent="0" lvl="0" marL="0" marR="0" rtl="0" algn="l">
              <a:lnSpc>
                <a:spcPct val="100000"/>
              </a:lnSpc>
              <a:spcBef>
                <a:spcPts val="900"/>
              </a:spcBef>
              <a:spcAft>
                <a:spcPts val="0"/>
              </a:spcAft>
              <a:buClr>
                <a:schemeClr val="dk1"/>
              </a:buClr>
              <a:buSzPts val="800"/>
              <a:buFont typeface="Arial"/>
              <a:buNone/>
            </a:pPr>
            <a:r>
              <a:t/>
            </a:r>
            <a:endParaRPr b="0" i="0" sz="800">
              <a:solidFill>
                <a:schemeClr val="dk1"/>
              </a:solidFill>
              <a:latin typeface="Arial"/>
              <a:ea typeface="Arial"/>
              <a:cs typeface="Arial"/>
              <a:sym typeface="Arial"/>
            </a:endParaRPr>
          </a:p>
        </p:txBody>
      </p:sp>
      <p:pic>
        <p:nvPicPr>
          <p:cNvPr id="1123" name="Google Shape;1123;p41"/>
          <p:cNvPicPr preferRelativeResize="0"/>
          <p:nvPr/>
        </p:nvPicPr>
        <p:blipFill rotWithShape="1">
          <a:blip r:embed="rId3">
            <a:alphaModFix/>
          </a:blip>
          <a:srcRect b="0" l="0" r="0" t="0"/>
          <a:stretch/>
        </p:blipFill>
        <p:spPr>
          <a:xfrm>
            <a:off x="379622" y="1694774"/>
            <a:ext cx="1317095" cy="1230728"/>
          </a:xfrm>
          <a:prstGeom prst="rect">
            <a:avLst/>
          </a:prstGeom>
          <a:noFill/>
          <a:ln>
            <a:noFill/>
          </a:ln>
        </p:spPr>
      </p:pic>
      <p:grpSp>
        <p:nvGrpSpPr>
          <p:cNvPr id="1124" name="Google Shape;1124;p41"/>
          <p:cNvGrpSpPr/>
          <p:nvPr/>
        </p:nvGrpSpPr>
        <p:grpSpPr>
          <a:xfrm>
            <a:off x="4132130" y="2953515"/>
            <a:ext cx="2607121" cy="1127377"/>
            <a:chOff x="4108751" y="1669658"/>
            <a:chExt cx="2636404" cy="1127377"/>
          </a:xfrm>
        </p:grpSpPr>
        <p:pic>
          <p:nvPicPr>
            <p:cNvPr id="1125" name="Google Shape;1125;p41"/>
            <p:cNvPicPr preferRelativeResize="0"/>
            <p:nvPr/>
          </p:nvPicPr>
          <p:blipFill rotWithShape="1">
            <a:blip r:embed="rId3">
              <a:alphaModFix/>
            </a:blip>
            <a:srcRect b="0" l="0" r="0" t="0"/>
            <a:stretch/>
          </p:blipFill>
          <p:spPr>
            <a:xfrm>
              <a:off x="4181246" y="1812256"/>
              <a:ext cx="781508" cy="730262"/>
            </a:xfrm>
            <a:prstGeom prst="rect">
              <a:avLst/>
            </a:prstGeom>
            <a:noFill/>
            <a:ln>
              <a:noFill/>
            </a:ln>
          </p:spPr>
        </p:pic>
        <p:pic>
          <p:nvPicPr>
            <p:cNvPr id="1126" name="Google Shape;1126;p41"/>
            <p:cNvPicPr preferRelativeResize="0"/>
            <p:nvPr/>
          </p:nvPicPr>
          <p:blipFill rotWithShape="1">
            <a:blip r:embed="rId4">
              <a:alphaModFix/>
            </a:blip>
            <a:srcRect b="0" l="0" r="0" t="0"/>
            <a:stretch/>
          </p:blipFill>
          <p:spPr>
            <a:xfrm>
              <a:off x="5036958" y="1812255"/>
              <a:ext cx="781507" cy="730261"/>
            </a:xfrm>
            <a:prstGeom prst="rect">
              <a:avLst/>
            </a:prstGeom>
            <a:noFill/>
            <a:ln>
              <a:noFill/>
            </a:ln>
          </p:spPr>
        </p:pic>
        <p:pic>
          <p:nvPicPr>
            <p:cNvPr id="1127" name="Google Shape;1127;p41"/>
            <p:cNvPicPr preferRelativeResize="0"/>
            <p:nvPr/>
          </p:nvPicPr>
          <p:blipFill rotWithShape="1">
            <a:blip r:embed="rId5">
              <a:alphaModFix/>
            </a:blip>
            <a:srcRect b="0" l="0" r="0" t="0"/>
            <a:stretch/>
          </p:blipFill>
          <p:spPr>
            <a:xfrm>
              <a:off x="5892669" y="1820032"/>
              <a:ext cx="781507" cy="730261"/>
            </a:xfrm>
            <a:prstGeom prst="rect">
              <a:avLst/>
            </a:prstGeom>
            <a:noFill/>
            <a:ln>
              <a:noFill/>
            </a:ln>
          </p:spPr>
        </p:pic>
        <p:sp>
          <p:nvSpPr>
            <p:cNvPr id="1128" name="Google Shape;1128;p41"/>
            <p:cNvSpPr/>
            <p:nvPr/>
          </p:nvSpPr>
          <p:spPr>
            <a:xfrm>
              <a:off x="4108751" y="1669658"/>
              <a:ext cx="2636404" cy="1127377"/>
            </a:xfrm>
            <a:prstGeom prst="rect">
              <a:avLst/>
            </a:prstGeom>
            <a:noFill/>
            <a:ln cap="sq"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Middle Funnel MFE</a:t>
              </a:r>
              <a:endParaRPr/>
            </a:p>
          </p:txBody>
        </p:sp>
      </p:grpSp>
      <p:grpSp>
        <p:nvGrpSpPr>
          <p:cNvPr id="1129" name="Google Shape;1129;p41"/>
          <p:cNvGrpSpPr/>
          <p:nvPr/>
        </p:nvGrpSpPr>
        <p:grpSpPr>
          <a:xfrm>
            <a:off x="4135312" y="1681527"/>
            <a:ext cx="2574762" cy="1148972"/>
            <a:chOff x="4108751" y="1669658"/>
            <a:chExt cx="2636404" cy="1127377"/>
          </a:xfrm>
        </p:grpSpPr>
        <p:pic>
          <p:nvPicPr>
            <p:cNvPr id="1130" name="Google Shape;1130;p41"/>
            <p:cNvPicPr preferRelativeResize="0"/>
            <p:nvPr/>
          </p:nvPicPr>
          <p:blipFill rotWithShape="1">
            <a:blip r:embed="rId3">
              <a:alphaModFix/>
            </a:blip>
            <a:srcRect b="0" l="0" r="0" t="0"/>
            <a:stretch/>
          </p:blipFill>
          <p:spPr>
            <a:xfrm>
              <a:off x="4181246" y="1812256"/>
              <a:ext cx="781507" cy="730262"/>
            </a:xfrm>
            <a:prstGeom prst="rect">
              <a:avLst/>
            </a:prstGeom>
            <a:noFill/>
            <a:ln>
              <a:noFill/>
            </a:ln>
          </p:spPr>
        </p:pic>
        <p:sp>
          <p:nvSpPr>
            <p:cNvPr id="1131" name="Google Shape;1131;p41"/>
            <p:cNvSpPr/>
            <p:nvPr/>
          </p:nvSpPr>
          <p:spPr>
            <a:xfrm>
              <a:off x="4108751" y="1669658"/>
              <a:ext cx="2636404" cy="1127377"/>
            </a:xfrm>
            <a:prstGeom prst="rect">
              <a:avLst/>
            </a:prstGeom>
            <a:noFill/>
            <a:ln cap="sq" cmpd="sng" w="9525">
              <a:solidFill>
                <a:schemeClr val="dk1"/>
              </a:solidFill>
              <a:prstDash val="solid"/>
              <a:round/>
              <a:headEnd len="sm" w="sm" type="none"/>
              <a:tailEnd len="sm" w="sm" type="none"/>
            </a:ln>
          </p:spPr>
          <p:txBody>
            <a:bodyPr anchorCtr="0" anchor="b" bIns="45700" lIns="91425" spcFirstLastPara="1" rIns="91425" wrap="square" tIns="45700">
              <a:noAutofit/>
            </a:bodyPr>
            <a:lstStyle/>
            <a:p>
              <a:pPr indent="0" lvl="0" marL="0" marR="0" rtl="0" algn="l">
                <a:spcBef>
                  <a:spcPts val="0"/>
                </a:spcBef>
                <a:spcAft>
                  <a:spcPts val="0"/>
                </a:spcAft>
                <a:buNone/>
              </a:pPr>
              <a:r>
                <a:rPr b="1" lang="en-US" sz="800">
                  <a:solidFill>
                    <a:schemeClr val="dk1"/>
                  </a:solidFill>
                  <a:latin typeface="Arial"/>
                  <a:ea typeface="Arial"/>
                  <a:cs typeface="Arial"/>
                  <a:sym typeface="Arial"/>
                </a:rPr>
                <a:t>Gridwall &amp; PDP MFE</a:t>
              </a:r>
              <a:endParaRPr/>
            </a:p>
          </p:txBody>
        </p:sp>
      </p:grpSp>
      <p:cxnSp>
        <p:nvCxnSpPr>
          <p:cNvPr id="1132" name="Google Shape;1132;p41"/>
          <p:cNvCxnSpPr/>
          <p:nvPr/>
        </p:nvCxnSpPr>
        <p:spPr>
          <a:xfrm>
            <a:off x="3884145" y="1094291"/>
            <a:ext cx="20772" cy="3412972"/>
          </a:xfrm>
          <a:prstGeom prst="straightConnector1">
            <a:avLst/>
          </a:prstGeom>
          <a:solidFill>
            <a:schemeClr val="accent1"/>
          </a:solidFill>
          <a:ln cap="sq" cmpd="sng" w="38100">
            <a:solidFill>
              <a:srgbClr val="E3E3E3"/>
            </a:solidFill>
            <a:prstDash val="dot"/>
            <a:round/>
            <a:headEnd len="sm" w="sm" type="none"/>
            <a:tailEnd len="sm" w="sm" type="none"/>
          </a:ln>
        </p:spPr>
      </p:cxnSp>
      <p:pic>
        <p:nvPicPr>
          <p:cNvPr id="1133" name="Google Shape;1133;p41"/>
          <p:cNvPicPr preferRelativeResize="0"/>
          <p:nvPr/>
        </p:nvPicPr>
        <p:blipFill rotWithShape="1">
          <a:blip r:embed="rId3">
            <a:alphaModFix/>
          </a:blip>
          <a:srcRect b="0" l="0" r="0" t="0"/>
          <a:stretch/>
        </p:blipFill>
        <p:spPr>
          <a:xfrm>
            <a:off x="5086269" y="1818763"/>
            <a:ext cx="781508" cy="730262"/>
          </a:xfrm>
          <a:prstGeom prst="rect">
            <a:avLst/>
          </a:prstGeom>
          <a:noFill/>
          <a:ln>
            <a:noFill/>
          </a:ln>
        </p:spPr>
      </p:pic>
      <p:sp>
        <p:nvSpPr>
          <p:cNvPr id="1134" name="Google Shape;1134;p41"/>
          <p:cNvSpPr txBox="1"/>
          <p:nvPr/>
        </p:nvSpPr>
        <p:spPr>
          <a:xfrm>
            <a:off x="4074380" y="4080732"/>
            <a:ext cx="2805285" cy="44255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800">
                <a:solidFill>
                  <a:schemeClr val="accent1"/>
                </a:solidFill>
                <a:latin typeface="Arial"/>
                <a:ea typeface="Arial"/>
                <a:cs typeface="Arial"/>
                <a:sym typeface="Arial"/>
              </a:rPr>
              <a:t>MFE Boundaries for illustrative purpose only. Actual boundaries to defined based on NGD Design</a:t>
            </a:r>
            <a:endParaRPr/>
          </a:p>
        </p:txBody>
      </p:sp>
      <p:sp>
        <p:nvSpPr>
          <p:cNvPr id="1135" name="Google Shape;1135;p41"/>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App Structure | MFE | Division Patterns</a:t>
            </a:r>
            <a:endParaRPr b="0" i="0" sz="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42"/>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MFE Repository</a:t>
            </a:r>
            <a:endParaRPr/>
          </a:p>
        </p:txBody>
      </p:sp>
      <p:sp>
        <p:nvSpPr>
          <p:cNvPr id="1142" name="Google Shape;1142;p42"/>
          <p:cNvSpPr txBox="1"/>
          <p:nvPr>
            <p:ph idx="12" type="sldNum"/>
          </p:nvPr>
        </p:nvSpPr>
        <p:spPr>
          <a:xfrm>
            <a:off x="8458199" y="5747766"/>
            <a:ext cx="221259" cy="198783"/>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cxnSp>
        <p:nvCxnSpPr>
          <p:cNvPr id="1143" name="Google Shape;1143;p42"/>
          <p:cNvCxnSpPr/>
          <p:nvPr/>
        </p:nvCxnSpPr>
        <p:spPr>
          <a:xfrm>
            <a:off x="568469" y="5590518"/>
            <a:ext cx="4563470" cy="0"/>
          </a:xfrm>
          <a:prstGeom prst="straightConnector1">
            <a:avLst/>
          </a:prstGeom>
          <a:noFill/>
          <a:ln cap="flat" cmpd="sng" w="28575">
            <a:solidFill>
              <a:schemeClr val="dk1"/>
            </a:solidFill>
            <a:prstDash val="solid"/>
            <a:round/>
            <a:headEnd len="sm" w="sm" type="none"/>
            <a:tailEnd len="sm" w="sm" type="none"/>
          </a:ln>
        </p:spPr>
      </p:cxnSp>
      <p:sp>
        <p:nvSpPr>
          <p:cNvPr id="1144" name="Google Shape;1144;p42"/>
          <p:cNvSpPr txBox="1"/>
          <p:nvPr/>
        </p:nvSpPr>
        <p:spPr>
          <a:xfrm>
            <a:off x="405571" y="2134844"/>
            <a:ext cx="1957979" cy="112737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000"/>
              <a:buFont typeface="Arial"/>
              <a:buNone/>
            </a:pPr>
            <a:r>
              <a:t/>
            </a:r>
            <a:endParaRPr b="0" i="0" sz="1000">
              <a:solidFill>
                <a:schemeClr val="dk1"/>
              </a:solidFill>
              <a:latin typeface="Arial"/>
              <a:ea typeface="Arial"/>
              <a:cs typeface="Arial"/>
              <a:sym typeface="Arial"/>
            </a:endParaRPr>
          </a:p>
        </p:txBody>
      </p:sp>
      <p:sp>
        <p:nvSpPr>
          <p:cNvPr id="1145" name="Google Shape;1145;p42"/>
          <p:cNvSpPr txBox="1"/>
          <p:nvPr/>
        </p:nvSpPr>
        <p:spPr>
          <a:xfrm>
            <a:off x="367743" y="892435"/>
            <a:ext cx="3440158" cy="6309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Poly Repository</a:t>
            </a:r>
            <a:endParaRPr b="1" sz="1000">
              <a:solidFill>
                <a:schemeClr val="dk1"/>
              </a:solidFill>
              <a:latin typeface="Arial"/>
              <a:ea typeface="Arial"/>
              <a:cs typeface="Arial"/>
              <a:sym typeface="Arial"/>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US" sz="800">
                <a:solidFill>
                  <a:schemeClr val="dk1"/>
                </a:solidFill>
                <a:latin typeface="Arial"/>
                <a:ea typeface="Arial"/>
                <a:cs typeface="Arial"/>
                <a:sym typeface="Arial"/>
              </a:rPr>
              <a:t>This pattern introduces a </a:t>
            </a:r>
            <a:r>
              <a:rPr b="1" lang="en-US" sz="800">
                <a:solidFill>
                  <a:schemeClr val="dk1"/>
                </a:solidFill>
                <a:latin typeface="Arial"/>
                <a:ea typeface="Arial"/>
                <a:cs typeface="Arial"/>
                <a:sym typeface="Arial"/>
              </a:rPr>
              <a:t>separate repository for each frontend application </a:t>
            </a:r>
            <a:r>
              <a:rPr lang="en-US" sz="800">
                <a:solidFill>
                  <a:schemeClr val="dk1"/>
                </a:solidFill>
                <a:latin typeface="Arial"/>
                <a:ea typeface="Arial"/>
                <a:cs typeface="Arial"/>
                <a:sym typeface="Arial"/>
              </a:rPr>
              <a:t>and library. </a:t>
            </a:r>
            <a:endParaRPr/>
          </a:p>
        </p:txBody>
      </p:sp>
      <p:sp>
        <p:nvSpPr>
          <p:cNvPr id="1146" name="Google Shape;1146;p42"/>
          <p:cNvSpPr txBox="1"/>
          <p:nvPr/>
        </p:nvSpPr>
        <p:spPr>
          <a:xfrm>
            <a:off x="4040128" y="909421"/>
            <a:ext cx="4563469"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Mono Repository</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US" sz="800">
                <a:solidFill>
                  <a:schemeClr val="dk1"/>
                </a:solidFill>
                <a:latin typeface="Arial"/>
                <a:ea typeface="Arial"/>
                <a:cs typeface="Arial"/>
                <a:sym typeface="Arial"/>
              </a:rPr>
              <a:t>A </a:t>
            </a:r>
            <a:r>
              <a:rPr b="1" lang="en-US" sz="800">
                <a:solidFill>
                  <a:schemeClr val="dk1"/>
                </a:solidFill>
                <a:latin typeface="Arial"/>
                <a:ea typeface="Arial"/>
                <a:cs typeface="Arial"/>
                <a:sym typeface="Arial"/>
              </a:rPr>
              <a:t>single repository </a:t>
            </a:r>
            <a:r>
              <a:rPr lang="en-US" sz="800">
                <a:solidFill>
                  <a:schemeClr val="dk1"/>
                </a:solidFill>
                <a:latin typeface="Arial"/>
                <a:ea typeface="Arial"/>
                <a:cs typeface="Arial"/>
                <a:sym typeface="Arial"/>
              </a:rPr>
              <a:t>is used for many micro frontends and library.  For </a:t>
            </a:r>
            <a:r>
              <a:rPr b="1" lang="en-US" sz="800">
                <a:solidFill>
                  <a:schemeClr val="dk1"/>
                </a:solidFill>
                <a:latin typeface="Arial"/>
                <a:ea typeface="Arial"/>
                <a:cs typeface="Arial"/>
                <a:sym typeface="Arial"/>
              </a:rPr>
              <a:t>NGD front-end</a:t>
            </a:r>
            <a:r>
              <a:rPr lang="en-US" sz="800">
                <a:solidFill>
                  <a:schemeClr val="dk1"/>
                </a:solidFill>
                <a:latin typeface="Arial"/>
                <a:ea typeface="Arial"/>
                <a:cs typeface="Arial"/>
                <a:sym typeface="Arial"/>
              </a:rPr>
              <a:t>, this pattern fits well as micro frontends related to digital experience will have </a:t>
            </a:r>
            <a:r>
              <a:rPr b="1" lang="en-US" sz="800">
                <a:solidFill>
                  <a:schemeClr val="dk1"/>
                </a:solidFill>
                <a:latin typeface="Arial"/>
                <a:ea typeface="Arial"/>
                <a:cs typeface="Arial"/>
                <a:sym typeface="Arial"/>
              </a:rPr>
              <a:t>same tech stack , dependencies and common library. This repo is only for NGD front-end only </a:t>
            </a:r>
            <a:r>
              <a:rPr lang="en-US" sz="800">
                <a:solidFill>
                  <a:schemeClr val="dk1"/>
                </a:solidFill>
                <a:latin typeface="Arial"/>
                <a:ea typeface="Arial"/>
                <a:cs typeface="Arial"/>
                <a:sym typeface="Arial"/>
              </a:rPr>
              <a:t>and suitable for active development.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a:p>
            <a:pPr indent="0" lvl="0" marL="0" marR="0" rtl="0" algn="l">
              <a:spcBef>
                <a:spcPts val="0"/>
              </a:spcBef>
              <a:spcAft>
                <a:spcPts val="0"/>
              </a:spcAft>
              <a:buNone/>
            </a:pPr>
            <a:r>
              <a:rPr lang="en-US" sz="800">
                <a:solidFill>
                  <a:schemeClr val="dk1"/>
                </a:solidFill>
                <a:latin typeface="Arial"/>
                <a:ea typeface="Arial"/>
                <a:cs typeface="Arial"/>
                <a:sym typeface="Arial"/>
              </a:rPr>
              <a:t>We can leverage modern monorepo build systems like </a:t>
            </a:r>
            <a:r>
              <a:rPr b="1" lang="en-US" sz="800" u="sng">
                <a:solidFill>
                  <a:schemeClr val="dk1"/>
                </a:solidFill>
                <a:latin typeface="Arial"/>
                <a:ea typeface="Arial"/>
                <a:cs typeface="Arial"/>
                <a:sym typeface="Arial"/>
                <a:hlinkClick r:id="rId3">
                  <a:extLst>
                    <a:ext uri="{A12FA001-AC4F-418D-AE19-62706E023703}">
                      <ahyp:hlinkClr val="tx"/>
                    </a:ext>
                  </a:extLst>
                </a:hlinkClick>
              </a:rPr>
              <a:t>Nx.Dev</a:t>
            </a:r>
            <a:r>
              <a:rPr lang="en-US" sz="800">
                <a:solidFill>
                  <a:schemeClr val="dk1"/>
                </a:solidFill>
                <a:latin typeface="Arial"/>
                <a:ea typeface="Arial"/>
                <a:cs typeface="Arial"/>
                <a:sym typeface="Arial"/>
              </a:rPr>
              <a:t> , which have smart features like common library, running tasks for changed micro app , faster dev server with caching.</a:t>
            </a:r>
            <a:endParaRPr/>
          </a:p>
          <a:p>
            <a:pPr indent="0" lvl="0" marL="0" marR="0" rtl="0" algn="l">
              <a:spcBef>
                <a:spcPts val="0"/>
              </a:spcBef>
              <a:spcAft>
                <a:spcPts val="0"/>
              </a:spcAft>
              <a:buNone/>
            </a:pPr>
            <a:r>
              <a:t/>
            </a:r>
            <a:endParaRPr b="1" sz="800">
              <a:solidFill>
                <a:schemeClr val="dk1"/>
              </a:solidFill>
              <a:latin typeface="Arial"/>
              <a:ea typeface="Arial"/>
              <a:cs typeface="Arial"/>
              <a:sym typeface="Arial"/>
            </a:endParaRPr>
          </a:p>
          <a:p>
            <a:pPr indent="0" lvl="0" marL="0" marR="0" rtl="0" algn="l">
              <a:spcBef>
                <a:spcPts val="0"/>
              </a:spcBef>
              <a:spcAft>
                <a:spcPts val="0"/>
              </a:spcAft>
              <a:buNone/>
            </a:pPr>
            <a:r>
              <a:rPr b="1" lang="en-US" sz="800">
                <a:solidFill>
                  <a:schemeClr val="dk1"/>
                </a:solidFill>
                <a:latin typeface="Arial"/>
                <a:ea typeface="Arial"/>
                <a:cs typeface="Arial"/>
                <a:sym typeface="Arial"/>
              </a:rPr>
              <a:t>PR merge owners for specific micro app folder </a:t>
            </a:r>
            <a:r>
              <a:rPr lang="en-US" sz="800">
                <a:solidFill>
                  <a:schemeClr val="dk1"/>
                </a:solidFill>
                <a:latin typeface="Arial"/>
                <a:ea typeface="Arial"/>
                <a:cs typeface="Arial"/>
                <a:sym typeface="Arial"/>
              </a:rPr>
              <a:t>can be defined </a:t>
            </a:r>
            <a:r>
              <a:rPr b="1" lang="en-US" sz="800">
                <a:solidFill>
                  <a:schemeClr val="dk1"/>
                </a:solidFill>
                <a:latin typeface="Arial"/>
                <a:ea typeface="Arial"/>
                <a:cs typeface="Arial"/>
                <a:sym typeface="Arial"/>
              </a:rPr>
              <a:t>i</a:t>
            </a:r>
            <a:r>
              <a:rPr lang="en-US" sz="800">
                <a:solidFill>
                  <a:schemeClr val="dk1"/>
                </a:solidFill>
                <a:latin typeface="Arial"/>
                <a:ea typeface="Arial"/>
                <a:cs typeface="Arial"/>
                <a:sym typeface="Arial"/>
              </a:rPr>
              <a:t>n Monorepo through Gitlab.</a:t>
            </a:r>
            <a:endParaRPr/>
          </a:p>
          <a:p>
            <a:pPr indent="0" lvl="0" marL="0" marR="0" rtl="0" algn="l">
              <a:spcBef>
                <a:spcPts val="0"/>
              </a:spcBef>
              <a:spcAft>
                <a:spcPts val="0"/>
              </a:spcAft>
              <a:buNone/>
            </a:pPr>
            <a:r>
              <a:rPr lang="en-US" sz="800" u="sng">
                <a:solidFill>
                  <a:schemeClr val="dk1"/>
                </a:solidFill>
                <a:latin typeface="Helvetica Neue"/>
                <a:ea typeface="Helvetica Neue"/>
                <a:cs typeface="Helvetica Neue"/>
                <a:sym typeface="Helvetica Neue"/>
                <a:hlinkClick r:id="rId4">
                  <a:extLst>
                    <a:ext uri="{A12FA001-AC4F-418D-AE19-62706E023703}">
                      <ahyp:hlinkClr val="tx"/>
                    </a:ext>
                  </a:extLst>
                </a:hlinkClick>
              </a:rPr>
              <a:t>https://docs.gitlab.com/ee/user/project/codeowners/index.html</a:t>
            </a:r>
            <a:r>
              <a:rPr lang="en-US" sz="800">
                <a:solidFill>
                  <a:schemeClr val="dk1"/>
                </a:solidFill>
                <a:latin typeface="Helvetica Neue"/>
                <a:ea typeface="Helvetica Neue"/>
                <a:cs typeface="Helvetica Neue"/>
                <a:sym typeface="Helvetica Neue"/>
              </a:rPr>
              <a:t> (</a:t>
            </a:r>
            <a:r>
              <a:rPr b="1" i="0" lang="en-US" sz="800">
                <a:solidFill>
                  <a:srgbClr val="404040"/>
                </a:solidFill>
                <a:latin typeface="Arial"/>
                <a:ea typeface="Arial"/>
                <a:cs typeface="Arial"/>
                <a:sym typeface="Arial"/>
              </a:rPr>
              <a:t>Tier:</a:t>
            </a:r>
            <a:r>
              <a:rPr b="0" i="0" lang="en-US" sz="800">
                <a:solidFill>
                  <a:srgbClr val="404040"/>
                </a:solidFill>
                <a:latin typeface="Arial"/>
                <a:ea typeface="Arial"/>
                <a:cs typeface="Arial"/>
                <a:sym typeface="Arial"/>
              </a:rPr>
              <a:t> Premium, Ultimate</a:t>
            </a:r>
            <a:r>
              <a:rPr lang="en-US" sz="800">
                <a:solidFill>
                  <a:schemeClr val="dk1"/>
                </a:solidFill>
                <a:latin typeface="Helvetica Neue"/>
                <a:ea typeface="Helvetica Neue"/>
                <a:cs typeface="Helvetica Neue"/>
                <a:sym typeface="Helvetica Neue"/>
              </a:rPr>
              <a:t>)</a:t>
            </a:r>
            <a:endParaRPr/>
          </a:p>
          <a:p>
            <a:pPr indent="0" lvl="0" marL="0" marR="0" rtl="0" algn="l">
              <a:spcBef>
                <a:spcPts val="0"/>
              </a:spcBef>
              <a:spcAft>
                <a:spcPts val="0"/>
              </a:spcAft>
              <a:buNone/>
            </a:pPr>
            <a:r>
              <a:t/>
            </a:r>
            <a:endParaRPr sz="800">
              <a:solidFill>
                <a:schemeClr val="dk1"/>
              </a:solidFill>
              <a:latin typeface="Arial"/>
              <a:ea typeface="Arial"/>
              <a:cs typeface="Arial"/>
              <a:sym typeface="Arial"/>
            </a:endParaRPr>
          </a:p>
        </p:txBody>
      </p:sp>
      <p:sp>
        <p:nvSpPr>
          <p:cNvPr id="1147" name="Google Shape;1147;p42"/>
          <p:cNvSpPr txBox="1"/>
          <p:nvPr/>
        </p:nvSpPr>
        <p:spPr>
          <a:xfrm>
            <a:off x="6260058" y="2486190"/>
            <a:ext cx="2567483" cy="2169746"/>
          </a:xfrm>
          <a:prstGeom prst="rect">
            <a:avLst/>
          </a:prstGeom>
          <a:noFill/>
          <a:ln>
            <a:noFill/>
          </a:ln>
        </p:spPr>
        <p:txBody>
          <a:bodyPr anchorCtr="0" anchor="t" bIns="0" lIns="0" spcFirstLastPara="1" rIns="0" wrap="square" tIns="0">
            <a:normAutofit fontScale="92500"/>
          </a:bodyPr>
          <a:lstStyle/>
          <a:p>
            <a:pPr indent="0" lvl="0" marL="0" marR="0" rtl="0" algn="l">
              <a:lnSpc>
                <a:spcPct val="100000"/>
              </a:lnSpc>
              <a:spcBef>
                <a:spcPts val="0"/>
              </a:spcBef>
              <a:spcAft>
                <a:spcPts val="0"/>
              </a:spcAft>
              <a:buClr>
                <a:schemeClr val="dk1"/>
              </a:buClr>
              <a:buSzPct val="100000"/>
              <a:buFont typeface="Arial"/>
              <a:buNone/>
            </a:pPr>
            <a:r>
              <a:rPr b="1" i="0" lang="en-US" sz="800">
                <a:solidFill>
                  <a:schemeClr val="dk1"/>
                </a:solidFill>
                <a:latin typeface="Arial"/>
                <a:ea typeface="Arial"/>
                <a:cs typeface="Arial"/>
                <a:sym typeface="Arial"/>
              </a:rPr>
              <a:t>Pros</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Independent build and deploy of micro frontends possible</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Easy dependency management</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Independent code development with simple code sharing.</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Easy to enforce consistent code quality and linting.</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Improved developer experience</a:t>
            </a:r>
            <a:endParaRPr/>
          </a:p>
          <a:p>
            <a:pPr indent="0" lvl="0" marL="0" marR="0" rtl="0" algn="l">
              <a:lnSpc>
                <a:spcPct val="100000"/>
              </a:lnSpc>
              <a:spcBef>
                <a:spcPts val="900"/>
              </a:spcBef>
              <a:spcAft>
                <a:spcPts val="0"/>
              </a:spcAft>
              <a:buClr>
                <a:schemeClr val="dk1"/>
              </a:buClr>
              <a:buSzPct val="100000"/>
              <a:buFont typeface="Arial"/>
              <a:buNone/>
            </a:pPr>
            <a:r>
              <a:rPr b="1" i="0" lang="en-US" sz="800">
                <a:solidFill>
                  <a:schemeClr val="dk1"/>
                </a:solidFill>
                <a:latin typeface="Arial"/>
                <a:ea typeface="Arial"/>
                <a:cs typeface="Arial"/>
                <a:sym typeface="Arial"/>
              </a:rPr>
              <a:t>Cons</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More commits in a single repository could lead to increased log history and pull time.</a:t>
            </a:r>
            <a:endParaRPr/>
          </a:p>
          <a:p>
            <a:pPr indent="-171450" lvl="0" marL="171450" marR="0" rtl="0" algn="l">
              <a:lnSpc>
                <a:spcPct val="100000"/>
              </a:lnSpc>
              <a:spcBef>
                <a:spcPts val="900"/>
              </a:spcBef>
              <a:spcAft>
                <a:spcPts val="0"/>
              </a:spcAft>
              <a:buClr>
                <a:schemeClr val="dk1"/>
              </a:buClr>
              <a:buSzPct val="100000"/>
              <a:buFont typeface="Arial"/>
              <a:buChar char="•"/>
            </a:pPr>
            <a:r>
              <a:rPr b="0" i="0" lang="en-US" sz="800">
                <a:solidFill>
                  <a:schemeClr val="dk1"/>
                </a:solidFill>
                <a:latin typeface="Arial"/>
                <a:ea typeface="Arial"/>
                <a:cs typeface="Arial"/>
                <a:sym typeface="Arial"/>
              </a:rPr>
              <a:t>Needs governance when  multiple teams working on one Monorepo.</a:t>
            </a:r>
            <a:endParaRPr/>
          </a:p>
          <a:p>
            <a:pPr indent="-124460" lvl="0" marL="171450" marR="0" rtl="0" algn="l">
              <a:lnSpc>
                <a:spcPct val="100000"/>
              </a:lnSpc>
              <a:spcBef>
                <a:spcPts val="900"/>
              </a:spcBef>
              <a:spcAft>
                <a:spcPts val="0"/>
              </a:spcAft>
              <a:buClr>
                <a:schemeClr val="dk1"/>
              </a:buClr>
              <a:buSzPct val="100000"/>
              <a:buFont typeface="Arial"/>
              <a:buNone/>
            </a:pPr>
            <a:r>
              <a:t/>
            </a:r>
            <a:endParaRPr b="0" i="0" sz="800">
              <a:solidFill>
                <a:schemeClr val="dk1"/>
              </a:solidFill>
              <a:latin typeface="Arial"/>
              <a:ea typeface="Arial"/>
              <a:cs typeface="Arial"/>
              <a:sym typeface="Arial"/>
            </a:endParaRPr>
          </a:p>
        </p:txBody>
      </p:sp>
      <p:sp>
        <p:nvSpPr>
          <p:cNvPr id="1148" name="Google Shape;1148;p42"/>
          <p:cNvSpPr txBox="1"/>
          <p:nvPr/>
        </p:nvSpPr>
        <p:spPr>
          <a:xfrm>
            <a:off x="441649" y="1579823"/>
            <a:ext cx="3423303" cy="284127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1" i="0" sz="800">
              <a:solidFill>
                <a:schemeClr val="dk1"/>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Pros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Independent build and deploy of micro frontends</a:t>
            </a:r>
            <a:endParaRPr b="1" i="0" sz="800">
              <a:solidFill>
                <a:schemeClr val="dk1"/>
              </a:solidFill>
              <a:latin typeface="Arial"/>
              <a:ea typeface="Arial"/>
              <a:cs typeface="Arial"/>
              <a:sym typeface="Arial"/>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Ensures a distinct separation in commit history, pull request merging, and general housekeeping duties. </a:t>
            </a:r>
            <a:endParaRPr/>
          </a:p>
          <a:p>
            <a:pPr indent="-120650" lvl="0" marL="171450" marR="0" rtl="0" algn="l">
              <a:lnSpc>
                <a:spcPct val="100000"/>
              </a:lnSpc>
              <a:spcBef>
                <a:spcPts val="900"/>
              </a:spcBef>
              <a:spcAft>
                <a:spcPts val="0"/>
              </a:spcAft>
              <a:buClr>
                <a:schemeClr val="dk1"/>
              </a:buClr>
              <a:buSzPts val="800"/>
              <a:buFont typeface="Arial"/>
              <a:buNone/>
            </a:pPr>
            <a:r>
              <a:t/>
            </a:r>
            <a:endParaRPr b="0" i="0" sz="800">
              <a:solidFill>
                <a:schemeClr val="dk1"/>
              </a:solidFill>
              <a:latin typeface="Arial"/>
              <a:ea typeface="Arial"/>
              <a:cs typeface="Arial"/>
              <a:sym typeface="Arial"/>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Cons</a:t>
            </a:r>
            <a:r>
              <a:rPr b="0" i="0" lang="en-US" sz="800">
                <a:solidFill>
                  <a:schemeClr val="dk1"/>
                </a:solidFill>
                <a:latin typeface="Arial"/>
                <a:ea typeface="Arial"/>
                <a:cs typeface="Arial"/>
                <a:sym typeface="Arial"/>
              </a:rPr>
              <a:t>. </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Common components sharing is more cumbersome and requiring additional solutions like published libraries.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Introduces more overhead about dependency version control. Updates must be coordinated across more codebases.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Can lead to poor development experience due to switching repos.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Not easy to enforce consistent code quality and linting.</a:t>
            </a:r>
            <a:endParaRPr/>
          </a:p>
          <a:p>
            <a:pPr indent="-120650" lvl="0" marL="171450" marR="0" rtl="0" algn="l">
              <a:lnSpc>
                <a:spcPct val="100000"/>
              </a:lnSpc>
              <a:spcBef>
                <a:spcPts val="900"/>
              </a:spcBef>
              <a:spcAft>
                <a:spcPts val="0"/>
              </a:spcAft>
              <a:buClr>
                <a:schemeClr val="dk1"/>
              </a:buClr>
              <a:buSzPts val="800"/>
              <a:buFont typeface="Arial"/>
              <a:buNone/>
            </a:pPr>
            <a:r>
              <a:t/>
            </a:r>
            <a:endParaRPr b="0" i="0" sz="800">
              <a:solidFill>
                <a:schemeClr val="dk1"/>
              </a:solidFill>
              <a:latin typeface="Arial"/>
              <a:ea typeface="Arial"/>
              <a:cs typeface="Arial"/>
              <a:sym typeface="Arial"/>
            </a:endParaRPr>
          </a:p>
          <a:p>
            <a:pPr indent="-120650" lvl="0" marL="171450" marR="0" rtl="0" algn="l">
              <a:lnSpc>
                <a:spcPct val="100000"/>
              </a:lnSpc>
              <a:spcBef>
                <a:spcPts val="900"/>
              </a:spcBef>
              <a:spcAft>
                <a:spcPts val="0"/>
              </a:spcAft>
              <a:buClr>
                <a:schemeClr val="dk1"/>
              </a:buClr>
              <a:buSzPts val="800"/>
              <a:buFont typeface="Arial"/>
              <a:buNone/>
            </a:pPr>
            <a:r>
              <a:t/>
            </a:r>
            <a:endParaRPr b="0" i="0" sz="800">
              <a:solidFill>
                <a:schemeClr val="dk1"/>
              </a:solidFill>
              <a:latin typeface="Arial"/>
              <a:ea typeface="Arial"/>
              <a:cs typeface="Arial"/>
              <a:sym typeface="Arial"/>
            </a:endParaRPr>
          </a:p>
        </p:txBody>
      </p:sp>
      <p:cxnSp>
        <p:nvCxnSpPr>
          <p:cNvPr id="1149" name="Google Shape;1149;p42"/>
          <p:cNvCxnSpPr/>
          <p:nvPr/>
        </p:nvCxnSpPr>
        <p:spPr>
          <a:xfrm>
            <a:off x="3960067" y="815009"/>
            <a:ext cx="0" cy="3945834"/>
          </a:xfrm>
          <a:prstGeom prst="straightConnector1">
            <a:avLst/>
          </a:prstGeom>
          <a:solidFill>
            <a:schemeClr val="accent1"/>
          </a:solidFill>
          <a:ln cap="sq" cmpd="sng" w="38100">
            <a:solidFill>
              <a:srgbClr val="E3E3E3"/>
            </a:solidFill>
            <a:prstDash val="dot"/>
            <a:round/>
            <a:headEnd len="sm" w="sm" type="none"/>
            <a:tailEnd len="sm" w="sm" type="none"/>
          </a:ln>
        </p:spPr>
      </p:cxnSp>
      <p:grpSp>
        <p:nvGrpSpPr>
          <p:cNvPr id="1150" name="Google Shape;1150;p42"/>
          <p:cNvGrpSpPr/>
          <p:nvPr/>
        </p:nvGrpSpPr>
        <p:grpSpPr>
          <a:xfrm>
            <a:off x="4147600" y="2467861"/>
            <a:ext cx="1734694" cy="2233609"/>
            <a:chOff x="4147600" y="2467861"/>
            <a:chExt cx="1734694" cy="2233609"/>
          </a:xfrm>
        </p:grpSpPr>
        <p:sp>
          <p:nvSpPr>
            <p:cNvPr id="1151" name="Google Shape;1151;p42"/>
            <p:cNvSpPr/>
            <p:nvPr/>
          </p:nvSpPr>
          <p:spPr>
            <a:xfrm>
              <a:off x="4147600" y="2467861"/>
              <a:ext cx="1734694" cy="2233609"/>
            </a:xfrm>
            <a:prstGeom prst="rect">
              <a:avLst/>
            </a:prstGeom>
            <a:no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52" name="Google Shape;1152;p42"/>
            <p:cNvSpPr/>
            <p:nvPr/>
          </p:nvSpPr>
          <p:spPr>
            <a:xfrm>
              <a:off x="4263566" y="2882802"/>
              <a:ext cx="1502763" cy="23774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Common Library (shared)</a:t>
              </a:r>
              <a:endParaRPr/>
            </a:p>
          </p:txBody>
        </p:sp>
        <p:sp>
          <p:nvSpPr>
            <p:cNvPr id="1153" name="Google Shape;1153;p42"/>
            <p:cNvSpPr/>
            <p:nvPr/>
          </p:nvSpPr>
          <p:spPr>
            <a:xfrm>
              <a:off x="4263565" y="3182465"/>
              <a:ext cx="1502763" cy="376155"/>
            </a:xfrm>
            <a:prstGeom prst="rect">
              <a:avLst/>
            </a:prstGeom>
            <a:solidFill>
              <a:srgbClr val="85D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GW/PDP MFE</a:t>
              </a:r>
              <a:endParaRPr/>
            </a:p>
          </p:txBody>
        </p:sp>
        <p:sp>
          <p:nvSpPr>
            <p:cNvPr id="1154" name="Google Shape;1154;p42"/>
            <p:cNvSpPr/>
            <p:nvPr/>
          </p:nvSpPr>
          <p:spPr>
            <a:xfrm>
              <a:off x="4263566" y="2594092"/>
              <a:ext cx="1502764" cy="2377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Dependencies (shared)</a:t>
              </a:r>
              <a:endParaRPr/>
            </a:p>
          </p:txBody>
        </p:sp>
        <p:sp>
          <p:nvSpPr>
            <p:cNvPr id="1155" name="Google Shape;1155;p42"/>
            <p:cNvSpPr/>
            <p:nvPr/>
          </p:nvSpPr>
          <p:spPr>
            <a:xfrm>
              <a:off x="4263564" y="3898475"/>
              <a:ext cx="1502764" cy="376155"/>
            </a:xfrm>
            <a:prstGeom prst="rect">
              <a:avLst/>
            </a:prstGeom>
            <a:solidFill>
              <a:srgbClr val="FEE1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Lower Funnel MFE</a:t>
              </a:r>
              <a:endParaRPr/>
            </a:p>
          </p:txBody>
        </p:sp>
        <p:sp>
          <p:nvSpPr>
            <p:cNvPr id="1156" name="Google Shape;1156;p42"/>
            <p:cNvSpPr/>
            <p:nvPr/>
          </p:nvSpPr>
          <p:spPr>
            <a:xfrm>
              <a:off x="4263565" y="3525998"/>
              <a:ext cx="1502764" cy="376155"/>
            </a:xfrm>
            <a:prstGeom prst="rect">
              <a:avLst/>
            </a:prstGeom>
            <a:solidFill>
              <a:srgbClr val="AFE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Middle Funnel MFE</a:t>
              </a:r>
              <a:endParaRPr/>
            </a:p>
          </p:txBody>
        </p:sp>
        <p:sp>
          <p:nvSpPr>
            <p:cNvPr id="1157" name="Google Shape;1157;p42"/>
            <p:cNvSpPr/>
            <p:nvPr/>
          </p:nvSpPr>
          <p:spPr>
            <a:xfrm>
              <a:off x="4263564" y="4279781"/>
              <a:ext cx="1502764" cy="376155"/>
            </a:xfrm>
            <a:prstGeom prst="rect">
              <a:avLst/>
            </a:prstGeom>
            <a:solidFill>
              <a:srgbClr val="FEF1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Billing MFE</a:t>
              </a:r>
              <a:endParaRPr/>
            </a:p>
          </p:txBody>
        </p:sp>
      </p:grpSp>
      <p:sp>
        <p:nvSpPr>
          <p:cNvPr id="1158" name="Google Shape;1158;p42"/>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App Structure | MFE | Repository</a:t>
            </a:r>
            <a:endParaRPr b="0" i="0" sz="8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3"/>
          <p:cNvSpPr txBox="1"/>
          <p:nvPr>
            <p:ph type="title"/>
          </p:nvPr>
        </p:nvSpPr>
        <p:spPr>
          <a:xfrm>
            <a:off x="457199" y="590550"/>
            <a:ext cx="8000995" cy="354026"/>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MFE Solution </a:t>
            </a:r>
            <a:r>
              <a:rPr b="0" lang="en-US">
                <a:latin typeface="Arial"/>
                <a:ea typeface="Arial"/>
                <a:cs typeface="Arial"/>
                <a:sym typeface="Arial"/>
              </a:rPr>
              <a:t>- </a:t>
            </a:r>
            <a:r>
              <a:rPr b="0" lang="en-US" sz="1600">
                <a:latin typeface="Arial"/>
                <a:ea typeface="Arial"/>
                <a:cs typeface="Arial"/>
                <a:sym typeface="Arial"/>
              </a:rPr>
              <a:t>In context of Next.js solution </a:t>
            </a:r>
            <a:endParaRPr/>
          </a:p>
        </p:txBody>
      </p:sp>
      <p:sp>
        <p:nvSpPr>
          <p:cNvPr id="1165" name="Google Shape;1165;p43"/>
          <p:cNvSpPr txBox="1"/>
          <p:nvPr>
            <p:ph idx="12" type="sldNum"/>
          </p:nvPr>
        </p:nvSpPr>
        <p:spPr>
          <a:xfrm>
            <a:off x="8458199" y="5747766"/>
            <a:ext cx="221259" cy="198783"/>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cxnSp>
        <p:nvCxnSpPr>
          <p:cNvPr id="1166" name="Google Shape;1166;p43"/>
          <p:cNvCxnSpPr/>
          <p:nvPr/>
        </p:nvCxnSpPr>
        <p:spPr>
          <a:xfrm>
            <a:off x="568469" y="5590518"/>
            <a:ext cx="4563470" cy="0"/>
          </a:xfrm>
          <a:prstGeom prst="straightConnector1">
            <a:avLst/>
          </a:prstGeom>
          <a:noFill/>
          <a:ln cap="flat" cmpd="sng" w="28575">
            <a:solidFill>
              <a:schemeClr val="dk1"/>
            </a:solidFill>
            <a:prstDash val="solid"/>
            <a:round/>
            <a:headEnd len="sm" w="sm" type="none"/>
            <a:tailEnd len="sm" w="sm" type="none"/>
          </a:ln>
        </p:spPr>
      </p:cxnSp>
      <p:sp>
        <p:nvSpPr>
          <p:cNvPr id="1167" name="Google Shape;1167;p43"/>
          <p:cNvSpPr txBox="1"/>
          <p:nvPr/>
        </p:nvSpPr>
        <p:spPr>
          <a:xfrm>
            <a:off x="351420" y="916325"/>
            <a:ext cx="3440158" cy="15198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Webpack Module Federation</a:t>
            </a:r>
            <a:endParaRPr/>
          </a:p>
          <a:p>
            <a:pPr indent="0" lvl="0" marL="0" marR="0" rtl="0" algn="l">
              <a:lnSpc>
                <a:spcPct val="150000"/>
              </a:lnSpc>
              <a:spcBef>
                <a:spcPts val="0"/>
              </a:spcBef>
              <a:spcAft>
                <a:spcPts val="0"/>
              </a:spcAft>
              <a:buNone/>
            </a:pPr>
            <a:r>
              <a:rPr lang="en-US" sz="800">
                <a:solidFill>
                  <a:srgbClr val="2B3A42"/>
                </a:solidFill>
                <a:latin typeface="Arial"/>
                <a:ea typeface="Arial"/>
                <a:cs typeface="Arial"/>
                <a:sym typeface="Arial"/>
              </a:rPr>
              <a:t>Based on webpack module federation </a:t>
            </a:r>
            <a:r>
              <a:rPr lang="en-US" sz="800" u="sng">
                <a:solidFill>
                  <a:srgbClr val="2B3A42"/>
                </a:solidFill>
                <a:latin typeface="Arial"/>
                <a:ea typeface="Arial"/>
                <a:cs typeface="Arial"/>
                <a:sym typeface="Arial"/>
                <a:hlinkClick r:id="rId3">
                  <a:extLst>
                    <a:ext uri="{A12FA001-AC4F-418D-AE19-62706E023703}">
                      <ahyp:hlinkClr val="tx"/>
                    </a:ext>
                  </a:extLst>
                </a:hlinkClick>
              </a:rPr>
              <a:t>plugin</a:t>
            </a:r>
            <a:r>
              <a:rPr lang="en-US" sz="800">
                <a:solidFill>
                  <a:srgbClr val="2B3A42"/>
                </a:solidFill>
                <a:latin typeface="Arial"/>
                <a:ea typeface="Arial"/>
                <a:cs typeface="Arial"/>
                <a:sym typeface="Arial"/>
              </a:rPr>
              <a:t> . </a:t>
            </a:r>
            <a:endParaRPr/>
          </a:p>
          <a:p>
            <a:pPr indent="0" lvl="0" marL="0" marR="0" rtl="0" algn="l">
              <a:lnSpc>
                <a:spcPct val="150000"/>
              </a:lnSpc>
              <a:spcBef>
                <a:spcPts val="0"/>
              </a:spcBef>
              <a:spcAft>
                <a:spcPts val="0"/>
              </a:spcAft>
              <a:buNone/>
            </a:pPr>
            <a:r>
              <a:rPr lang="en-US" sz="800">
                <a:solidFill>
                  <a:srgbClr val="2B3A42"/>
                </a:solidFill>
                <a:latin typeface="Arial"/>
                <a:ea typeface="Arial"/>
                <a:cs typeface="Arial"/>
                <a:sym typeface="Arial"/>
              </a:rPr>
              <a:t>Allow a host or container application to </a:t>
            </a:r>
            <a:r>
              <a:rPr b="0" i="0" lang="en-US" sz="800">
                <a:solidFill>
                  <a:srgbClr val="242424"/>
                </a:solidFill>
                <a:latin typeface="Arial"/>
                <a:ea typeface="Arial"/>
                <a:cs typeface="Arial"/>
                <a:sym typeface="Arial"/>
              </a:rPr>
              <a:t>dynamically load code from another application at run time. This allows breaking application in MFEs and able to </a:t>
            </a:r>
            <a:r>
              <a:rPr b="0" i="0" lang="en-US" sz="800">
                <a:solidFill>
                  <a:srgbClr val="2B3A42"/>
                </a:solidFill>
                <a:latin typeface="Arial"/>
                <a:ea typeface="Arial"/>
                <a:cs typeface="Arial"/>
                <a:sym typeface="Arial"/>
              </a:rPr>
              <a:t>creating a unified application for end user.</a:t>
            </a:r>
            <a:endParaRPr/>
          </a:p>
          <a:p>
            <a:pPr indent="0" lvl="0" marL="0" marR="0" rtl="0" algn="l">
              <a:lnSpc>
                <a:spcPct val="150000"/>
              </a:lnSpc>
              <a:spcBef>
                <a:spcPts val="0"/>
              </a:spcBef>
              <a:spcAft>
                <a:spcPts val="0"/>
              </a:spcAft>
              <a:buNone/>
            </a:pPr>
            <a:r>
              <a:rPr b="0" lang="en-US" sz="800">
                <a:solidFill>
                  <a:schemeClr val="dk1"/>
                </a:solidFill>
                <a:latin typeface="Arial"/>
                <a:ea typeface="Arial"/>
                <a:cs typeface="Arial"/>
                <a:sym typeface="Arial"/>
              </a:rPr>
              <a:t>The Module federation collaborators have a plugin for Next.Js, </a:t>
            </a:r>
            <a:r>
              <a:rPr b="1" lang="en-US" sz="800">
                <a:solidFill>
                  <a:schemeClr val="dk1"/>
                </a:solidFill>
                <a:latin typeface="Arial"/>
                <a:ea typeface="Arial"/>
                <a:cs typeface="Arial"/>
                <a:sym typeface="Arial"/>
              </a:rPr>
              <a:t>but its not working with Server components/SSR in latest Next.Js. </a:t>
            </a:r>
            <a:endParaRPr/>
          </a:p>
          <a:p>
            <a:pPr indent="0" lvl="0" marL="0" marR="0" rtl="0" algn="l">
              <a:lnSpc>
                <a:spcPct val="150000"/>
              </a:lnSpc>
              <a:spcBef>
                <a:spcPts val="0"/>
              </a:spcBef>
              <a:spcAft>
                <a:spcPts val="0"/>
              </a:spcAft>
              <a:buNone/>
            </a:pPr>
            <a:r>
              <a:t/>
            </a:r>
            <a:endParaRPr sz="800">
              <a:solidFill>
                <a:schemeClr val="dk1"/>
              </a:solidFill>
              <a:latin typeface="Arial"/>
              <a:ea typeface="Arial"/>
              <a:cs typeface="Arial"/>
              <a:sym typeface="Arial"/>
            </a:endParaRPr>
          </a:p>
        </p:txBody>
      </p:sp>
      <p:sp>
        <p:nvSpPr>
          <p:cNvPr id="1168" name="Google Shape;1168;p43"/>
          <p:cNvSpPr txBox="1"/>
          <p:nvPr/>
        </p:nvSpPr>
        <p:spPr>
          <a:xfrm>
            <a:off x="4010512" y="944576"/>
            <a:ext cx="5032192" cy="11505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Multi SPAs Or Multizone </a:t>
            </a:r>
            <a:r>
              <a:rPr b="1" lang="en-US" sz="1000">
                <a:solidFill>
                  <a:schemeClr val="accent6"/>
                </a:solidFill>
                <a:latin typeface="Arial"/>
                <a:ea typeface="Arial"/>
                <a:cs typeface="Arial"/>
                <a:sym typeface="Arial"/>
              </a:rPr>
              <a:t>(Recommended)</a:t>
            </a:r>
            <a:endParaRPr/>
          </a:p>
          <a:p>
            <a:pPr indent="0" lvl="0" marL="0" marR="0" rtl="0" algn="l">
              <a:lnSpc>
                <a:spcPct val="150000"/>
              </a:lnSpc>
              <a:spcBef>
                <a:spcPts val="0"/>
              </a:spcBef>
              <a:spcAft>
                <a:spcPts val="0"/>
              </a:spcAft>
              <a:buNone/>
            </a:pPr>
            <a:r>
              <a:rPr lang="en-US" sz="800">
                <a:solidFill>
                  <a:schemeClr val="dk1"/>
                </a:solidFill>
                <a:latin typeface="Arial"/>
                <a:ea typeface="Arial"/>
                <a:cs typeface="Arial"/>
                <a:sym typeface="Arial"/>
              </a:rPr>
              <a:t>Large application split into Multi SPAs, each SPA application is a vertically split MFE . Multi SPAs/zones </a:t>
            </a:r>
            <a:r>
              <a:rPr b="0" i="0" lang="en-US" sz="800">
                <a:solidFill>
                  <a:schemeClr val="dk1"/>
                </a:solidFill>
                <a:latin typeface="Arial"/>
                <a:ea typeface="Arial"/>
                <a:cs typeface="Arial"/>
                <a:sym typeface="Arial"/>
              </a:rPr>
              <a:t>are a way of having independent applications that merge on a common domain</a:t>
            </a:r>
            <a:r>
              <a:rPr lang="en-US" sz="800">
                <a:solidFill>
                  <a:schemeClr val="dk1"/>
                </a:solidFill>
                <a:latin typeface="Arial"/>
                <a:ea typeface="Arial"/>
                <a:cs typeface="Arial"/>
                <a:sym typeface="Arial"/>
              </a:rPr>
              <a:t> using gateway/reverse routing configuration.</a:t>
            </a:r>
            <a:endParaRPr/>
          </a:p>
          <a:p>
            <a:pPr indent="0" lvl="0" marL="0" marR="0" rtl="0" algn="l">
              <a:lnSpc>
                <a:spcPct val="150000"/>
              </a:lnSpc>
              <a:spcBef>
                <a:spcPts val="0"/>
              </a:spcBef>
              <a:spcAft>
                <a:spcPts val="0"/>
              </a:spcAft>
              <a:buNone/>
            </a:pPr>
            <a:r>
              <a:rPr lang="en-US" sz="800">
                <a:solidFill>
                  <a:schemeClr val="dk1"/>
                </a:solidFill>
                <a:latin typeface="Arial"/>
                <a:ea typeface="Arial"/>
                <a:cs typeface="Arial"/>
                <a:sym typeface="Arial"/>
              </a:rPr>
              <a:t>Within one vertical micro app pages there will be single page experience, navigating to another micro app happens with page refresh. </a:t>
            </a:r>
            <a:endParaRPr/>
          </a:p>
          <a:p>
            <a:pPr indent="0" lvl="0" marL="0" marR="0" rtl="0" algn="l">
              <a:lnSpc>
                <a:spcPct val="150000"/>
              </a:lnSpc>
              <a:spcBef>
                <a:spcPts val="0"/>
              </a:spcBef>
              <a:spcAft>
                <a:spcPts val="0"/>
              </a:spcAft>
              <a:buNone/>
            </a:pPr>
            <a:r>
              <a:rPr b="1" lang="en-US" sz="800">
                <a:solidFill>
                  <a:schemeClr val="dk1"/>
                </a:solidFill>
                <a:latin typeface="Arial"/>
                <a:ea typeface="Arial"/>
                <a:cs typeface="Arial"/>
                <a:sym typeface="Arial"/>
              </a:rPr>
              <a:t>This aligns with the current multi-SPA architecture, also recommended approach by Next.JS for micro frontends</a:t>
            </a:r>
            <a:endParaRPr/>
          </a:p>
        </p:txBody>
      </p:sp>
      <p:sp>
        <p:nvSpPr>
          <p:cNvPr id="1169" name="Google Shape;1169;p43"/>
          <p:cNvSpPr txBox="1"/>
          <p:nvPr/>
        </p:nvSpPr>
        <p:spPr>
          <a:xfrm>
            <a:off x="6225097" y="2184641"/>
            <a:ext cx="2567483" cy="2381669"/>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dk1"/>
              </a:buClr>
              <a:buSzPts val="800"/>
              <a:buFont typeface="Arial"/>
              <a:buNone/>
            </a:pPr>
            <a:r>
              <a:rPr b="1" i="0" lang="en-US" sz="800">
                <a:solidFill>
                  <a:schemeClr val="dk1"/>
                </a:solidFill>
                <a:latin typeface="Arial"/>
                <a:ea typeface="Arial"/>
                <a:cs typeface="Arial"/>
                <a:sym typeface="Arial"/>
              </a:rPr>
              <a:t>Pros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Independent build and deployment of individual MFE</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Low complexity of configuration required , no host or remotes concept</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Loose coupling achieved by no inter-app communication.</a:t>
            </a:r>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Cons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No npm dependencies sharing b/w micro apps.</a:t>
            </a:r>
            <a:endParaRPr/>
          </a:p>
        </p:txBody>
      </p:sp>
      <p:sp>
        <p:nvSpPr>
          <p:cNvPr id="1170" name="Google Shape;1170;p43"/>
          <p:cNvSpPr txBox="1"/>
          <p:nvPr/>
        </p:nvSpPr>
        <p:spPr>
          <a:xfrm>
            <a:off x="420234" y="2429746"/>
            <a:ext cx="3326763" cy="230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rPr b="1" i="0" lang="en-US" sz="800">
                <a:solidFill>
                  <a:schemeClr val="dk1"/>
                </a:solidFill>
                <a:latin typeface="Arial"/>
                <a:ea typeface="Arial"/>
                <a:cs typeface="Arial"/>
                <a:sym typeface="Arial"/>
              </a:rPr>
              <a:t>Pros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Independent build and deployment of individual MFE </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Elegant solution for code reuse concerns. Helps to impose governance through requiring module reuse between apps.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Allows sharing npm dependencies b/w micro apps.</a:t>
            </a:r>
            <a:endParaRPr/>
          </a:p>
          <a:p>
            <a:pPr indent="0" lvl="0" marL="0" marR="0" rtl="0" algn="l">
              <a:lnSpc>
                <a:spcPct val="100000"/>
              </a:lnSpc>
              <a:spcBef>
                <a:spcPts val="900"/>
              </a:spcBef>
              <a:spcAft>
                <a:spcPts val="0"/>
              </a:spcAft>
              <a:buClr>
                <a:schemeClr val="dk1"/>
              </a:buClr>
              <a:buSzPts val="800"/>
              <a:buFont typeface="Arial"/>
              <a:buNone/>
            </a:pPr>
            <a:r>
              <a:rPr b="1" i="0" lang="en-US" sz="800">
                <a:solidFill>
                  <a:schemeClr val="dk1"/>
                </a:solidFill>
                <a:latin typeface="Arial"/>
                <a:ea typeface="Arial"/>
                <a:cs typeface="Arial"/>
                <a:sym typeface="Arial"/>
              </a:rPr>
              <a:t>Cons</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In some cases when sharing dependencies, tree shaking may not remove all unused code and introduce bloated JS bundle.</a:t>
            </a:r>
            <a:endParaRPr/>
          </a:p>
          <a:p>
            <a:pPr indent="-171450" lvl="0" marL="171450" marR="0" rtl="0" algn="l">
              <a:lnSpc>
                <a:spcPct val="100000"/>
              </a:lnSpc>
              <a:spcBef>
                <a:spcPts val="900"/>
              </a:spcBef>
              <a:spcAft>
                <a:spcPts val="0"/>
              </a:spcAft>
              <a:buClr>
                <a:schemeClr val="dk1"/>
              </a:buClr>
              <a:buSzPts val="800"/>
              <a:buFont typeface="Arial"/>
              <a:buChar char="•"/>
            </a:pPr>
            <a:r>
              <a:rPr b="0" i="0" lang="en-US" sz="800">
                <a:solidFill>
                  <a:schemeClr val="dk1"/>
                </a:solidFill>
                <a:latin typeface="Arial"/>
                <a:ea typeface="Arial"/>
                <a:cs typeface="Arial"/>
                <a:sym typeface="Arial"/>
              </a:rPr>
              <a:t>Configuration required to define host and remotes, remotes are not resolved at build time, therefore remote issues could  manifest during runtime.</a:t>
            </a:r>
            <a:endParaRPr/>
          </a:p>
          <a:p>
            <a:pPr indent="0" lvl="0" marL="0" marR="0" rtl="0" algn="l">
              <a:lnSpc>
                <a:spcPct val="100000"/>
              </a:lnSpc>
              <a:spcBef>
                <a:spcPts val="900"/>
              </a:spcBef>
              <a:spcAft>
                <a:spcPts val="0"/>
              </a:spcAft>
              <a:buClr>
                <a:schemeClr val="dk1"/>
              </a:buClr>
              <a:buSzPts val="800"/>
              <a:buFont typeface="Arial"/>
              <a:buNone/>
            </a:pPr>
            <a:r>
              <a:t/>
            </a:r>
            <a:endParaRPr b="1" i="0" sz="800">
              <a:solidFill>
                <a:schemeClr val="dk1"/>
              </a:solidFill>
              <a:latin typeface="Arial"/>
              <a:ea typeface="Arial"/>
              <a:cs typeface="Arial"/>
              <a:sym typeface="Arial"/>
            </a:endParaRPr>
          </a:p>
        </p:txBody>
      </p:sp>
      <p:cxnSp>
        <p:nvCxnSpPr>
          <p:cNvPr id="1171" name="Google Shape;1171;p43"/>
          <p:cNvCxnSpPr/>
          <p:nvPr/>
        </p:nvCxnSpPr>
        <p:spPr>
          <a:xfrm flipH="1">
            <a:off x="3862963" y="944576"/>
            <a:ext cx="11970" cy="3808175"/>
          </a:xfrm>
          <a:prstGeom prst="straightConnector1">
            <a:avLst/>
          </a:prstGeom>
          <a:solidFill>
            <a:schemeClr val="accent1"/>
          </a:solidFill>
          <a:ln cap="sq" cmpd="sng" w="38100">
            <a:solidFill>
              <a:srgbClr val="E3E3E3"/>
            </a:solidFill>
            <a:prstDash val="dot"/>
            <a:round/>
            <a:headEnd len="sm" w="sm" type="none"/>
            <a:tailEnd len="sm" w="sm" type="none"/>
          </a:ln>
        </p:spPr>
      </p:cxnSp>
      <p:grpSp>
        <p:nvGrpSpPr>
          <p:cNvPr id="1172" name="Google Shape;1172;p43"/>
          <p:cNvGrpSpPr/>
          <p:nvPr/>
        </p:nvGrpSpPr>
        <p:grpSpPr>
          <a:xfrm>
            <a:off x="4147600" y="2184641"/>
            <a:ext cx="1734694" cy="2233609"/>
            <a:chOff x="4147600" y="2467861"/>
            <a:chExt cx="1734694" cy="2233609"/>
          </a:xfrm>
        </p:grpSpPr>
        <p:sp>
          <p:nvSpPr>
            <p:cNvPr id="1173" name="Google Shape;1173;p43"/>
            <p:cNvSpPr/>
            <p:nvPr/>
          </p:nvSpPr>
          <p:spPr>
            <a:xfrm>
              <a:off x="4147600" y="2467861"/>
              <a:ext cx="1734694" cy="2233609"/>
            </a:xfrm>
            <a:prstGeom prst="rect">
              <a:avLst/>
            </a:prstGeom>
            <a:no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43"/>
            <p:cNvSpPr/>
            <p:nvPr/>
          </p:nvSpPr>
          <p:spPr>
            <a:xfrm>
              <a:off x="4263566" y="2882802"/>
              <a:ext cx="1502763" cy="237748"/>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Common Library (shared)</a:t>
              </a:r>
              <a:endParaRPr/>
            </a:p>
          </p:txBody>
        </p:sp>
        <p:sp>
          <p:nvSpPr>
            <p:cNvPr id="1175" name="Google Shape;1175;p43"/>
            <p:cNvSpPr/>
            <p:nvPr/>
          </p:nvSpPr>
          <p:spPr>
            <a:xfrm>
              <a:off x="4263565" y="3182465"/>
              <a:ext cx="1502763" cy="376155"/>
            </a:xfrm>
            <a:prstGeom prst="rect">
              <a:avLst/>
            </a:prstGeom>
            <a:solidFill>
              <a:srgbClr val="85D5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GW/PDP MFE</a:t>
              </a:r>
              <a:endParaRPr/>
            </a:p>
          </p:txBody>
        </p:sp>
        <p:sp>
          <p:nvSpPr>
            <p:cNvPr id="1176" name="Google Shape;1176;p43"/>
            <p:cNvSpPr/>
            <p:nvPr/>
          </p:nvSpPr>
          <p:spPr>
            <a:xfrm>
              <a:off x="4263566" y="2594092"/>
              <a:ext cx="1502764" cy="23774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Dependencies (shared)</a:t>
              </a:r>
              <a:endParaRPr/>
            </a:p>
          </p:txBody>
        </p:sp>
        <p:sp>
          <p:nvSpPr>
            <p:cNvPr id="1177" name="Google Shape;1177;p43"/>
            <p:cNvSpPr/>
            <p:nvPr/>
          </p:nvSpPr>
          <p:spPr>
            <a:xfrm>
              <a:off x="4263564" y="3898475"/>
              <a:ext cx="1502764" cy="376155"/>
            </a:xfrm>
            <a:prstGeom prst="rect">
              <a:avLst/>
            </a:prstGeom>
            <a:solidFill>
              <a:srgbClr val="FEE1C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Lower Funnel MFE</a:t>
              </a:r>
              <a:endParaRPr/>
            </a:p>
          </p:txBody>
        </p:sp>
        <p:sp>
          <p:nvSpPr>
            <p:cNvPr id="1178" name="Google Shape;1178;p43"/>
            <p:cNvSpPr/>
            <p:nvPr/>
          </p:nvSpPr>
          <p:spPr>
            <a:xfrm>
              <a:off x="4263565" y="3525998"/>
              <a:ext cx="1502764" cy="376155"/>
            </a:xfrm>
            <a:prstGeom prst="rect">
              <a:avLst/>
            </a:prstGeom>
            <a:solidFill>
              <a:srgbClr val="AFE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Middle Funnel MFE</a:t>
              </a:r>
              <a:endParaRPr/>
            </a:p>
          </p:txBody>
        </p:sp>
        <p:sp>
          <p:nvSpPr>
            <p:cNvPr id="1179" name="Google Shape;1179;p43"/>
            <p:cNvSpPr/>
            <p:nvPr/>
          </p:nvSpPr>
          <p:spPr>
            <a:xfrm>
              <a:off x="4263564" y="4279781"/>
              <a:ext cx="1502764" cy="376155"/>
            </a:xfrm>
            <a:prstGeom prst="rect">
              <a:avLst/>
            </a:prstGeom>
            <a:solidFill>
              <a:srgbClr val="FEF1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Billing MFE</a:t>
              </a:r>
              <a:endParaRPr/>
            </a:p>
          </p:txBody>
        </p:sp>
      </p:grpSp>
      <p:sp>
        <p:nvSpPr>
          <p:cNvPr id="1180" name="Google Shape;1180;p43"/>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Web App Structure | MFE | Solution</a:t>
            </a:r>
            <a:endParaRPr b="0" i="0" sz="800">
              <a:solidFill>
                <a:schemeClr val="dk1"/>
              </a:solidFill>
              <a:latin typeface="Arial"/>
              <a:ea typeface="Arial"/>
              <a:cs typeface="Arial"/>
              <a:sym typeface="Arial"/>
            </a:endParaRPr>
          </a:p>
        </p:txBody>
      </p:sp>
      <p:sp>
        <p:nvSpPr>
          <p:cNvPr id="1181" name="Google Shape;1181;p43"/>
          <p:cNvSpPr txBox="1"/>
          <p:nvPr/>
        </p:nvSpPr>
        <p:spPr>
          <a:xfrm>
            <a:off x="4079866" y="4362325"/>
            <a:ext cx="2312837" cy="2578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800">
                <a:solidFill>
                  <a:schemeClr val="accent1"/>
                </a:solidFill>
                <a:latin typeface="Arial"/>
                <a:ea typeface="Arial"/>
                <a:cs typeface="Arial"/>
                <a:sym typeface="Arial"/>
              </a:rPr>
              <a:t>MFE Boundaries for illustrative purpose only. </a:t>
            </a:r>
            <a:endParaRPr/>
          </a:p>
        </p:txBody>
      </p:sp>
      <p:sp>
        <p:nvSpPr>
          <p:cNvPr id="1182" name="Google Shape;1182;p43"/>
          <p:cNvSpPr txBox="1"/>
          <p:nvPr/>
        </p:nvSpPr>
        <p:spPr>
          <a:xfrm>
            <a:off x="-2489200" y="-58420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2d1ce9cd426_2_176"/>
          <p:cNvSpPr/>
          <p:nvPr/>
        </p:nvSpPr>
        <p:spPr>
          <a:xfrm>
            <a:off x="461789" y="1624750"/>
            <a:ext cx="2690700" cy="2549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chemeClr val="lt1"/>
              </a:solidFill>
              <a:latin typeface="Verizon NHG TX"/>
              <a:ea typeface="Verizon NHG TX"/>
              <a:cs typeface="Verizon NHG TX"/>
              <a:sym typeface="Verizon NHG TX"/>
            </a:endParaRPr>
          </a:p>
        </p:txBody>
      </p:sp>
      <p:sp>
        <p:nvSpPr>
          <p:cNvPr id="1189" name="Google Shape;1189;g2d1ce9cd426_2_176"/>
          <p:cNvSpPr txBox="1"/>
          <p:nvPr>
            <p:ph type="title"/>
          </p:nvPr>
        </p:nvSpPr>
        <p:spPr>
          <a:xfrm>
            <a:off x="457200" y="590550"/>
            <a:ext cx="7206000" cy="2166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000"/>
              <a:buFont typeface="Verizon NHG DS"/>
              <a:buNone/>
            </a:pPr>
            <a:r>
              <a:rPr lang="en-US"/>
              <a:t>NGD Web Architecture</a:t>
            </a:r>
            <a:endParaRPr/>
          </a:p>
        </p:txBody>
      </p:sp>
      <p:sp>
        <p:nvSpPr>
          <p:cNvPr id="1190" name="Google Shape;1190;g2d1ce9cd426_2_1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91" name="Google Shape;1191;g2d1ce9cd426_2_176"/>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1" lang="en-US" sz="700">
                <a:solidFill>
                  <a:schemeClr val="dk1"/>
                </a:solidFill>
                <a:latin typeface="Verizon NHG DS"/>
                <a:ea typeface="Verizon NHG DS"/>
                <a:cs typeface="Verizon NHG DS"/>
                <a:sym typeface="Verizon NHG DS"/>
              </a:rPr>
              <a:t>‹#›</a:t>
            </a:fld>
            <a:endParaRPr b="1" sz="700">
              <a:solidFill>
                <a:schemeClr val="dk1"/>
              </a:solidFill>
              <a:latin typeface="Verizon NHG DS"/>
              <a:ea typeface="Verizon NHG DS"/>
              <a:cs typeface="Verizon NHG DS"/>
              <a:sym typeface="Verizon NHG DS"/>
            </a:endParaRPr>
          </a:p>
        </p:txBody>
      </p:sp>
      <p:sp>
        <p:nvSpPr>
          <p:cNvPr id="1192" name="Google Shape;1192;g2d1ce9cd426_2_176"/>
          <p:cNvSpPr/>
          <p:nvPr/>
        </p:nvSpPr>
        <p:spPr>
          <a:xfrm>
            <a:off x="3795721" y="1624749"/>
            <a:ext cx="741900" cy="2549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chemeClr val="lt1"/>
              </a:solidFill>
              <a:latin typeface="Verizon NHG TX"/>
              <a:ea typeface="Verizon NHG TX"/>
              <a:cs typeface="Verizon NHG TX"/>
              <a:sym typeface="Verizon NHG TX"/>
            </a:endParaRPr>
          </a:p>
        </p:txBody>
      </p:sp>
      <p:graphicFrame>
        <p:nvGraphicFramePr>
          <p:cNvPr id="1193" name="Google Shape;1193;g2d1ce9cd426_2_176"/>
          <p:cNvGraphicFramePr/>
          <p:nvPr/>
        </p:nvGraphicFramePr>
        <p:xfrm>
          <a:off x="457199" y="990335"/>
          <a:ext cx="3000000" cy="3000000"/>
        </p:xfrm>
        <a:graphic>
          <a:graphicData uri="http://schemas.openxmlformats.org/drawingml/2006/table">
            <a:tbl>
              <a:tblPr bandRow="1" firstRow="1">
                <a:noFill/>
                <a:tableStyleId>{5BAEAF05-E4BE-4548-B17F-0438588C7A2F}</a:tableStyleId>
              </a:tblPr>
              <a:tblGrid>
                <a:gridCol w="2829525"/>
                <a:gridCol w="1886350"/>
                <a:gridCol w="1662550"/>
                <a:gridCol w="2030675"/>
              </a:tblGrid>
              <a:tr h="400950">
                <a:tc>
                  <a:txBody>
                    <a:bodyPr/>
                    <a:lstStyle/>
                    <a:p>
                      <a:pPr indent="0" lvl="0" marL="0" marR="0" rtl="0" algn="l">
                        <a:spcBef>
                          <a:spcPts val="0"/>
                        </a:spcBef>
                        <a:spcAft>
                          <a:spcPts val="0"/>
                        </a:spcAft>
                        <a:buNone/>
                      </a:pPr>
                      <a:r>
                        <a:rPr lang="en-US" sz="1000"/>
                        <a:t>Develop in Poly Repo</a:t>
                      </a:r>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1000"/>
                        <a:buFont typeface="Verizon NHG TX"/>
                        <a:buNone/>
                      </a:pPr>
                      <a:r>
                        <a:rPr lang="en-US" sz="1000"/>
                        <a:t>Build and Deploy </a:t>
                      </a:r>
                      <a:endParaRPr/>
                    </a:p>
                    <a:p>
                      <a:pPr indent="0" lvl="0" marL="0" marR="0" rtl="0" algn="ctr">
                        <a:lnSpc>
                          <a:spcPct val="100000"/>
                        </a:lnSpc>
                        <a:spcBef>
                          <a:spcPts val="0"/>
                        </a:spcBef>
                        <a:spcAft>
                          <a:spcPts val="0"/>
                        </a:spcAft>
                        <a:buClr>
                          <a:schemeClr val="dk1"/>
                        </a:buClr>
                        <a:buSzPts val="1000"/>
                        <a:buFont typeface="Verizon NHG TX"/>
                        <a:buNone/>
                      </a:pPr>
                      <a:r>
                        <a:rPr lang="en-US" sz="1000"/>
                        <a:t>MFE Independently</a:t>
                      </a:r>
                      <a:endParaRPr/>
                    </a:p>
                  </a:txBody>
                  <a:tcPr marT="45725" marB="45725" marR="91450" marL="91450" anchor="ctr"/>
                </a:tc>
                <a:tc>
                  <a:txBody>
                    <a:bodyPr/>
                    <a:lstStyle/>
                    <a:p>
                      <a:pPr indent="0" lvl="0" marL="0" marR="0" rtl="0" algn="ctr">
                        <a:spcBef>
                          <a:spcPts val="0"/>
                        </a:spcBef>
                        <a:spcAft>
                          <a:spcPts val="0"/>
                        </a:spcAft>
                        <a:buNone/>
                      </a:pPr>
                      <a:r>
                        <a:rPr lang="en-US" sz="1000"/>
                        <a:t>Unified App Experience</a:t>
                      </a:r>
                      <a:endParaRPr/>
                    </a:p>
                    <a:p>
                      <a:pPr indent="0" lvl="0" marL="0" marR="0" rtl="0" algn="ctr">
                        <a:spcBef>
                          <a:spcPts val="0"/>
                        </a:spcBef>
                        <a:spcAft>
                          <a:spcPts val="0"/>
                        </a:spcAft>
                        <a:buNone/>
                      </a:pPr>
                      <a:r>
                        <a:rPr lang="en-US" sz="1000"/>
                        <a:t> for End User</a:t>
                      </a:r>
                      <a:endParaRPr/>
                    </a:p>
                  </a:txBody>
                  <a:tcPr marT="45725" marB="45725" marR="91450" marL="91450" anchor="ctr"/>
                </a:tc>
                <a:tc>
                  <a:txBody>
                    <a:bodyPr/>
                    <a:lstStyle/>
                    <a:p>
                      <a:pPr indent="0" lvl="0" marL="0" marR="0" rtl="0" algn="ctr">
                        <a:spcBef>
                          <a:spcPts val="0"/>
                        </a:spcBef>
                        <a:spcAft>
                          <a:spcPts val="0"/>
                        </a:spcAft>
                        <a:buNone/>
                      </a:pPr>
                      <a:r>
                        <a:rPr lang="en-US" sz="1000"/>
                        <a:t>Architecture Benefits</a:t>
                      </a:r>
                      <a:endParaRPr/>
                    </a:p>
                  </a:txBody>
                  <a:tcPr marT="45725" marB="45725" marR="91450" marL="91450"/>
                </a:tc>
              </a:tr>
            </a:tbl>
          </a:graphicData>
        </a:graphic>
      </p:graphicFrame>
      <p:sp>
        <p:nvSpPr>
          <p:cNvPr id="1194" name="Google Shape;1194;g2d1ce9cd426_2_176"/>
          <p:cNvSpPr/>
          <p:nvPr/>
        </p:nvSpPr>
        <p:spPr>
          <a:xfrm>
            <a:off x="5405093" y="1624749"/>
            <a:ext cx="1194000" cy="25494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chemeClr val="lt1"/>
              </a:solidFill>
              <a:latin typeface="Verizon NHG TX"/>
              <a:ea typeface="Verizon NHG TX"/>
              <a:cs typeface="Verizon NHG TX"/>
              <a:sym typeface="Verizon NHG TX"/>
            </a:endParaRPr>
          </a:p>
        </p:txBody>
      </p:sp>
      <p:sp>
        <p:nvSpPr>
          <p:cNvPr id="1195" name="Google Shape;1195;g2d1ce9cd426_2_176"/>
          <p:cNvSpPr/>
          <p:nvPr/>
        </p:nvSpPr>
        <p:spPr>
          <a:xfrm>
            <a:off x="3291813" y="2764685"/>
            <a:ext cx="273900" cy="182400"/>
          </a:xfrm>
          <a:prstGeom prst="notchedRightArrow">
            <a:avLst>
              <a:gd fmla="val 50000" name="adj1"/>
              <a:gd fmla="val 50000" name="adj2"/>
            </a:avLst>
          </a:prstGeom>
          <a:solidFill>
            <a:srgbClr val="7F7F7F"/>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196" name="Google Shape;1196;g2d1ce9cd426_2_176"/>
          <p:cNvSpPr/>
          <p:nvPr/>
        </p:nvSpPr>
        <p:spPr>
          <a:xfrm>
            <a:off x="4835133" y="2791226"/>
            <a:ext cx="273900" cy="182400"/>
          </a:xfrm>
          <a:prstGeom prst="notchedRightArrow">
            <a:avLst>
              <a:gd fmla="val 50000" name="adj1"/>
              <a:gd fmla="val 50000" name="adj2"/>
            </a:avLst>
          </a:prstGeom>
          <a:solidFill>
            <a:srgbClr val="7F7F7F"/>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A logo of a fox&#10;&#10;Description automatically generated" id="1197" name="Google Shape;1197;g2d1ce9cd426_2_176"/>
          <p:cNvPicPr preferRelativeResize="0"/>
          <p:nvPr/>
        </p:nvPicPr>
        <p:blipFill rotWithShape="1">
          <a:blip r:embed="rId3">
            <a:alphaModFix/>
          </a:blip>
          <a:srcRect b="0" l="0" r="0" t="0"/>
          <a:stretch/>
        </p:blipFill>
        <p:spPr>
          <a:xfrm>
            <a:off x="470414" y="4217058"/>
            <a:ext cx="206258" cy="206340"/>
          </a:xfrm>
          <a:prstGeom prst="rect">
            <a:avLst/>
          </a:prstGeom>
          <a:noFill/>
          <a:ln>
            <a:noFill/>
          </a:ln>
        </p:spPr>
      </p:pic>
      <p:pic>
        <p:nvPicPr>
          <p:cNvPr descr="A cartoon of a person in a suit&#10;&#10;Description automatically generated" id="1198" name="Google Shape;1198;g2d1ce9cd426_2_176"/>
          <p:cNvPicPr preferRelativeResize="0"/>
          <p:nvPr/>
        </p:nvPicPr>
        <p:blipFill rotWithShape="1">
          <a:blip r:embed="rId4">
            <a:alphaModFix/>
          </a:blip>
          <a:srcRect b="0" l="0" r="0" t="0"/>
          <a:stretch/>
        </p:blipFill>
        <p:spPr>
          <a:xfrm>
            <a:off x="4042425" y="4219296"/>
            <a:ext cx="206257" cy="291171"/>
          </a:xfrm>
          <a:prstGeom prst="rect">
            <a:avLst/>
          </a:prstGeom>
          <a:noFill/>
          <a:ln>
            <a:noFill/>
          </a:ln>
        </p:spPr>
      </p:pic>
      <p:sp>
        <p:nvSpPr>
          <p:cNvPr id="1199" name="Google Shape;1199;g2d1ce9cd426_2_176"/>
          <p:cNvSpPr/>
          <p:nvPr/>
        </p:nvSpPr>
        <p:spPr>
          <a:xfrm>
            <a:off x="586780" y="1858444"/>
            <a:ext cx="1178100" cy="22077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700">
              <a:solidFill>
                <a:schemeClr val="lt1"/>
              </a:solidFill>
              <a:latin typeface="Verizon NHG TX"/>
              <a:ea typeface="Verizon NHG TX"/>
              <a:cs typeface="Verizon NHG TX"/>
              <a:sym typeface="Verizon NHG TX"/>
            </a:endParaRPr>
          </a:p>
        </p:txBody>
      </p:sp>
      <p:sp>
        <p:nvSpPr>
          <p:cNvPr id="1200" name="Google Shape;1200;g2d1ce9cd426_2_176"/>
          <p:cNvSpPr/>
          <p:nvPr/>
        </p:nvSpPr>
        <p:spPr>
          <a:xfrm>
            <a:off x="716171" y="2149446"/>
            <a:ext cx="914400" cy="17622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201" name="Google Shape;1201;g2d1ce9cd426_2_176"/>
          <p:cNvSpPr/>
          <p:nvPr/>
        </p:nvSpPr>
        <p:spPr>
          <a:xfrm>
            <a:off x="832440" y="2220533"/>
            <a:ext cx="681600" cy="279300"/>
          </a:xfrm>
          <a:prstGeom prst="rect">
            <a:avLst/>
          </a:prstGeom>
          <a:solidFill>
            <a:srgbClr val="D8D8D8"/>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Error Handler</a:t>
            </a:r>
            <a:endParaRPr/>
          </a:p>
        </p:txBody>
      </p:sp>
      <p:sp>
        <p:nvSpPr>
          <p:cNvPr id="1202" name="Google Shape;1202;g2d1ce9cd426_2_176"/>
          <p:cNvSpPr/>
          <p:nvPr/>
        </p:nvSpPr>
        <p:spPr>
          <a:xfrm>
            <a:off x="828038" y="2564936"/>
            <a:ext cx="676800" cy="279300"/>
          </a:xfrm>
          <a:prstGeom prst="rect">
            <a:avLst/>
          </a:prstGeom>
          <a:solidFill>
            <a:srgbClr val="D8D8D8"/>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Logging</a:t>
            </a:r>
            <a:endParaRPr/>
          </a:p>
        </p:txBody>
      </p:sp>
      <p:sp>
        <p:nvSpPr>
          <p:cNvPr id="1203" name="Google Shape;1203;g2d1ce9cd426_2_176"/>
          <p:cNvSpPr/>
          <p:nvPr/>
        </p:nvSpPr>
        <p:spPr>
          <a:xfrm>
            <a:off x="828038" y="2889096"/>
            <a:ext cx="676500" cy="279300"/>
          </a:xfrm>
          <a:prstGeom prst="rect">
            <a:avLst/>
          </a:prstGeom>
          <a:solidFill>
            <a:srgbClr val="D8D8D8"/>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Tagging</a:t>
            </a:r>
            <a:endParaRPr/>
          </a:p>
        </p:txBody>
      </p:sp>
      <p:sp>
        <p:nvSpPr>
          <p:cNvPr id="1204" name="Google Shape;1204;g2d1ce9cd426_2_176"/>
          <p:cNvSpPr/>
          <p:nvPr/>
        </p:nvSpPr>
        <p:spPr>
          <a:xfrm>
            <a:off x="837512" y="3508457"/>
            <a:ext cx="676500" cy="279300"/>
          </a:xfrm>
          <a:prstGeom prst="rect">
            <a:avLst/>
          </a:prstGeom>
          <a:solidFill>
            <a:srgbClr val="D8D8D8"/>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Common Components</a:t>
            </a:r>
            <a:endParaRPr/>
          </a:p>
        </p:txBody>
      </p:sp>
      <p:sp>
        <p:nvSpPr>
          <p:cNvPr id="1205" name="Google Shape;1205;g2d1ce9cd426_2_176"/>
          <p:cNvSpPr/>
          <p:nvPr/>
        </p:nvSpPr>
        <p:spPr>
          <a:xfrm>
            <a:off x="1948721" y="1858444"/>
            <a:ext cx="10470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Configurator</a:t>
            </a:r>
            <a:r>
              <a:rPr b="1" lang="en-US" sz="600">
                <a:solidFill>
                  <a:schemeClr val="dk1"/>
                </a:solidFill>
                <a:latin typeface="Verizon NHG TX"/>
                <a:ea typeface="Verizon NHG TX"/>
                <a:cs typeface="Verizon NHG TX"/>
                <a:sym typeface="Verizon NHG TX"/>
              </a:rPr>
              <a:t> MFE Repo</a:t>
            </a:r>
            <a:endParaRPr b="1"/>
          </a:p>
        </p:txBody>
      </p:sp>
      <p:sp>
        <p:nvSpPr>
          <p:cNvPr id="1206" name="Google Shape;1206;g2d1ce9cd426_2_176"/>
          <p:cNvSpPr/>
          <p:nvPr/>
        </p:nvSpPr>
        <p:spPr>
          <a:xfrm>
            <a:off x="1956813" y="2661811"/>
            <a:ext cx="10413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 (TBD)</a:t>
            </a:r>
            <a:endParaRPr/>
          </a:p>
        </p:txBody>
      </p:sp>
      <p:sp>
        <p:nvSpPr>
          <p:cNvPr id="1207" name="Google Shape;1207;g2d1ce9cd426_2_176"/>
          <p:cNvSpPr/>
          <p:nvPr/>
        </p:nvSpPr>
        <p:spPr>
          <a:xfrm>
            <a:off x="1959509" y="2242452"/>
            <a:ext cx="10395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Checkout </a:t>
            </a:r>
            <a:r>
              <a:rPr b="1" lang="en-US" sz="600">
                <a:solidFill>
                  <a:schemeClr val="dk1"/>
                </a:solidFill>
                <a:latin typeface="Verizon NHG TX"/>
                <a:ea typeface="Verizon NHG TX"/>
                <a:cs typeface="Verizon NHG TX"/>
                <a:sym typeface="Verizon NHG TX"/>
              </a:rPr>
              <a:t>MFE Repo</a:t>
            </a:r>
            <a:endParaRPr b="1"/>
          </a:p>
        </p:txBody>
      </p:sp>
      <p:sp>
        <p:nvSpPr>
          <p:cNvPr id="1208" name="Google Shape;1208;g2d1ce9cd426_2_176"/>
          <p:cNvSpPr/>
          <p:nvPr/>
        </p:nvSpPr>
        <p:spPr>
          <a:xfrm>
            <a:off x="1956813" y="3062473"/>
            <a:ext cx="10362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Billing MFE Repo</a:t>
            </a:r>
            <a:endParaRPr/>
          </a:p>
        </p:txBody>
      </p:sp>
      <p:sp>
        <p:nvSpPr>
          <p:cNvPr id="1209" name="Google Shape;1209;g2d1ce9cd426_2_176"/>
          <p:cNvSpPr txBox="1"/>
          <p:nvPr/>
        </p:nvSpPr>
        <p:spPr>
          <a:xfrm>
            <a:off x="3796579" y="1539875"/>
            <a:ext cx="741900" cy="216600"/>
          </a:xfrm>
          <a:prstGeom prst="rect">
            <a:avLst/>
          </a:prstGeom>
          <a:solidFill>
            <a:schemeClr val="dk1"/>
          </a:solidFill>
          <a:ln cap="flat" cmpd="sng" w="9525">
            <a:solidFill>
              <a:srgbClr val="D8D8D8"/>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lt1"/>
              </a:buClr>
              <a:buSzPts val="700"/>
              <a:buFont typeface="Verizon NHG TX"/>
              <a:buNone/>
            </a:pPr>
            <a:r>
              <a:rPr b="1" i="0" lang="en-US" sz="700">
                <a:solidFill>
                  <a:schemeClr val="lt1"/>
                </a:solidFill>
                <a:latin typeface="Verizon NHG TX"/>
                <a:ea typeface="Verizon NHG TX"/>
                <a:cs typeface="Verizon NHG TX"/>
                <a:sym typeface="Verizon NHG TX"/>
              </a:rPr>
              <a:t>Pipeline</a:t>
            </a:r>
            <a:endParaRPr/>
          </a:p>
        </p:txBody>
      </p:sp>
      <p:sp>
        <p:nvSpPr>
          <p:cNvPr id="1210" name="Google Shape;1210;g2d1ce9cd426_2_176"/>
          <p:cNvSpPr txBox="1"/>
          <p:nvPr/>
        </p:nvSpPr>
        <p:spPr>
          <a:xfrm>
            <a:off x="5419700" y="1539874"/>
            <a:ext cx="1179300" cy="216600"/>
          </a:xfrm>
          <a:prstGeom prst="rect">
            <a:avLst/>
          </a:prstGeom>
          <a:solidFill>
            <a:schemeClr val="dk1"/>
          </a:solidFill>
          <a:ln cap="flat" cmpd="sng" w="9525">
            <a:solidFill>
              <a:srgbClr val="D8D8D8"/>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lt1"/>
              </a:buClr>
              <a:buSzPts val="700"/>
              <a:buFont typeface="Verizon NHG TX"/>
              <a:buNone/>
            </a:pPr>
            <a:r>
              <a:rPr b="1" i="0" lang="en-US" sz="700">
                <a:solidFill>
                  <a:schemeClr val="lt1"/>
                </a:solidFill>
                <a:latin typeface="Verizon NHG TX"/>
                <a:ea typeface="Verizon NHG TX"/>
                <a:cs typeface="Verizon NHG TX"/>
                <a:sym typeface="Verizon NHG TX"/>
              </a:rPr>
              <a:t>Verizon.com</a:t>
            </a:r>
            <a:endParaRPr/>
          </a:p>
        </p:txBody>
      </p:sp>
      <p:sp>
        <p:nvSpPr>
          <p:cNvPr id="1211" name="Google Shape;1211;g2d1ce9cd426_2_176"/>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Verizon NHG TX"/>
              <a:buNone/>
            </a:pPr>
            <a:r>
              <a:rPr b="0" i="0" lang="en-US" sz="800">
                <a:solidFill>
                  <a:schemeClr val="accent1"/>
                </a:solidFill>
                <a:latin typeface="Verizon NHG TX"/>
                <a:ea typeface="Verizon NHG TX"/>
                <a:cs typeface="Verizon NHG TX"/>
                <a:sym typeface="Verizon NHG TX"/>
              </a:rPr>
              <a:t>Architecture Tenants</a:t>
            </a:r>
            <a:r>
              <a:rPr b="0" i="0" lang="en-US" sz="800">
                <a:solidFill>
                  <a:srgbClr val="A5A5A5"/>
                </a:solidFill>
                <a:latin typeface="Verizon NHG TX"/>
                <a:ea typeface="Verizon NHG TX"/>
                <a:cs typeface="Verizon NHG TX"/>
                <a:sym typeface="Verizon NHG TX"/>
              </a:rPr>
              <a:t> | Independent Track| Restricted Blast Radius | Trunk Based Development</a:t>
            </a:r>
            <a:endParaRPr b="0" i="0" sz="800">
              <a:solidFill>
                <a:schemeClr val="accent1"/>
              </a:solidFill>
              <a:latin typeface="Verizon NHG TX"/>
              <a:ea typeface="Verizon NHG TX"/>
              <a:cs typeface="Verizon NHG TX"/>
              <a:sym typeface="Verizon NHG TX"/>
            </a:endParaRPr>
          </a:p>
        </p:txBody>
      </p:sp>
      <p:sp>
        <p:nvSpPr>
          <p:cNvPr id="1212" name="Google Shape;1212;g2d1ce9cd426_2_176"/>
          <p:cNvSpPr txBox="1"/>
          <p:nvPr/>
        </p:nvSpPr>
        <p:spPr>
          <a:xfrm>
            <a:off x="588196" y="1863385"/>
            <a:ext cx="13596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a:solidFill>
                  <a:schemeClr val="dk1"/>
                </a:solidFill>
                <a:latin typeface="Arial"/>
                <a:ea typeface="Arial"/>
                <a:cs typeface="Arial"/>
                <a:sym typeface="Arial"/>
              </a:rPr>
              <a:t>Global Common Repo</a:t>
            </a:r>
            <a:endParaRPr/>
          </a:p>
          <a:p>
            <a:pPr indent="0" lvl="0" marL="0" marR="0" rtl="0" algn="l">
              <a:spcBef>
                <a:spcPts val="0"/>
              </a:spcBef>
              <a:spcAft>
                <a:spcPts val="0"/>
              </a:spcAft>
              <a:buNone/>
            </a:pPr>
            <a:r>
              <a:rPr lang="en-US" sz="500">
                <a:solidFill>
                  <a:schemeClr val="accent2"/>
                </a:solidFill>
                <a:latin typeface="Arial"/>
                <a:ea typeface="Arial"/>
                <a:cs typeface="Arial"/>
                <a:sym typeface="Arial"/>
              </a:rPr>
              <a:t>(Can be used across channels)</a:t>
            </a:r>
            <a:endParaRPr/>
          </a:p>
        </p:txBody>
      </p:sp>
      <p:sp>
        <p:nvSpPr>
          <p:cNvPr id="1213" name="Google Shape;1213;g2d1ce9cd426_2_176"/>
          <p:cNvSpPr/>
          <p:nvPr/>
        </p:nvSpPr>
        <p:spPr>
          <a:xfrm>
            <a:off x="1956813" y="3488829"/>
            <a:ext cx="10251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CPC MFE Repo</a:t>
            </a:r>
            <a:endParaRPr/>
          </a:p>
        </p:txBody>
      </p:sp>
      <p:sp>
        <p:nvSpPr>
          <p:cNvPr id="1214" name="Google Shape;1214;g2d1ce9cd426_2_176"/>
          <p:cNvSpPr/>
          <p:nvPr/>
        </p:nvSpPr>
        <p:spPr>
          <a:xfrm>
            <a:off x="5623603" y="1842262"/>
            <a:ext cx="8301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Configurator MFE</a:t>
            </a:r>
            <a:endParaRPr b="1"/>
          </a:p>
        </p:txBody>
      </p:sp>
      <p:sp>
        <p:nvSpPr>
          <p:cNvPr id="1215" name="Google Shape;1215;g2d1ce9cd426_2_176"/>
          <p:cNvSpPr/>
          <p:nvPr/>
        </p:nvSpPr>
        <p:spPr>
          <a:xfrm>
            <a:off x="5634697" y="2631690"/>
            <a:ext cx="8301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a:t>
            </a:r>
            <a:endParaRPr/>
          </a:p>
        </p:txBody>
      </p:sp>
      <p:sp>
        <p:nvSpPr>
          <p:cNvPr id="1216" name="Google Shape;1216;g2d1ce9cd426_2_176"/>
          <p:cNvSpPr/>
          <p:nvPr/>
        </p:nvSpPr>
        <p:spPr>
          <a:xfrm>
            <a:off x="5623603" y="2216912"/>
            <a:ext cx="8301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Checkout</a:t>
            </a:r>
            <a:r>
              <a:rPr b="1" lang="en-US" sz="600">
                <a:solidFill>
                  <a:schemeClr val="dk1"/>
                </a:solidFill>
                <a:latin typeface="Verizon NHG TX"/>
                <a:ea typeface="Verizon NHG TX"/>
                <a:cs typeface="Verizon NHG TX"/>
                <a:sym typeface="Verizon NHG TX"/>
              </a:rPr>
              <a:t> MFE</a:t>
            </a:r>
            <a:endParaRPr b="1"/>
          </a:p>
        </p:txBody>
      </p:sp>
      <p:sp>
        <p:nvSpPr>
          <p:cNvPr id="1217" name="Google Shape;1217;g2d1ce9cd426_2_176"/>
          <p:cNvSpPr/>
          <p:nvPr/>
        </p:nvSpPr>
        <p:spPr>
          <a:xfrm>
            <a:off x="3878516" y="1842878"/>
            <a:ext cx="5394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
              <a:solidFill>
                <a:schemeClr val="dk1"/>
              </a:solidFill>
              <a:latin typeface="Verizon NHG TX"/>
              <a:ea typeface="Verizon NHG TX"/>
              <a:cs typeface="Verizon NHG TX"/>
              <a:sym typeface="Verizon NHG TX"/>
            </a:endParaRPr>
          </a:p>
        </p:txBody>
      </p:sp>
      <p:sp>
        <p:nvSpPr>
          <p:cNvPr id="1218" name="Google Shape;1218;g2d1ce9cd426_2_176"/>
          <p:cNvSpPr/>
          <p:nvPr/>
        </p:nvSpPr>
        <p:spPr>
          <a:xfrm>
            <a:off x="3893300" y="2666175"/>
            <a:ext cx="5394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
              <a:solidFill>
                <a:schemeClr val="dk1"/>
              </a:solidFill>
              <a:latin typeface="Verizon NHG TX"/>
              <a:ea typeface="Verizon NHG TX"/>
              <a:cs typeface="Verizon NHG TX"/>
              <a:sym typeface="Verizon NHG TX"/>
            </a:endParaRPr>
          </a:p>
        </p:txBody>
      </p:sp>
      <p:sp>
        <p:nvSpPr>
          <p:cNvPr id="1219" name="Google Shape;1219;g2d1ce9cd426_2_176"/>
          <p:cNvSpPr/>
          <p:nvPr/>
        </p:nvSpPr>
        <p:spPr>
          <a:xfrm>
            <a:off x="3886656" y="2242452"/>
            <a:ext cx="5394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
              <a:solidFill>
                <a:schemeClr val="dk1"/>
              </a:solidFill>
              <a:latin typeface="Verizon NHG TX"/>
              <a:ea typeface="Verizon NHG TX"/>
              <a:cs typeface="Verizon NHG TX"/>
              <a:sym typeface="Verizon NHG TX"/>
            </a:endParaRPr>
          </a:p>
        </p:txBody>
      </p:sp>
      <p:sp>
        <p:nvSpPr>
          <p:cNvPr id="1220" name="Google Shape;1220;g2d1ce9cd426_2_176"/>
          <p:cNvSpPr/>
          <p:nvPr/>
        </p:nvSpPr>
        <p:spPr>
          <a:xfrm>
            <a:off x="5624596" y="3055015"/>
            <a:ext cx="8292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Billing MFE</a:t>
            </a:r>
            <a:endParaRPr/>
          </a:p>
        </p:txBody>
      </p:sp>
      <p:sp>
        <p:nvSpPr>
          <p:cNvPr id="1221" name="Google Shape;1221;g2d1ce9cd426_2_176"/>
          <p:cNvSpPr/>
          <p:nvPr/>
        </p:nvSpPr>
        <p:spPr>
          <a:xfrm>
            <a:off x="5616651" y="3476099"/>
            <a:ext cx="8292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CPC MFE</a:t>
            </a:r>
            <a:endParaRPr/>
          </a:p>
        </p:txBody>
      </p:sp>
      <p:sp>
        <p:nvSpPr>
          <p:cNvPr id="1222" name="Google Shape;1222;g2d1ce9cd426_2_176"/>
          <p:cNvSpPr/>
          <p:nvPr/>
        </p:nvSpPr>
        <p:spPr>
          <a:xfrm>
            <a:off x="3893301" y="3054918"/>
            <a:ext cx="5394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
              <a:solidFill>
                <a:schemeClr val="dk1"/>
              </a:solidFill>
              <a:latin typeface="Verizon NHG TX"/>
              <a:ea typeface="Verizon NHG TX"/>
              <a:cs typeface="Verizon NHG TX"/>
              <a:sym typeface="Verizon NHG TX"/>
            </a:endParaRPr>
          </a:p>
        </p:txBody>
      </p:sp>
      <p:sp>
        <p:nvSpPr>
          <p:cNvPr id="1223" name="Google Shape;1223;g2d1ce9cd426_2_176"/>
          <p:cNvSpPr/>
          <p:nvPr/>
        </p:nvSpPr>
        <p:spPr>
          <a:xfrm>
            <a:off x="3886657" y="3480954"/>
            <a:ext cx="539400" cy="2865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
              <a:solidFill>
                <a:schemeClr val="dk1"/>
              </a:solidFill>
              <a:latin typeface="Verizon NHG TX"/>
              <a:ea typeface="Verizon NHG TX"/>
              <a:cs typeface="Verizon NHG TX"/>
              <a:sym typeface="Verizon NHG TX"/>
            </a:endParaRPr>
          </a:p>
        </p:txBody>
      </p:sp>
      <p:sp>
        <p:nvSpPr>
          <p:cNvPr id="1224" name="Google Shape;1224;g2d1ce9cd426_2_176"/>
          <p:cNvSpPr txBox="1"/>
          <p:nvPr/>
        </p:nvSpPr>
        <p:spPr>
          <a:xfrm>
            <a:off x="461789" y="1545880"/>
            <a:ext cx="2690700" cy="216600"/>
          </a:xfrm>
          <a:prstGeom prst="rect">
            <a:avLst/>
          </a:prstGeom>
          <a:solidFill>
            <a:schemeClr val="dk1"/>
          </a:solidFill>
          <a:ln cap="flat" cmpd="sng" w="9525">
            <a:solidFill>
              <a:srgbClr val="D8D8D8"/>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80000"/>
              </a:lnSpc>
              <a:spcBef>
                <a:spcPts val="0"/>
              </a:spcBef>
              <a:spcAft>
                <a:spcPts val="0"/>
              </a:spcAft>
              <a:buClr>
                <a:schemeClr val="lt1"/>
              </a:buClr>
              <a:buSzPts val="700"/>
              <a:buFont typeface="Verizon NHG TX"/>
              <a:buNone/>
            </a:pPr>
            <a:r>
              <a:rPr b="1" i="0" lang="en-US" sz="700">
                <a:solidFill>
                  <a:schemeClr val="lt1"/>
                </a:solidFill>
                <a:latin typeface="Verizon NHG TX"/>
                <a:ea typeface="Verizon NHG TX"/>
                <a:cs typeface="Verizon NHG TX"/>
                <a:sym typeface="Verizon NHG TX"/>
              </a:rPr>
              <a:t>Code Repositories</a:t>
            </a:r>
            <a:endParaRPr/>
          </a:p>
        </p:txBody>
      </p:sp>
      <p:cxnSp>
        <p:nvCxnSpPr>
          <p:cNvPr id="1225" name="Google Shape;1225;g2d1ce9cd426_2_176"/>
          <p:cNvCxnSpPr/>
          <p:nvPr/>
        </p:nvCxnSpPr>
        <p:spPr>
          <a:xfrm rot="10800000">
            <a:off x="1775616" y="1990413"/>
            <a:ext cx="175800" cy="0"/>
          </a:xfrm>
          <a:prstGeom prst="straightConnector1">
            <a:avLst/>
          </a:prstGeom>
          <a:noFill/>
          <a:ln cap="sq" cmpd="sng" w="9525">
            <a:solidFill>
              <a:srgbClr val="A0A5A5"/>
            </a:solidFill>
            <a:prstDash val="solid"/>
            <a:round/>
            <a:headEnd len="sm" w="sm" type="none"/>
            <a:tailEnd len="sm" w="sm" type="triangle"/>
          </a:ln>
        </p:spPr>
      </p:cxnSp>
      <p:cxnSp>
        <p:nvCxnSpPr>
          <p:cNvPr id="1226" name="Google Shape;1226;g2d1ce9cd426_2_176"/>
          <p:cNvCxnSpPr/>
          <p:nvPr/>
        </p:nvCxnSpPr>
        <p:spPr>
          <a:xfrm rot="10800000">
            <a:off x="1774268" y="2361696"/>
            <a:ext cx="175800" cy="0"/>
          </a:xfrm>
          <a:prstGeom prst="straightConnector1">
            <a:avLst/>
          </a:prstGeom>
          <a:noFill/>
          <a:ln cap="sq" cmpd="sng" w="9525">
            <a:solidFill>
              <a:srgbClr val="A0A5A5"/>
            </a:solidFill>
            <a:prstDash val="solid"/>
            <a:round/>
            <a:headEnd len="sm" w="sm" type="none"/>
            <a:tailEnd len="sm" w="sm" type="triangle"/>
          </a:ln>
        </p:spPr>
      </p:cxnSp>
      <p:cxnSp>
        <p:nvCxnSpPr>
          <p:cNvPr id="1227" name="Google Shape;1227;g2d1ce9cd426_2_176"/>
          <p:cNvCxnSpPr/>
          <p:nvPr/>
        </p:nvCxnSpPr>
        <p:spPr>
          <a:xfrm rot="10800000">
            <a:off x="1772920" y="2785036"/>
            <a:ext cx="175800" cy="0"/>
          </a:xfrm>
          <a:prstGeom prst="straightConnector1">
            <a:avLst/>
          </a:prstGeom>
          <a:noFill/>
          <a:ln cap="sq" cmpd="sng" w="9525">
            <a:solidFill>
              <a:srgbClr val="A0A5A5"/>
            </a:solidFill>
            <a:prstDash val="solid"/>
            <a:round/>
            <a:headEnd len="sm" w="sm" type="none"/>
            <a:tailEnd len="sm" w="sm" type="triangle"/>
          </a:ln>
        </p:spPr>
      </p:cxnSp>
      <p:cxnSp>
        <p:nvCxnSpPr>
          <p:cNvPr id="1228" name="Google Shape;1228;g2d1ce9cd426_2_176"/>
          <p:cNvCxnSpPr/>
          <p:nvPr/>
        </p:nvCxnSpPr>
        <p:spPr>
          <a:xfrm rot="10800000">
            <a:off x="1764828" y="3227778"/>
            <a:ext cx="175800" cy="0"/>
          </a:xfrm>
          <a:prstGeom prst="straightConnector1">
            <a:avLst/>
          </a:prstGeom>
          <a:noFill/>
          <a:ln cap="sq" cmpd="sng" w="9525">
            <a:solidFill>
              <a:srgbClr val="A0A5A5"/>
            </a:solidFill>
            <a:prstDash val="solid"/>
            <a:round/>
            <a:headEnd len="sm" w="sm" type="none"/>
            <a:tailEnd len="sm" w="sm" type="triangle"/>
          </a:ln>
        </p:spPr>
      </p:cxnSp>
      <p:cxnSp>
        <p:nvCxnSpPr>
          <p:cNvPr id="1229" name="Google Shape;1229;g2d1ce9cd426_2_176"/>
          <p:cNvCxnSpPr/>
          <p:nvPr/>
        </p:nvCxnSpPr>
        <p:spPr>
          <a:xfrm rot="10800000">
            <a:off x="1763480" y="3644724"/>
            <a:ext cx="175800" cy="0"/>
          </a:xfrm>
          <a:prstGeom prst="straightConnector1">
            <a:avLst/>
          </a:prstGeom>
          <a:noFill/>
          <a:ln cap="sq" cmpd="sng" w="9525">
            <a:solidFill>
              <a:srgbClr val="A0A5A5"/>
            </a:solidFill>
            <a:prstDash val="solid"/>
            <a:round/>
            <a:headEnd len="sm" w="sm" type="none"/>
            <a:tailEnd len="sm" w="sm" type="triangle"/>
          </a:ln>
        </p:spPr>
      </p:cxnSp>
      <p:sp>
        <p:nvSpPr>
          <p:cNvPr id="1230" name="Google Shape;1230;g2d1ce9cd426_2_176"/>
          <p:cNvSpPr txBox="1"/>
          <p:nvPr/>
        </p:nvSpPr>
        <p:spPr>
          <a:xfrm>
            <a:off x="1885701" y="3791424"/>
            <a:ext cx="1193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Verizon NHG TX"/>
                <a:ea typeface="Verizon NHG TX"/>
                <a:cs typeface="Verizon NHG TX"/>
                <a:sym typeface="Verizon NHG TX"/>
              </a:rPr>
              <a:t>MFE Boundaries for illustrative purpose only </a:t>
            </a:r>
            <a:endParaRPr/>
          </a:p>
        </p:txBody>
      </p:sp>
      <p:sp>
        <p:nvSpPr>
          <p:cNvPr id="1231" name="Google Shape;1231;g2d1ce9cd426_2_176"/>
          <p:cNvSpPr/>
          <p:nvPr/>
        </p:nvSpPr>
        <p:spPr>
          <a:xfrm>
            <a:off x="834187" y="3201753"/>
            <a:ext cx="676500" cy="279300"/>
          </a:xfrm>
          <a:prstGeom prst="rect">
            <a:avLst/>
          </a:prstGeom>
          <a:solidFill>
            <a:srgbClr val="D8D8D8"/>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Common Libs</a:t>
            </a:r>
            <a:endParaRPr/>
          </a:p>
        </p:txBody>
      </p:sp>
      <p:sp>
        <p:nvSpPr>
          <p:cNvPr id="1232" name="Google Shape;1232;g2d1ce9cd426_2_176"/>
          <p:cNvSpPr txBox="1"/>
          <p:nvPr/>
        </p:nvSpPr>
        <p:spPr>
          <a:xfrm>
            <a:off x="3836373" y="3883296"/>
            <a:ext cx="668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Verizon NHG TX"/>
                <a:ea typeface="Verizon NHG TX"/>
                <a:cs typeface="Verizon NHG TX"/>
                <a:sym typeface="Verizon NHG TX"/>
              </a:rPr>
              <a:t>Build Artifacts</a:t>
            </a:r>
            <a:endParaRPr/>
          </a:p>
        </p:txBody>
      </p:sp>
      <p:sp>
        <p:nvSpPr>
          <p:cNvPr id="1233" name="Google Shape;1233;g2d1ce9cd426_2_176"/>
          <p:cNvSpPr/>
          <p:nvPr/>
        </p:nvSpPr>
        <p:spPr>
          <a:xfrm>
            <a:off x="6915926" y="1539874"/>
            <a:ext cx="1950300" cy="2634300"/>
          </a:xfrm>
          <a:prstGeom prst="roundRect">
            <a:avLst>
              <a:gd fmla="val 16667" name="adj"/>
            </a:avLst>
          </a:prstGeom>
          <a:solidFill>
            <a:srgbClr val="AFE3B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Verizon NHG TX"/>
              <a:ea typeface="Verizon NHG TX"/>
              <a:cs typeface="Verizon NHG TX"/>
              <a:sym typeface="Verizon NHG TX"/>
            </a:endParaRPr>
          </a:p>
        </p:txBody>
      </p:sp>
      <p:pic>
        <p:nvPicPr>
          <p:cNvPr descr="React.js Folder Structure on Windows: A Comprehensive Guide | by Anant |  Jan, 2024 | JavaScript in Plain English" id="1234" name="Google Shape;1234;g2d1ce9cd426_2_176"/>
          <p:cNvPicPr preferRelativeResize="0"/>
          <p:nvPr/>
        </p:nvPicPr>
        <p:blipFill rotWithShape="1">
          <a:blip r:embed="rId5">
            <a:alphaModFix/>
          </a:blip>
          <a:srcRect b="0" l="0" r="0" t="0"/>
          <a:stretch/>
        </p:blipFill>
        <p:spPr>
          <a:xfrm>
            <a:off x="672310" y="4232948"/>
            <a:ext cx="330403" cy="217104"/>
          </a:xfrm>
          <a:prstGeom prst="rect">
            <a:avLst/>
          </a:prstGeom>
          <a:noFill/>
          <a:ln>
            <a:noFill/>
          </a:ln>
        </p:spPr>
      </p:pic>
      <p:pic>
        <p:nvPicPr>
          <p:cNvPr descr="Next.Js Logo PNG Vectors Free Download" id="1235" name="Google Shape;1235;g2d1ce9cd426_2_176"/>
          <p:cNvPicPr preferRelativeResize="0"/>
          <p:nvPr/>
        </p:nvPicPr>
        <p:blipFill rotWithShape="1">
          <a:blip r:embed="rId6">
            <a:alphaModFix/>
          </a:blip>
          <a:srcRect b="0" l="0" r="0" t="0"/>
          <a:stretch/>
        </p:blipFill>
        <p:spPr>
          <a:xfrm>
            <a:off x="1039407" y="4225952"/>
            <a:ext cx="342000" cy="206340"/>
          </a:xfrm>
          <a:prstGeom prst="rect">
            <a:avLst/>
          </a:prstGeom>
          <a:noFill/>
          <a:ln>
            <a:noFill/>
          </a:ln>
        </p:spPr>
      </p:pic>
      <p:pic>
        <p:nvPicPr>
          <p:cNvPr id="1236" name="Google Shape;1236;g2d1ce9cd426_2_176"/>
          <p:cNvPicPr preferRelativeResize="0"/>
          <p:nvPr/>
        </p:nvPicPr>
        <p:blipFill rotWithShape="1">
          <a:blip r:embed="rId7">
            <a:alphaModFix/>
          </a:blip>
          <a:srcRect b="0" l="0" r="0" t="0"/>
          <a:stretch/>
        </p:blipFill>
        <p:spPr>
          <a:xfrm>
            <a:off x="5897135" y="4208374"/>
            <a:ext cx="491251" cy="132195"/>
          </a:xfrm>
          <a:prstGeom prst="rect">
            <a:avLst/>
          </a:prstGeom>
          <a:noFill/>
          <a:ln>
            <a:noFill/>
          </a:ln>
        </p:spPr>
      </p:pic>
      <p:sp>
        <p:nvSpPr>
          <p:cNvPr id="1237" name="Google Shape;1237;g2d1ce9cd426_2_176"/>
          <p:cNvSpPr txBox="1"/>
          <p:nvPr/>
        </p:nvSpPr>
        <p:spPr>
          <a:xfrm>
            <a:off x="3183906" y="2584093"/>
            <a:ext cx="526200" cy="184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Build</a:t>
            </a:r>
            <a:endParaRPr/>
          </a:p>
        </p:txBody>
      </p:sp>
      <p:sp>
        <p:nvSpPr>
          <p:cNvPr id="1238" name="Google Shape;1238;g2d1ce9cd426_2_176"/>
          <p:cNvSpPr txBox="1"/>
          <p:nvPr/>
        </p:nvSpPr>
        <p:spPr>
          <a:xfrm>
            <a:off x="4686773" y="2590238"/>
            <a:ext cx="526200" cy="184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Deploy</a:t>
            </a:r>
            <a:endParaRPr/>
          </a:p>
        </p:txBody>
      </p:sp>
      <p:pic>
        <p:nvPicPr>
          <p:cNvPr descr="Next.Js Logo PNG Vectors Free Download" id="1239" name="Google Shape;1239;g2d1ce9cd426_2_176"/>
          <p:cNvPicPr preferRelativeResize="0"/>
          <p:nvPr/>
        </p:nvPicPr>
        <p:blipFill rotWithShape="1">
          <a:blip r:embed="rId6">
            <a:alphaModFix/>
          </a:blip>
          <a:srcRect b="0" l="0" r="0" t="0"/>
          <a:stretch/>
        </p:blipFill>
        <p:spPr>
          <a:xfrm>
            <a:off x="5438027" y="4183049"/>
            <a:ext cx="342000" cy="206340"/>
          </a:xfrm>
          <a:prstGeom prst="rect">
            <a:avLst/>
          </a:prstGeom>
          <a:noFill/>
          <a:ln>
            <a:noFill/>
          </a:ln>
        </p:spPr>
      </p:pic>
      <p:sp>
        <p:nvSpPr>
          <p:cNvPr id="1240" name="Google Shape;1240;g2d1ce9cd426_2_176"/>
          <p:cNvSpPr txBox="1"/>
          <p:nvPr/>
        </p:nvSpPr>
        <p:spPr>
          <a:xfrm>
            <a:off x="5667983" y="3877559"/>
            <a:ext cx="668100" cy="184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600">
                <a:solidFill>
                  <a:schemeClr val="dk1"/>
                </a:solidFill>
                <a:latin typeface="Verizon NHG TX"/>
                <a:ea typeface="Verizon NHG TX"/>
                <a:cs typeface="Verizon NHG TX"/>
                <a:sym typeface="Verizon NHG TX"/>
              </a:rPr>
              <a:t>Applications</a:t>
            </a:r>
            <a:endParaRPr/>
          </a:p>
        </p:txBody>
      </p:sp>
      <p:sp>
        <p:nvSpPr>
          <p:cNvPr id="1241" name="Google Shape;1241;g2d1ce9cd426_2_176"/>
          <p:cNvSpPr txBox="1"/>
          <p:nvPr/>
        </p:nvSpPr>
        <p:spPr>
          <a:xfrm>
            <a:off x="6960668" y="1773200"/>
            <a:ext cx="1860900" cy="21858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Build and Deploy Independently</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Global Core Frameworks</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Common reusable components</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Common Libraries</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Multiple rendering patterns </a:t>
            </a:r>
            <a:endParaRPr/>
          </a:p>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      </a:t>
            </a:r>
            <a:r>
              <a:rPr lang="en-US" sz="800">
                <a:solidFill>
                  <a:schemeClr val="dk1"/>
                </a:solidFill>
                <a:latin typeface="Verizon NHG TX"/>
                <a:ea typeface="Verizon NHG TX"/>
                <a:cs typeface="Verizon NHG TX"/>
                <a:sym typeface="Verizon NHG TX"/>
              </a:rPr>
              <a:t>a. Static Site Generation</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      b. Server-side Rendering</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      c. Client-side Rendering</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      d. Composite Pattern </a:t>
            </a:r>
            <a:endParaRPr/>
          </a:p>
          <a:p>
            <a:pPr indent="-120650" lvl="1" marL="628650" marR="0" rtl="0" algn="l">
              <a:spcBef>
                <a:spcPts val="0"/>
              </a:spcBef>
              <a:spcAft>
                <a:spcPts val="0"/>
              </a:spcAft>
              <a:buClr>
                <a:schemeClr val="dk1"/>
              </a:buClr>
              <a:buSzPts val="800"/>
              <a:buFont typeface="Arial"/>
              <a:buNone/>
            </a:pPr>
            <a:r>
              <a:t/>
            </a:r>
            <a:endParaRPr b="1" i="0" sz="800" u="none" cap="none" strike="noStrike">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Trunk based development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g2d01786835e_0_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NGD MFE Code Sharing considerations</a:t>
            </a:r>
            <a:endParaRPr/>
          </a:p>
        </p:txBody>
      </p:sp>
      <p:sp>
        <p:nvSpPr>
          <p:cNvPr id="1247" name="Google Shape;1247;g2d01786835e_0_0"/>
          <p:cNvSpPr txBox="1"/>
          <p:nvPr>
            <p:ph idx="1" type="body"/>
          </p:nvPr>
        </p:nvSpPr>
        <p:spPr>
          <a:xfrm>
            <a:off x="717259" y="933450"/>
            <a:ext cx="8200200" cy="3086100"/>
          </a:xfrm>
          <a:prstGeom prst="rect">
            <a:avLst/>
          </a:prstGeom>
          <a:noFill/>
          <a:ln>
            <a:noFill/>
          </a:ln>
        </p:spPr>
        <p:txBody>
          <a:bodyPr anchorCtr="0" anchor="t" bIns="0" lIns="0" spcFirstLastPara="1" rIns="0" wrap="square" tIns="0">
            <a:normAutofit fontScale="70000" lnSpcReduction="20000"/>
          </a:bodyPr>
          <a:lstStyle/>
          <a:p>
            <a:pPr indent="-308610" lvl="0" marL="457200" rtl="0" algn="l">
              <a:spcBef>
                <a:spcPts val="900"/>
              </a:spcBef>
              <a:spcAft>
                <a:spcPts val="0"/>
              </a:spcAft>
              <a:buSzPct val="150000"/>
              <a:buChar char="●"/>
            </a:pPr>
            <a:r>
              <a:rPr lang="en-US"/>
              <a:t>Code sharing</a:t>
            </a:r>
            <a:r>
              <a:rPr b="0" lang="en-US"/>
              <a:t> is achieved through maintaining re-usable packages and libraries in </a:t>
            </a:r>
            <a:r>
              <a:rPr lang="en-US"/>
              <a:t>common repo</a:t>
            </a:r>
            <a:r>
              <a:rPr b="0" lang="en-US"/>
              <a:t>. </a:t>
            </a:r>
            <a:endParaRPr b="0"/>
          </a:p>
          <a:p>
            <a:pPr indent="-308610" lvl="1" marL="914400" rtl="0" algn="l">
              <a:spcBef>
                <a:spcPts val="0"/>
              </a:spcBef>
              <a:spcAft>
                <a:spcPts val="0"/>
              </a:spcAft>
              <a:buSzPct val="150000"/>
              <a:buChar char="○"/>
            </a:pPr>
            <a:r>
              <a:rPr lang="en-US"/>
              <a:t>This is equivalent to to how the VDS library components are distributed today.</a:t>
            </a:r>
            <a:endParaRPr/>
          </a:p>
          <a:p>
            <a:pPr indent="-308610" lvl="0" marL="457200" rtl="0" algn="l">
              <a:lnSpc>
                <a:spcPct val="100000"/>
              </a:lnSpc>
              <a:spcBef>
                <a:spcPts val="0"/>
              </a:spcBef>
              <a:spcAft>
                <a:spcPts val="0"/>
              </a:spcAft>
              <a:buSzPct val="150000"/>
              <a:buChar char="●"/>
            </a:pPr>
            <a:r>
              <a:rPr lang="en-US"/>
              <a:t>Shared code</a:t>
            </a:r>
            <a:r>
              <a:rPr b="0" lang="en-US"/>
              <a:t> written for NGD can fall under two categories, </a:t>
            </a:r>
            <a:endParaRPr b="0"/>
          </a:p>
          <a:p>
            <a:pPr indent="-308610" lvl="1" marL="914400" rtl="0" algn="l">
              <a:lnSpc>
                <a:spcPct val="100000"/>
              </a:lnSpc>
              <a:spcBef>
                <a:spcPts val="0"/>
              </a:spcBef>
              <a:spcAft>
                <a:spcPts val="0"/>
              </a:spcAft>
              <a:buSzPct val="150000"/>
              <a:buChar char="○"/>
            </a:pPr>
            <a:r>
              <a:rPr b="1" lang="en-US"/>
              <a:t>Framework agnostic components and libraries</a:t>
            </a:r>
            <a:r>
              <a:rPr b="0" lang="en-US"/>
              <a:t> </a:t>
            </a:r>
            <a:r>
              <a:rPr lang="en-US"/>
              <a:t>: (global common remo)</a:t>
            </a:r>
            <a:endParaRPr/>
          </a:p>
          <a:p>
            <a:pPr indent="-340614" lvl="2" marL="1371600" rtl="0" algn="l">
              <a:lnSpc>
                <a:spcPct val="100000"/>
              </a:lnSpc>
              <a:spcBef>
                <a:spcPts val="0"/>
              </a:spcBef>
              <a:spcAft>
                <a:spcPts val="0"/>
              </a:spcAft>
              <a:buSzPct val="210000"/>
              <a:buChar char="■"/>
            </a:pPr>
            <a:r>
              <a:rPr lang="en-US"/>
              <a:t>Presentation only components. </a:t>
            </a:r>
            <a:endParaRPr/>
          </a:p>
          <a:p>
            <a:pPr indent="-340614" lvl="2" marL="1371600" rtl="0" algn="l">
              <a:lnSpc>
                <a:spcPct val="100000"/>
              </a:lnSpc>
              <a:spcBef>
                <a:spcPts val="0"/>
              </a:spcBef>
              <a:spcAft>
                <a:spcPts val="0"/>
              </a:spcAft>
              <a:buSzPct val="210000"/>
              <a:buChar char="■"/>
            </a:pPr>
            <a:r>
              <a:rPr lang="en-US"/>
              <a:t>Core framework libraries (error handling , logging , tagging etc)</a:t>
            </a:r>
            <a:endParaRPr/>
          </a:p>
          <a:p>
            <a:pPr indent="-340614" lvl="2" marL="1371600" rtl="0" algn="l">
              <a:lnSpc>
                <a:spcPct val="100000"/>
              </a:lnSpc>
              <a:spcBef>
                <a:spcPts val="0"/>
              </a:spcBef>
              <a:spcAft>
                <a:spcPts val="0"/>
              </a:spcAft>
              <a:buSzPct val="210000"/>
              <a:buChar char="■"/>
            </a:pPr>
            <a:r>
              <a:rPr lang="en-US"/>
              <a:t>C</a:t>
            </a:r>
            <a:r>
              <a:rPr b="0" lang="en-US"/>
              <a:t>an be </a:t>
            </a:r>
            <a:r>
              <a:rPr lang="en-US"/>
              <a:t>consumed</a:t>
            </a:r>
            <a:r>
              <a:rPr b="0" lang="en-US"/>
              <a:t> </a:t>
            </a:r>
            <a:r>
              <a:rPr lang="en-US"/>
              <a:t>by any apps</a:t>
            </a:r>
            <a:r>
              <a:rPr b="0" lang="en-US"/>
              <a:t> or oth</a:t>
            </a:r>
            <a:r>
              <a:rPr lang="en-US"/>
              <a:t>er channels</a:t>
            </a:r>
            <a:r>
              <a:rPr b="0" lang="en-US"/>
              <a:t> with </a:t>
            </a:r>
            <a:r>
              <a:rPr lang="en-US"/>
              <a:t>compatible</a:t>
            </a:r>
            <a:r>
              <a:rPr b="0" lang="en-US"/>
              <a:t> React version.</a:t>
            </a:r>
            <a:endParaRPr b="0"/>
          </a:p>
          <a:p>
            <a:pPr indent="-340614" lvl="2" marL="1371600" rtl="0" algn="l">
              <a:spcBef>
                <a:spcPts val="0"/>
              </a:spcBef>
              <a:spcAft>
                <a:spcPts val="0"/>
              </a:spcAft>
              <a:buSzPct val="210000"/>
              <a:buChar char="■"/>
            </a:pPr>
            <a:r>
              <a:rPr lang="en-US"/>
              <a:t>Consuming apps (eg ;Assisted) will import the shared code using NPM import, and specifying a version in package.json. </a:t>
            </a:r>
            <a:endParaRPr/>
          </a:p>
          <a:p>
            <a:pPr indent="-308610" lvl="1" marL="914400" rtl="0" algn="l">
              <a:lnSpc>
                <a:spcPct val="100000"/>
              </a:lnSpc>
              <a:spcBef>
                <a:spcPts val="0"/>
              </a:spcBef>
              <a:spcAft>
                <a:spcPts val="0"/>
              </a:spcAft>
              <a:buSzPct val="150000"/>
              <a:buChar char="○"/>
            </a:pPr>
            <a:r>
              <a:rPr b="1" lang="en-US"/>
              <a:t>Code written with Next.js dependencies</a:t>
            </a:r>
            <a:r>
              <a:rPr lang="en-US"/>
              <a:t> : (separate repo - global common next repo)</a:t>
            </a:r>
            <a:endParaRPr/>
          </a:p>
          <a:p>
            <a:pPr indent="-340614" lvl="2" marL="1371600" rtl="0" algn="l">
              <a:lnSpc>
                <a:spcPct val="100000"/>
              </a:lnSpc>
              <a:spcBef>
                <a:spcPts val="0"/>
              </a:spcBef>
              <a:spcAft>
                <a:spcPts val="0"/>
              </a:spcAft>
              <a:buSzPct val="210000"/>
              <a:buChar char="■"/>
            </a:pPr>
            <a:r>
              <a:rPr lang="en-US"/>
              <a:t>These are components with A</a:t>
            </a:r>
            <a:r>
              <a:rPr b="0" lang="en-US"/>
              <a:t>sync render methods for Server components</a:t>
            </a:r>
            <a:r>
              <a:rPr lang="en-US"/>
              <a:t> or</a:t>
            </a:r>
            <a:r>
              <a:rPr b="0" lang="en-US"/>
              <a:t> Next specific </a:t>
            </a:r>
            <a:r>
              <a:rPr lang="en-US"/>
              <a:t>r</a:t>
            </a:r>
            <a:r>
              <a:rPr b="0" lang="en-US"/>
              <a:t>eact components e.g. Link, Script, etc. </a:t>
            </a:r>
            <a:endParaRPr b="0"/>
          </a:p>
          <a:p>
            <a:pPr indent="-340614" lvl="2" marL="1371600" rtl="0" algn="l">
              <a:lnSpc>
                <a:spcPct val="100000"/>
              </a:lnSpc>
              <a:spcBef>
                <a:spcPts val="0"/>
              </a:spcBef>
              <a:spcAft>
                <a:spcPts val="0"/>
              </a:spcAft>
              <a:buSzPct val="210000"/>
              <a:buChar char="■"/>
            </a:pPr>
            <a:r>
              <a:rPr lang="en-US"/>
              <a:t>Any level of code could still be shared, including presentation,, all the way up to fetching / state management level of components. </a:t>
            </a:r>
            <a:endParaRPr/>
          </a:p>
          <a:p>
            <a:pPr indent="-340614" lvl="2" marL="1371600" rtl="0" algn="l">
              <a:spcBef>
                <a:spcPts val="0"/>
              </a:spcBef>
              <a:spcAft>
                <a:spcPts val="0"/>
              </a:spcAft>
              <a:buSzPct val="210000"/>
              <a:buChar char="■"/>
            </a:pPr>
            <a:r>
              <a:rPr lang="en-US"/>
              <a:t>Can be consumed by any apps or other channels on compatible Next.js version</a:t>
            </a:r>
            <a:endParaRPr/>
          </a:p>
          <a:p>
            <a:pPr indent="-340614" lvl="2" marL="1371600" rtl="0" algn="l">
              <a:spcBef>
                <a:spcPts val="0"/>
              </a:spcBef>
              <a:spcAft>
                <a:spcPts val="0"/>
              </a:spcAft>
              <a:buSzPct val="210000"/>
              <a:buChar char="■"/>
            </a:pPr>
            <a:r>
              <a:rPr lang="en-US"/>
              <a:t>Consuming apps (eg ;Assisted) will import the shared code using NPM import, and specifying a version in package.json. </a:t>
            </a:r>
            <a:endParaRPr/>
          </a:p>
          <a:p>
            <a:pPr indent="-308610" lvl="0" marL="457200" rtl="0" algn="l">
              <a:lnSpc>
                <a:spcPct val="100000"/>
              </a:lnSpc>
              <a:spcBef>
                <a:spcPts val="0"/>
              </a:spcBef>
              <a:spcAft>
                <a:spcPts val="0"/>
              </a:spcAft>
              <a:buSzPct val="150000"/>
              <a:buChar char="●"/>
            </a:pPr>
            <a:r>
              <a:rPr b="0" lang="en-US"/>
              <a:t>MFEs themselves cannot be imported to another MFE at run time, this is supported only via module federation (current state). </a:t>
            </a:r>
            <a:endParaRPr b="0"/>
          </a:p>
          <a:p>
            <a:pPr indent="-308610" lvl="0" marL="457200" rtl="0" algn="l">
              <a:lnSpc>
                <a:spcPct val="100000"/>
              </a:lnSpc>
              <a:spcBef>
                <a:spcPts val="0"/>
              </a:spcBef>
              <a:spcAft>
                <a:spcPts val="0"/>
              </a:spcAft>
              <a:buSzPct val="150000"/>
              <a:buChar char="●"/>
            </a:pPr>
            <a:r>
              <a:rPr b="0" lang="en-US"/>
              <a:t>Sharing is a one-way direction, from library to application.</a:t>
            </a:r>
            <a:endParaRPr b="0"/>
          </a:p>
          <a:p>
            <a:pPr indent="0" lvl="0" marL="0" rtl="0" algn="l">
              <a:lnSpc>
                <a:spcPct val="100000"/>
              </a:lnSpc>
              <a:spcBef>
                <a:spcPts val="900"/>
              </a:spcBef>
              <a:spcAft>
                <a:spcPts val="0"/>
              </a:spcAft>
              <a:buNone/>
            </a:pPr>
            <a:r>
              <a:t/>
            </a:r>
            <a:endParaRPr b="0"/>
          </a:p>
        </p:txBody>
      </p:sp>
      <p:sp>
        <p:nvSpPr>
          <p:cNvPr id="1248" name="Google Shape;1248;g2d01786835e_0_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4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When to use State Management Library? </a:t>
            </a:r>
            <a:endParaRPr/>
          </a:p>
        </p:txBody>
      </p:sp>
      <p:sp>
        <p:nvSpPr>
          <p:cNvPr id="1254" name="Google Shape;1254;p4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1255" name="Google Shape;1255;p46"/>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1256" name="Google Shape;1256;p46"/>
          <p:cNvSpPr txBox="1"/>
          <p:nvPr/>
        </p:nvSpPr>
        <p:spPr>
          <a:xfrm>
            <a:off x="457198" y="1162050"/>
            <a:ext cx="80637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Front-end library React has internal component state and context api to manage basic data storing  and sharing needs. </a:t>
            </a:r>
            <a:endParaRPr/>
          </a:p>
        </p:txBody>
      </p:sp>
      <p:sp>
        <p:nvSpPr>
          <p:cNvPr id="1257" name="Google Shape;1257;p46"/>
          <p:cNvSpPr txBox="1"/>
          <p:nvPr/>
        </p:nvSpPr>
        <p:spPr>
          <a:xfrm>
            <a:off x="457199" y="1505962"/>
            <a:ext cx="7086596"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Front-end library React has internal component state and context api to manage basic data storing  and sharing needs. </a:t>
            </a:r>
            <a:endParaRPr/>
          </a:p>
          <a:p>
            <a:pPr indent="-209550" lvl="0" marL="2857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Front-end apps need state management libraries when lot of data needs to be shared across different pages in app.</a:t>
            </a:r>
            <a:endParaRPr/>
          </a:p>
          <a:p>
            <a:pPr indent="-209550" lvl="0" marL="2857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When React api’s are insufficient to handle data operations for your application</a:t>
            </a:r>
            <a:endParaRPr/>
          </a:p>
          <a:p>
            <a:pPr indent="-209550" lvl="0" marL="2857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If global State is increasing and there are lot of read/write operations to global state.</a:t>
            </a:r>
            <a:endParaRPr/>
          </a:p>
          <a:p>
            <a:pPr indent="-209550" lvl="0" marL="285750" marR="0" rtl="0" algn="l">
              <a:spcBef>
                <a:spcPts val="0"/>
              </a:spcBef>
              <a:spcAft>
                <a:spcPts val="0"/>
              </a:spcAft>
              <a:buClr>
                <a:schemeClr val="dk1"/>
              </a:buClr>
              <a:buSzPts val="1200"/>
              <a:buFont typeface="Arial"/>
              <a:buNone/>
            </a:pPr>
            <a:r>
              <a:t/>
            </a:r>
            <a:endParaRPr sz="1200">
              <a:solidFill>
                <a:schemeClr val="dk1"/>
              </a:solidFill>
              <a:latin typeface="Arial"/>
              <a:ea typeface="Arial"/>
              <a:cs typeface="Arial"/>
              <a:sym typeface="Arial"/>
            </a:endParaRPr>
          </a:p>
        </p:txBody>
      </p:sp>
      <p:sp>
        <p:nvSpPr>
          <p:cNvPr id="1258" name="Google Shape;1258;p46"/>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State Management</a:t>
            </a:r>
            <a:endParaRPr b="0" i="0" sz="800">
              <a:solidFill>
                <a:schemeClr val="accen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4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State Management   </a:t>
            </a:r>
            <a:endParaRPr/>
          </a:p>
        </p:txBody>
      </p:sp>
      <p:sp>
        <p:nvSpPr>
          <p:cNvPr id="1264" name="Google Shape;1264;p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1265" name="Google Shape;1265;p47"/>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graphicFrame>
        <p:nvGraphicFramePr>
          <p:cNvPr id="1266" name="Google Shape;1266;p47"/>
          <p:cNvGraphicFramePr/>
          <p:nvPr/>
        </p:nvGraphicFramePr>
        <p:xfrm>
          <a:off x="430571" y="1111277"/>
          <a:ext cx="3000000" cy="3000000"/>
        </p:xfrm>
        <a:graphic>
          <a:graphicData uri="http://schemas.openxmlformats.org/drawingml/2006/table">
            <a:tbl>
              <a:tblPr bandRow="1" firstRow="1">
                <a:noFill/>
                <a:tableStyleId>{5BAEAF05-E4BE-4548-B17F-0438588C7A2F}</a:tableStyleId>
              </a:tblPr>
              <a:tblGrid>
                <a:gridCol w="4162500"/>
                <a:gridCol w="4162500"/>
              </a:tblGrid>
              <a:tr h="348850">
                <a:tc>
                  <a:txBody>
                    <a:bodyPr/>
                    <a:lstStyle/>
                    <a:p>
                      <a:pPr indent="0" lvl="0" marL="0" marR="0" rtl="0" algn="l">
                        <a:spcBef>
                          <a:spcPts val="0"/>
                        </a:spcBef>
                        <a:spcAft>
                          <a:spcPts val="0"/>
                        </a:spcAft>
                        <a:buClr>
                          <a:schemeClr val="lt1"/>
                        </a:buClr>
                        <a:buSzPts val="1000"/>
                        <a:buFont typeface="Arial"/>
                        <a:buNone/>
                      </a:pPr>
                      <a:r>
                        <a:rPr b="1" lang="en-US" sz="1000">
                          <a:solidFill>
                            <a:schemeClr val="lt1"/>
                          </a:solidFill>
                          <a:latin typeface="Arial"/>
                          <a:ea typeface="Arial"/>
                          <a:cs typeface="Arial"/>
                          <a:sym typeface="Arial"/>
                        </a:rPr>
                        <a:t>Considerations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chemeClr val="lt1"/>
                        </a:buClr>
                        <a:buSzPts val="1000"/>
                        <a:buFont typeface="Arial"/>
                        <a:buNone/>
                      </a:pPr>
                      <a:r>
                        <a:rPr lang="en-US" sz="1000">
                          <a:solidFill>
                            <a:schemeClr val="lt1"/>
                          </a:solidFill>
                          <a:latin typeface="Arial"/>
                          <a:ea typeface="Arial"/>
                          <a:cs typeface="Arial"/>
                          <a:sym typeface="Arial"/>
                        </a:rPr>
                        <a:t>Recommendation : </a:t>
                      </a:r>
                      <a:r>
                        <a:rPr b="0" lang="en-US" sz="1000" u="sng">
                          <a:solidFill>
                            <a:schemeClr val="lt1"/>
                          </a:solidFill>
                          <a:latin typeface="Arial"/>
                          <a:ea typeface="Arial"/>
                          <a:cs typeface="Arial"/>
                          <a:sym typeface="Arial"/>
                          <a:hlinkClick r:id="rId3">
                            <a:extLst>
                              <a:ext uri="{A12FA001-AC4F-418D-AE19-62706E023703}">
                                <ahyp:hlinkClr val="tx"/>
                              </a:ext>
                            </a:extLst>
                          </a:hlinkClick>
                        </a:rPr>
                        <a:t>TanStack Query </a:t>
                      </a:r>
                      <a:endParaRPr b="0" sz="1000">
                        <a:solidFill>
                          <a:schemeClr val="lt1"/>
                        </a:solidFill>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1399250">
                <a:tc>
                  <a:txBody>
                    <a:bodyPr/>
                    <a:lstStyle/>
                    <a:p>
                      <a:pPr indent="0" lvl="0" marL="0" marR="0" rtl="0" algn="l">
                        <a:spcBef>
                          <a:spcPts val="0"/>
                        </a:spcBef>
                        <a:spcAft>
                          <a:spcPts val="0"/>
                        </a:spcAft>
                        <a:buNone/>
                      </a:pPr>
                      <a:r>
                        <a:t/>
                      </a:r>
                      <a:endParaRPr b="1" sz="1000">
                        <a:latin typeface="Arial"/>
                        <a:ea typeface="Arial"/>
                        <a:cs typeface="Arial"/>
                        <a:sym typeface="Arial"/>
                      </a:endParaRPr>
                    </a:p>
                    <a:p>
                      <a:pPr indent="0" lvl="0" marL="0" marR="0" rtl="0" algn="l">
                        <a:spcBef>
                          <a:spcPts val="0"/>
                        </a:spcBef>
                        <a:spcAft>
                          <a:spcPts val="0"/>
                        </a:spcAft>
                        <a:buNone/>
                      </a:pPr>
                      <a:r>
                        <a:rPr b="1" lang="en-US" sz="1000">
                          <a:latin typeface="Arial"/>
                          <a:ea typeface="Arial"/>
                          <a:cs typeface="Arial"/>
                          <a:sym typeface="Arial"/>
                        </a:rPr>
                        <a:t>Micro app specific State</a:t>
                      </a:r>
                      <a:endParaRPr/>
                    </a:p>
                    <a:p>
                      <a:pPr indent="0" lvl="0" marL="0" marR="0" rtl="0" algn="l">
                        <a:spcBef>
                          <a:spcPts val="0"/>
                        </a:spcBef>
                        <a:spcAft>
                          <a:spcPts val="0"/>
                        </a:spcAft>
                        <a:buNone/>
                      </a:pPr>
                      <a:r>
                        <a:t/>
                      </a:r>
                      <a:endParaRPr b="1" sz="1000">
                        <a:latin typeface="Arial"/>
                        <a:ea typeface="Arial"/>
                        <a:cs typeface="Arial"/>
                        <a:sym typeface="Arial"/>
                      </a:endParaRPr>
                    </a:p>
                    <a:p>
                      <a:pPr indent="-171450" lvl="0" marL="1714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State management could be required for managing state/data within micro apps </a:t>
                      </a:r>
                      <a:endParaRPr/>
                    </a:p>
                    <a:p>
                      <a:pPr indent="-171450" lvl="0" marL="1714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Each micro apps will have its isolated state , full managed by that micro app only for achieving business functionality. This state only persists for current user session. </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2">
                  <a:txBody>
                    <a:bodyPr/>
                    <a:lstStyle/>
                    <a:p>
                      <a:pPr indent="0" lvl="0" marL="0" marR="0" rtl="0" algn="l">
                        <a:spcBef>
                          <a:spcPts val="0"/>
                        </a:spcBef>
                        <a:spcAft>
                          <a:spcPts val="0"/>
                        </a:spcAft>
                        <a:buNone/>
                      </a:pPr>
                      <a:r>
                        <a:t/>
                      </a:r>
                      <a:endParaRPr b="1" sz="1000">
                        <a:latin typeface="Arial"/>
                        <a:ea typeface="Arial"/>
                        <a:cs typeface="Arial"/>
                        <a:sym typeface="Arial"/>
                      </a:endParaRPr>
                    </a:p>
                    <a:p>
                      <a:pPr indent="0" lvl="0" marL="0" marR="0" rtl="0" algn="l">
                        <a:spcBef>
                          <a:spcPts val="0"/>
                        </a:spcBef>
                        <a:spcAft>
                          <a:spcPts val="0"/>
                        </a:spcAft>
                        <a:buNone/>
                      </a:pPr>
                      <a:r>
                        <a:rPr b="1" lang="en-US" sz="1000">
                          <a:latin typeface="Arial"/>
                          <a:ea typeface="Arial"/>
                          <a:cs typeface="Arial"/>
                          <a:sym typeface="Arial"/>
                        </a:rPr>
                        <a:t>Why ? </a:t>
                      </a:r>
                      <a:endParaRPr/>
                    </a:p>
                    <a:p>
                      <a:pPr indent="-285750" lvl="0" marL="2857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Our approach is to </a:t>
                      </a:r>
                      <a:r>
                        <a:rPr b="1" lang="en-US" sz="800">
                          <a:latin typeface="Arial"/>
                          <a:ea typeface="Arial"/>
                          <a:cs typeface="Arial"/>
                          <a:sym typeface="Arial"/>
                        </a:rPr>
                        <a:t>move data fetching to server side </a:t>
                      </a:r>
                      <a:r>
                        <a:rPr b="0" lang="en-US" sz="800">
                          <a:latin typeface="Arial"/>
                          <a:ea typeface="Arial"/>
                          <a:cs typeface="Arial"/>
                          <a:sym typeface="Arial"/>
                        </a:rPr>
                        <a:t>and use react internal state or react context api wherever possible. </a:t>
                      </a:r>
                      <a:endParaRPr/>
                    </a:p>
                    <a:p>
                      <a:pPr indent="-285750" lvl="0" marL="285750" marR="0" rtl="0" algn="l">
                        <a:lnSpc>
                          <a:spcPct val="200000"/>
                        </a:lnSpc>
                        <a:spcBef>
                          <a:spcPts val="0"/>
                        </a:spcBef>
                        <a:spcAft>
                          <a:spcPts val="0"/>
                        </a:spcAft>
                        <a:buClr>
                          <a:schemeClr val="dk1"/>
                        </a:buClr>
                        <a:buSzPts val="800"/>
                        <a:buFont typeface="Arial"/>
                        <a:buChar char="•"/>
                      </a:pPr>
                      <a:r>
                        <a:rPr b="1" lang="en-US" sz="800">
                          <a:latin typeface="Arial"/>
                          <a:ea typeface="Arial"/>
                          <a:cs typeface="Arial"/>
                          <a:sym typeface="Arial"/>
                        </a:rPr>
                        <a:t>Less boilerplate </a:t>
                      </a:r>
                      <a:r>
                        <a:rPr b="0" lang="en-US" sz="800">
                          <a:latin typeface="Arial"/>
                          <a:ea typeface="Arial"/>
                          <a:cs typeface="Arial"/>
                          <a:sym typeface="Arial"/>
                        </a:rPr>
                        <a:t>code to write , no reducers.</a:t>
                      </a:r>
                      <a:endParaRPr/>
                    </a:p>
                    <a:p>
                      <a:pPr indent="-285750" lvl="0" marL="2857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No separate library or middleware for async data fetching</a:t>
                      </a:r>
                      <a:endParaRPr/>
                    </a:p>
                    <a:p>
                      <a:pPr indent="-285750" lvl="0" marL="2857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Very good at maintaining asynchronous state(server state) between server and client</a:t>
                      </a:r>
                      <a:endParaRPr/>
                    </a:p>
                    <a:p>
                      <a:pPr indent="-285750" lvl="0" marL="285750" marR="0" rtl="0" algn="l">
                        <a:lnSpc>
                          <a:spcPct val="200000"/>
                        </a:lnSpc>
                        <a:spcBef>
                          <a:spcPts val="0"/>
                        </a:spcBef>
                        <a:spcAft>
                          <a:spcPts val="0"/>
                        </a:spcAft>
                        <a:buClr>
                          <a:schemeClr val="dk1"/>
                        </a:buClr>
                        <a:buSzPts val="800"/>
                        <a:buFont typeface="Arial"/>
                        <a:buChar char="•"/>
                      </a:pPr>
                      <a:r>
                        <a:rPr b="1" lang="en-US" sz="800">
                          <a:latin typeface="Arial"/>
                          <a:ea typeface="Arial"/>
                          <a:cs typeface="Arial"/>
                          <a:sym typeface="Arial"/>
                        </a:rPr>
                        <a:t>In built data fetching, caching, revalidation</a:t>
                      </a:r>
                      <a:r>
                        <a:rPr b="0" lang="en-US" sz="800">
                          <a:latin typeface="Arial"/>
                          <a:ea typeface="Arial"/>
                          <a:cs typeface="Arial"/>
                          <a:sym typeface="Arial"/>
                        </a:rPr>
                        <a:t>, request deduplication, </a:t>
                      </a:r>
                      <a:r>
                        <a:rPr lang="en-US" sz="800">
                          <a:latin typeface="Arial"/>
                          <a:ea typeface="Arial"/>
                          <a:cs typeface="Arial"/>
                          <a:sym typeface="Arial"/>
                        </a:rPr>
                        <a:t>error retry.</a:t>
                      </a:r>
                      <a:endParaRPr/>
                    </a:p>
                    <a:p>
                      <a:pPr indent="-285750" lvl="0" marL="2857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@tanstack/react-query gaining lot of traction in community</a:t>
                      </a:r>
                      <a:r>
                        <a:rPr b="1" lang="en-US" sz="800">
                          <a:latin typeface="Arial"/>
                          <a:ea typeface="Arial"/>
                          <a:cs typeface="Arial"/>
                          <a:sym typeface="Arial"/>
                        </a:rPr>
                        <a:t>, 2.8 million weekly downloads , 38.6k stars </a:t>
                      </a:r>
                      <a:r>
                        <a:rPr b="0" lang="en-US" sz="800">
                          <a:latin typeface="Arial"/>
                          <a:ea typeface="Arial"/>
                          <a:cs typeface="Arial"/>
                          <a:sym typeface="Arial"/>
                        </a:rPr>
                        <a:t>. Launched in 2019 , current version is 5.x</a:t>
                      </a:r>
                      <a:endParaRPr/>
                    </a:p>
                    <a:p>
                      <a:pPr indent="-285750" lvl="0" marL="2857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TanStack is well maintained, and they are offering lot of other open-source modules as well like Routing, Data Visualization, Charts, Tables. </a:t>
                      </a:r>
                      <a:endParaRPr/>
                    </a:p>
                    <a:p>
                      <a:pPr indent="0" lvl="0" marL="0" marR="0" rtl="0" algn="l">
                        <a:spcBef>
                          <a:spcPts val="0"/>
                        </a:spcBef>
                        <a:spcAft>
                          <a:spcPts val="0"/>
                        </a:spcAft>
                        <a:buNone/>
                      </a:pPr>
                      <a:r>
                        <a:t/>
                      </a:r>
                      <a:endParaRPr sz="10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510325">
                <a:tc>
                  <a:txBody>
                    <a:bodyPr/>
                    <a:lstStyle/>
                    <a:p>
                      <a:pPr indent="0" lvl="0" marL="0" marR="0" rtl="0" algn="l">
                        <a:spcBef>
                          <a:spcPts val="0"/>
                        </a:spcBef>
                        <a:spcAft>
                          <a:spcPts val="0"/>
                        </a:spcAft>
                        <a:buNone/>
                      </a:pPr>
                      <a:r>
                        <a:t/>
                      </a:r>
                      <a:endParaRPr b="1" sz="1000">
                        <a:latin typeface="Arial"/>
                        <a:ea typeface="Arial"/>
                        <a:cs typeface="Arial"/>
                        <a:sym typeface="Arial"/>
                      </a:endParaRPr>
                    </a:p>
                    <a:p>
                      <a:pPr indent="0" lvl="0" marL="0" marR="0" rtl="0" algn="l">
                        <a:spcBef>
                          <a:spcPts val="0"/>
                        </a:spcBef>
                        <a:spcAft>
                          <a:spcPts val="0"/>
                        </a:spcAft>
                        <a:buNone/>
                      </a:pPr>
                      <a:r>
                        <a:rPr b="1" lang="en-US" sz="1000">
                          <a:latin typeface="Arial"/>
                          <a:ea typeface="Arial"/>
                          <a:cs typeface="Arial"/>
                          <a:sym typeface="Arial"/>
                        </a:rPr>
                        <a:t>Global State</a:t>
                      </a:r>
                      <a:endParaRPr/>
                    </a:p>
                    <a:p>
                      <a:pPr indent="0" lvl="0" marL="0" marR="0" rtl="0" algn="l">
                        <a:spcBef>
                          <a:spcPts val="0"/>
                        </a:spcBef>
                        <a:spcAft>
                          <a:spcPts val="0"/>
                        </a:spcAft>
                        <a:buNone/>
                      </a:pPr>
                      <a:r>
                        <a:t/>
                      </a:r>
                      <a:endParaRPr b="1" sz="1000">
                        <a:latin typeface="Arial"/>
                        <a:ea typeface="Arial"/>
                        <a:cs typeface="Arial"/>
                        <a:sym typeface="Arial"/>
                      </a:endParaRPr>
                    </a:p>
                    <a:p>
                      <a:pPr indent="-171450" lvl="0" marL="171450" marR="0" rtl="0" algn="l">
                        <a:lnSpc>
                          <a:spcPct val="200000"/>
                        </a:lnSpc>
                        <a:spcBef>
                          <a:spcPts val="0"/>
                        </a:spcBef>
                        <a:spcAft>
                          <a:spcPts val="0"/>
                        </a:spcAft>
                        <a:buClr>
                          <a:schemeClr val="dk1"/>
                        </a:buClr>
                        <a:buSzPts val="800"/>
                        <a:buFont typeface="Arial"/>
                        <a:buChar char="•"/>
                      </a:pPr>
                      <a:r>
                        <a:rPr b="0" lang="en-US" sz="800">
                          <a:latin typeface="Arial"/>
                          <a:ea typeface="Arial"/>
                          <a:cs typeface="Arial"/>
                          <a:sym typeface="Arial"/>
                        </a:rPr>
                        <a:t>There could be some data elements like session/feature flags which need to be persisted across micro apps. This will be handled in a separate global state. Only selected data would be stored on it. The state only persists for current  user session.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vMerge="1"/>
              </a:tr>
            </a:tbl>
          </a:graphicData>
        </a:graphic>
      </p:graphicFrame>
      <p:sp>
        <p:nvSpPr>
          <p:cNvPr id="1267" name="Google Shape;1267;p47"/>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Arial"/>
              <a:buNone/>
            </a:pPr>
            <a:r>
              <a:rPr b="0" i="0" lang="en-US" sz="800">
                <a:solidFill>
                  <a:schemeClr val="accent1"/>
                </a:solidFill>
                <a:latin typeface="Arial"/>
                <a:ea typeface="Arial"/>
                <a:cs typeface="Arial"/>
                <a:sym typeface="Arial"/>
              </a:rPr>
              <a:t>Key Decision Point</a:t>
            </a:r>
            <a:r>
              <a:rPr b="0" i="0" lang="en-US" sz="800">
                <a:solidFill>
                  <a:srgbClr val="A5A5A5"/>
                </a:solidFill>
                <a:latin typeface="Arial"/>
                <a:ea typeface="Arial"/>
                <a:cs typeface="Arial"/>
                <a:sym typeface="Arial"/>
              </a:rPr>
              <a:t> | State Management</a:t>
            </a:r>
            <a:endParaRPr b="0" i="0" sz="800">
              <a:solidFill>
                <a:schemeClr val="accen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48"/>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sz="1600"/>
              <a:t>Verizon Design System (VDS) Integration</a:t>
            </a:r>
            <a:endParaRPr sz="1600"/>
          </a:p>
        </p:txBody>
      </p:sp>
      <p:sp>
        <p:nvSpPr>
          <p:cNvPr id="1273" name="Google Shape;1273;p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Arial"/>
              <a:buNone/>
            </a:pPr>
            <a:fld id="{00000000-1234-1234-1234-123412341234}" type="slidenum">
              <a:rPr lang="en-US"/>
              <a:t>‹#›</a:t>
            </a:fld>
            <a:endParaRPr/>
          </a:p>
        </p:txBody>
      </p:sp>
      <p:sp>
        <p:nvSpPr>
          <p:cNvPr id="1274" name="Google Shape;1274;p48"/>
          <p:cNvSpPr txBox="1"/>
          <p:nvPr/>
        </p:nvSpPr>
        <p:spPr>
          <a:xfrm>
            <a:off x="418836" y="1012151"/>
            <a:ext cx="7845552" cy="34624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rgbClr val="171717"/>
                </a:solidFill>
                <a:latin typeface="Arial"/>
                <a:ea typeface="Arial"/>
                <a:cs typeface="Arial"/>
                <a:sym typeface="Arial"/>
              </a:rPr>
              <a:t>To facilitate governance of design, enforcement of best practice, and component reuse, we intend to leverage the VDS component library. </a:t>
            </a:r>
            <a:endParaRPr/>
          </a:p>
          <a:p>
            <a:pPr indent="0" lvl="0" marL="0" marR="0" rtl="0" algn="l">
              <a:lnSpc>
                <a:spcPct val="150000"/>
              </a:lnSpc>
              <a:spcBef>
                <a:spcPts val="0"/>
              </a:spcBef>
              <a:spcAft>
                <a:spcPts val="0"/>
              </a:spcAft>
              <a:buNone/>
            </a:pPr>
            <a:r>
              <a:t/>
            </a:r>
            <a:endParaRPr sz="1000">
              <a:solidFill>
                <a:srgbClr val="171717"/>
              </a:solidFill>
              <a:latin typeface="Arial"/>
              <a:ea typeface="Arial"/>
              <a:cs typeface="Arial"/>
              <a:sym typeface="Arial"/>
            </a:endParaRPr>
          </a:p>
          <a:p>
            <a:pPr indent="0" lvl="0" marL="0" marR="0" rtl="0" algn="l">
              <a:lnSpc>
                <a:spcPct val="150000"/>
              </a:lnSpc>
              <a:spcBef>
                <a:spcPts val="0"/>
              </a:spcBef>
              <a:spcAft>
                <a:spcPts val="0"/>
              </a:spcAft>
              <a:buNone/>
            </a:pPr>
            <a:r>
              <a:rPr b="1" lang="en-US" sz="1000">
                <a:solidFill>
                  <a:srgbClr val="171717"/>
                </a:solidFill>
                <a:latin typeface="Arial"/>
                <a:ea typeface="Arial"/>
                <a:cs typeface="Arial"/>
                <a:sym typeface="Arial"/>
              </a:rPr>
              <a:t>Prerequisite considerations</a:t>
            </a:r>
            <a:endParaRPr/>
          </a:p>
          <a:p>
            <a:pPr indent="-171450" lvl="1" marL="628650" marR="0" rtl="0" algn="l">
              <a:lnSpc>
                <a:spcPct val="200000"/>
              </a:lnSpc>
              <a:spcBef>
                <a:spcPts val="0"/>
              </a:spcBef>
              <a:spcAft>
                <a:spcPts val="0"/>
              </a:spcAft>
              <a:buClr>
                <a:srgbClr val="171717"/>
              </a:buClr>
              <a:buSzPts val="1000"/>
              <a:buFont typeface="Arial"/>
              <a:buChar char="•"/>
            </a:pPr>
            <a:r>
              <a:rPr b="0" i="0" lang="en-US" sz="1000" u="none" cap="none" strike="noStrike">
                <a:solidFill>
                  <a:srgbClr val="171717"/>
                </a:solidFill>
                <a:latin typeface="Arial"/>
                <a:ea typeface="Arial"/>
                <a:cs typeface="Arial"/>
                <a:sym typeface="Arial"/>
              </a:rPr>
              <a:t>Alignment on style system for components intended for library</a:t>
            </a:r>
            <a:endParaRPr/>
          </a:p>
          <a:p>
            <a:pPr indent="-171450" lvl="1" marL="628650" marR="0" rtl="0" algn="l">
              <a:lnSpc>
                <a:spcPct val="200000"/>
              </a:lnSpc>
              <a:spcBef>
                <a:spcPts val="0"/>
              </a:spcBef>
              <a:spcAft>
                <a:spcPts val="0"/>
              </a:spcAft>
              <a:buClr>
                <a:srgbClr val="171717"/>
              </a:buClr>
              <a:buSzPts val="1000"/>
              <a:buFont typeface="Arial"/>
              <a:buChar char="•"/>
            </a:pPr>
            <a:r>
              <a:rPr b="0" i="0" lang="en-US" sz="1000" u="none" cap="none" strike="noStrike">
                <a:solidFill>
                  <a:srgbClr val="171717"/>
                </a:solidFill>
                <a:latin typeface="Arial"/>
                <a:ea typeface="Arial"/>
                <a:cs typeface="Arial"/>
                <a:sym typeface="Arial"/>
              </a:rPr>
              <a:t>Newly built presentation components with Server rendering in mind</a:t>
            </a:r>
            <a:endParaRPr/>
          </a:p>
          <a:p>
            <a:pPr indent="-171450" lvl="1" marL="628650" marR="0" rtl="0" algn="l">
              <a:lnSpc>
                <a:spcPct val="200000"/>
              </a:lnSpc>
              <a:spcBef>
                <a:spcPts val="0"/>
              </a:spcBef>
              <a:spcAft>
                <a:spcPts val="0"/>
              </a:spcAft>
              <a:buClr>
                <a:srgbClr val="171717"/>
              </a:buClr>
              <a:buSzPts val="1000"/>
              <a:buFont typeface="Arial"/>
              <a:buChar char="•"/>
            </a:pPr>
            <a:r>
              <a:rPr b="0" i="0" lang="en-US" sz="1000" u="none" cap="none" strike="noStrike">
                <a:solidFill>
                  <a:srgbClr val="171717"/>
                </a:solidFill>
                <a:latin typeface="Arial"/>
                <a:ea typeface="Arial"/>
                <a:cs typeface="Arial"/>
                <a:sym typeface="Arial"/>
              </a:rPr>
              <a:t>Client components will be a light as possible and held low in the React component tree</a:t>
            </a:r>
            <a:endParaRPr/>
          </a:p>
          <a:p>
            <a:pPr indent="0" lvl="0" marL="0" marR="0" rtl="0" algn="l">
              <a:lnSpc>
                <a:spcPct val="150000"/>
              </a:lnSpc>
              <a:spcBef>
                <a:spcPts val="0"/>
              </a:spcBef>
              <a:spcAft>
                <a:spcPts val="0"/>
              </a:spcAft>
              <a:buNone/>
            </a:pPr>
            <a:r>
              <a:rPr b="1" lang="en-US" sz="1000">
                <a:solidFill>
                  <a:srgbClr val="171717"/>
                </a:solidFill>
                <a:latin typeface="Arial"/>
                <a:ea typeface="Arial"/>
                <a:cs typeface="Arial"/>
                <a:sym typeface="Arial"/>
              </a:rPr>
              <a:t>Build process</a:t>
            </a:r>
            <a:endParaRPr/>
          </a:p>
          <a:p>
            <a:pPr indent="-171450" lvl="1" marL="628650" marR="0" rtl="0" algn="l">
              <a:lnSpc>
                <a:spcPct val="200000"/>
              </a:lnSpc>
              <a:spcBef>
                <a:spcPts val="0"/>
              </a:spcBef>
              <a:spcAft>
                <a:spcPts val="0"/>
              </a:spcAft>
              <a:buClr>
                <a:srgbClr val="171717"/>
              </a:buClr>
              <a:buSzPts val="1000"/>
              <a:buFont typeface="Arial"/>
              <a:buChar char="•"/>
            </a:pPr>
            <a:r>
              <a:rPr b="0" i="0" lang="en-US" sz="1000" u="none" cap="none" strike="noStrike">
                <a:solidFill>
                  <a:srgbClr val="171717"/>
                </a:solidFill>
                <a:latin typeface="Arial"/>
                <a:ea typeface="Arial"/>
                <a:cs typeface="Arial"/>
                <a:sym typeface="Arial"/>
              </a:rPr>
              <a:t>Reusable components can be earmarked for design library during UX review phases. VDS team can be tasked with development support.</a:t>
            </a:r>
            <a:endParaRPr/>
          </a:p>
          <a:p>
            <a:pPr indent="-171450" lvl="1" marL="628650" marR="0" rtl="0" algn="l">
              <a:lnSpc>
                <a:spcPct val="200000"/>
              </a:lnSpc>
              <a:spcBef>
                <a:spcPts val="0"/>
              </a:spcBef>
              <a:spcAft>
                <a:spcPts val="0"/>
              </a:spcAft>
              <a:buClr>
                <a:srgbClr val="171717"/>
              </a:buClr>
              <a:buSzPts val="1000"/>
              <a:buFont typeface="Arial"/>
              <a:buChar char="•"/>
            </a:pPr>
            <a:r>
              <a:rPr b="0" i="0" lang="en-US" sz="1000" u="none" cap="none" strike="noStrike">
                <a:solidFill>
                  <a:srgbClr val="171717"/>
                </a:solidFill>
                <a:latin typeface="Arial"/>
                <a:ea typeface="Arial"/>
                <a:cs typeface="Arial"/>
                <a:sym typeface="Arial"/>
              </a:rPr>
              <a:t>One-off components, components with complex integration, frequent iteration can be developed in NGD, and migrated to VDS when re-use becomes necessary.</a:t>
            </a:r>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1275" name="Google Shape;1275;p48"/>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VDS Library | Integration</a:t>
            </a:r>
            <a:endParaRPr b="0" i="0" sz="800">
              <a:solidFill>
                <a:schemeClr val="accent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g2d1ce9cd426_2_1734"/>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b="1" lang="en-US"/>
              <a:t>Unit </a:t>
            </a:r>
            <a:r>
              <a:rPr lang="en-US"/>
              <a:t>Testing</a:t>
            </a:r>
            <a:endParaRPr/>
          </a:p>
        </p:txBody>
      </p:sp>
      <p:sp>
        <p:nvSpPr>
          <p:cNvPr id="1281" name="Google Shape;1281;g2d1ce9cd426_2_17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282" name="Google Shape;1282;g2d1ce9cd426_2_1734"/>
          <p:cNvGraphicFramePr/>
          <p:nvPr/>
        </p:nvGraphicFramePr>
        <p:xfrm>
          <a:off x="457200" y="903212"/>
          <a:ext cx="3000000" cy="3000000"/>
        </p:xfrm>
        <a:graphic>
          <a:graphicData uri="http://schemas.openxmlformats.org/drawingml/2006/table">
            <a:tbl>
              <a:tblPr bandRow="1" firstCol="1" firstRow="1">
                <a:noFill/>
                <a:tableStyleId>{5BAEAF05-E4BE-4548-B17F-0438588C7A2F}</a:tableStyleId>
              </a:tblPr>
              <a:tblGrid>
                <a:gridCol w="1495225"/>
                <a:gridCol w="2397700"/>
                <a:gridCol w="3003425"/>
              </a:tblGrid>
              <a:tr h="253350">
                <a:tc>
                  <a:txBody>
                    <a:bodyPr/>
                    <a:lstStyle/>
                    <a:p>
                      <a:pPr indent="0" lvl="0" marL="0" marR="0" rtl="0" algn="l">
                        <a:spcBef>
                          <a:spcPts val="0"/>
                        </a:spcBef>
                        <a:spcAft>
                          <a:spcPts val="0"/>
                        </a:spcAft>
                        <a:buNone/>
                      </a:pPr>
                      <a:r>
                        <a:rPr b="1" lang="en-US" sz="700" cap="none">
                          <a:solidFill>
                            <a:schemeClr val="lt1"/>
                          </a:solidFill>
                        </a:rPr>
                        <a:t>TESTING TYPE</a:t>
                      </a:r>
                      <a:endParaRPr b="1" sz="700" cap="non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spcBef>
                          <a:spcPts val="0"/>
                        </a:spcBef>
                        <a:spcAft>
                          <a:spcPts val="0"/>
                        </a:spcAft>
                        <a:buNone/>
                      </a:pPr>
                      <a:r>
                        <a:rPr b="1" lang="en-US" sz="700" cap="none">
                          <a:solidFill>
                            <a:schemeClr val="lt1"/>
                          </a:solidFill>
                        </a:rPr>
                        <a:t>JEST</a:t>
                      </a:r>
                      <a:endParaRPr b="1" sz="700" cap="non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spcBef>
                          <a:spcPts val="0"/>
                        </a:spcBef>
                        <a:spcAft>
                          <a:spcPts val="0"/>
                        </a:spcAft>
                        <a:buNone/>
                      </a:pPr>
                      <a:r>
                        <a:rPr b="1" lang="en-US" sz="700" cap="none">
                          <a:solidFill>
                            <a:schemeClr val="lt1"/>
                          </a:solidFill>
                        </a:rPr>
                        <a:t>CYPRESS</a:t>
                      </a:r>
                      <a:endParaRPr b="1" sz="700" cap="none">
                        <a:solidFill>
                          <a:schemeClr val="lt1"/>
                        </a:solidFill>
                        <a:latin typeface="Calibri"/>
                        <a:ea typeface="Calibri"/>
                        <a:cs typeface="Calibri"/>
                        <a:sym typeface="Calibri"/>
                      </a:endParaRPr>
                    </a:p>
                  </a:txBody>
                  <a:tcPr marT="62650" marB="62650" marR="62650" marL="104400" anchor="ctr">
                    <a:solidFill>
                      <a:schemeClr val="dk1"/>
                    </a:solidFill>
                  </a:tcPr>
                </a:tc>
              </a:tr>
              <a:tr h="253350">
                <a:tc>
                  <a:txBody>
                    <a:bodyPr/>
                    <a:lstStyle/>
                    <a:p>
                      <a:pPr indent="0" lvl="0" marL="0" marR="0" rtl="0" algn="l">
                        <a:spcBef>
                          <a:spcPts val="0"/>
                        </a:spcBef>
                        <a:spcAft>
                          <a:spcPts val="0"/>
                        </a:spcAft>
                        <a:buNone/>
                      </a:pPr>
                      <a:r>
                        <a:rPr b="1" lang="en-US" sz="900" cap="none">
                          <a:solidFill>
                            <a:schemeClr val="dk1"/>
                          </a:solidFill>
                          <a:latin typeface="Verizon NHG DS"/>
                          <a:ea typeface="Verizon NHG DS"/>
                          <a:cs typeface="Verizon NHG DS"/>
                          <a:sym typeface="Verizon NHG DS"/>
                        </a:rPr>
                        <a:t>Unit Testing</a:t>
                      </a:r>
                      <a:endParaRPr b="1" sz="900" cap="non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Excellent support</a:t>
                      </a:r>
                      <a:endParaRPr sz="900" cap="non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Excellent support</a:t>
                      </a:r>
                      <a:endParaRPr sz="900" cap="none">
                        <a:solidFill>
                          <a:srgbClr val="262626"/>
                        </a:solidFill>
                        <a:latin typeface="Verizon NHG DS"/>
                        <a:ea typeface="Verizon NHG DS"/>
                        <a:cs typeface="Verizon NHG DS"/>
                        <a:sym typeface="Verizon NHG DS"/>
                      </a:endParaRPr>
                    </a:p>
                  </a:txBody>
                  <a:tcPr marT="62650" marB="62650" marR="62650" marL="104400" anchor="ctr"/>
                </a:tc>
              </a:tr>
              <a:tr h="253350">
                <a:tc>
                  <a:txBody>
                    <a:bodyPr/>
                    <a:lstStyle/>
                    <a:p>
                      <a:pPr indent="0" lvl="0" marL="0" marR="0" rtl="0" algn="l">
                        <a:spcBef>
                          <a:spcPts val="0"/>
                        </a:spcBef>
                        <a:spcAft>
                          <a:spcPts val="0"/>
                        </a:spcAft>
                        <a:buNone/>
                      </a:pPr>
                      <a:r>
                        <a:rPr b="1" lang="en-US" sz="900" cap="none">
                          <a:solidFill>
                            <a:schemeClr val="dk1"/>
                          </a:solidFill>
                          <a:latin typeface="Verizon NHG DS"/>
                          <a:ea typeface="Verizon NHG DS"/>
                          <a:cs typeface="Verizon NHG DS"/>
                          <a:sym typeface="Verizon NHG DS"/>
                        </a:rPr>
                        <a:t>Unit Testing - Server Components</a:t>
                      </a:r>
                      <a:endParaRPr b="1" sz="900" cap="non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Supported</a:t>
                      </a:r>
                      <a:endParaRPr sz="900" cap="non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React Server Components not yet supported. (This is in cypress road map to be address this year)</a:t>
                      </a:r>
                      <a:endParaRPr sz="900" cap="none" strike="sngStrike">
                        <a:solidFill>
                          <a:srgbClr val="262626"/>
                        </a:solidFill>
                        <a:latin typeface="Verizon NHG DS"/>
                        <a:ea typeface="Verizon NHG DS"/>
                        <a:cs typeface="Verizon NHG DS"/>
                        <a:sym typeface="Verizon NHG DS"/>
                      </a:endParaRPr>
                    </a:p>
                  </a:txBody>
                  <a:tcPr marT="62650" marB="62650" marR="62650" marL="104400" anchor="ctr"/>
                </a:tc>
              </a:tr>
              <a:tr h="364700">
                <a:tc>
                  <a:txBody>
                    <a:bodyPr/>
                    <a:lstStyle/>
                    <a:p>
                      <a:pPr indent="0" lvl="0" marL="0" marR="0" rtl="0" algn="l">
                        <a:spcBef>
                          <a:spcPts val="0"/>
                        </a:spcBef>
                        <a:spcAft>
                          <a:spcPts val="0"/>
                        </a:spcAft>
                        <a:buNone/>
                      </a:pPr>
                      <a:r>
                        <a:rPr b="1" lang="en-US" sz="900" cap="none">
                          <a:solidFill>
                            <a:schemeClr val="dk1"/>
                          </a:solidFill>
                          <a:latin typeface="Verizon NHG DS"/>
                          <a:ea typeface="Verizon NHG DS"/>
                          <a:cs typeface="Verizon NHG DS"/>
                          <a:sym typeface="Verizon NHG DS"/>
                        </a:rPr>
                        <a:t>UI Testing (Styling)</a:t>
                      </a:r>
                      <a:endParaRPr b="1" sz="900" cap="non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Not supported</a:t>
                      </a:r>
                      <a:endParaRPr sz="900" cap="non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Supported OOTB</a:t>
                      </a:r>
                      <a:endParaRPr sz="900" cap="none">
                        <a:solidFill>
                          <a:srgbClr val="262626"/>
                        </a:solidFill>
                        <a:latin typeface="Verizon NHG DS"/>
                        <a:ea typeface="Verizon NHG DS"/>
                        <a:cs typeface="Verizon NHG DS"/>
                        <a:sym typeface="Verizon NHG DS"/>
                      </a:endParaRPr>
                    </a:p>
                  </a:txBody>
                  <a:tcPr marT="62650" marB="62650" marR="62650" marL="104400" anchor="ctr"/>
                </a:tc>
              </a:tr>
              <a:tr h="364700">
                <a:tc>
                  <a:txBody>
                    <a:bodyPr/>
                    <a:lstStyle/>
                    <a:p>
                      <a:pPr indent="0" lvl="0" marL="0" marR="0" rtl="0" algn="l">
                        <a:spcBef>
                          <a:spcPts val="0"/>
                        </a:spcBef>
                        <a:spcAft>
                          <a:spcPts val="0"/>
                        </a:spcAft>
                        <a:buNone/>
                      </a:pPr>
                      <a:r>
                        <a:rPr b="1" lang="en-US" sz="900" cap="none">
                          <a:solidFill>
                            <a:schemeClr val="dk1"/>
                          </a:solidFill>
                          <a:latin typeface="Verizon NHG DS"/>
                          <a:ea typeface="Verizon NHG DS"/>
                          <a:cs typeface="Verizon NHG DS"/>
                          <a:sym typeface="Verizon NHG DS"/>
                        </a:rPr>
                        <a:t>End-to-End Testing</a:t>
                      </a:r>
                      <a:endParaRPr b="1" sz="900" cap="non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Not Supported</a:t>
                      </a:r>
                      <a:endParaRPr sz="900" cap="non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Supported OOTB</a:t>
                      </a:r>
                      <a:endParaRPr sz="900" cap="none">
                        <a:solidFill>
                          <a:srgbClr val="262626"/>
                        </a:solidFill>
                        <a:latin typeface="Verizon NHG DS"/>
                        <a:ea typeface="Verizon NHG DS"/>
                        <a:cs typeface="Verizon NHG DS"/>
                        <a:sym typeface="Verizon NHG DS"/>
                      </a:endParaRPr>
                    </a:p>
                  </a:txBody>
                  <a:tcPr marT="62650" marB="62650" marR="62650" marL="104400" anchor="ctr"/>
                </a:tc>
              </a:tr>
              <a:tr h="364700">
                <a:tc>
                  <a:txBody>
                    <a:bodyPr/>
                    <a:lstStyle/>
                    <a:p>
                      <a:pPr indent="0" lvl="0" marL="0" marR="0" rtl="0" algn="l">
                        <a:spcBef>
                          <a:spcPts val="0"/>
                        </a:spcBef>
                        <a:spcAft>
                          <a:spcPts val="0"/>
                        </a:spcAft>
                        <a:buNone/>
                      </a:pPr>
                      <a:r>
                        <a:rPr b="1" lang="en-US" sz="900" cap="none">
                          <a:solidFill>
                            <a:schemeClr val="dk1"/>
                          </a:solidFill>
                          <a:latin typeface="Verizon NHG DS"/>
                          <a:ea typeface="Verizon NHG DS"/>
                          <a:cs typeface="Verizon NHG DS"/>
                          <a:sym typeface="Verizon NHG DS"/>
                        </a:rPr>
                        <a:t>Accessibility Testing</a:t>
                      </a:r>
                      <a:endParaRPr b="1" sz="900" cap="non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Supported</a:t>
                      </a:r>
                      <a:endParaRPr sz="900" cap="non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spcBef>
                          <a:spcPts val="0"/>
                        </a:spcBef>
                        <a:spcAft>
                          <a:spcPts val="0"/>
                        </a:spcAft>
                        <a:buNone/>
                      </a:pPr>
                      <a:r>
                        <a:rPr lang="en-US" sz="900" cap="none">
                          <a:solidFill>
                            <a:srgbClr val="262626"/>
                          </a:solidFill>
                          <a:latin typeface="Verizon NHG DS"/>
                          <a:ea typeface="Verizon NHG DS"/>
                          <a:cs typeface="Verizon NHG DS"/>
                          <a:sym typeface="Verizon NHG DS"/>
                        </a:rPr>
                        <a:t>Excellent support since tests run in actual browser env.</a:t>
                      </a:r>
                      <a:endParaRPr sz="900" cap="none">
                        <a:solidFill>
                          <a:srgbClr val="262626"/>
                        </a:solidFill>
                        <a:latin typeface="Verizon NHG DS"/>
                        <a:ea typeface="Verizon NHG DS"/>
                        <a:cs typeface="Verizon NHG DS"/>
                        <a:sym typeface="Verizon NHG DS"/>
                      </a:endParaRPr>
                    </a:p>
                  </a:txBody>
                  <a:tcPr marT="62650" marB="62650" marR="62650" marL="104400" anchor="ctr"/>
                </a:tc>
              </a:tr>
            </a:tbl>
          </a:graphicData>
        </a:graphic>
      </p:graphicFrame>
      <p:sp>
        <p:nvSpPr>
          <p:cNvPr id="1283" name="Google Shape;1283;g2d1ce9cd426_2_1734"/>
          <p:cNvSpPr/>
          <p:nvPr/>
        </p:nvSpPr>
        <p:spPr>
          <a:xfrm>
            <a:off x="457200" y="3025611"/>
            <a:ext cx="8162400" cy="1611000"/>
          </a:xfrm>
          <a:prstGeom prst="rect">
            <a:avLst/>
          </a:prstGeom>
          <a:noFill/>
          <a:ln>
            <a:noFill/>
          </a:ln>
        </p:spPr>
        <p:txBody>
          <a:bodyPr anchorCtr="0" anchor="t" bIns="0" lIns="0" spcFirstLastPara="1" rIns="0" wrap="square" tIns="0">
            <a:noAutofit/>
          </a:bodyPr>
          <a:lstStyle/>
          <a:p>
            <a:pPr indent="-171450" lvl="3" marL="173164" marR="0" rtl="0" algn="l">
              <a:lnSpc>
                <a:spcPct val="150000"/>
              </a:lnSpc>
              <a:spcBef>
                <a:spcPts val="0"/>
              </a:spcBef>
              <a:spcAft>
                <a:spcPts val="0"/>
              </a:spcAft>
              <a:buClr>
                <a:srgbClr val="000000"/>
              </a:buClr>
              <a:buSzPts val="900"/>
              <a:buFont typeface="Arial"/>
              <a:buChar char="•"/>
            </a:pPr>
            <a:r>
              <a:rPr b="0" i="0" lang="en-US" sz="900" u="none" cap="none" strike="noStrike">
                <a:solidFill>
                  <a:srgbClr val="000000"/>
                </a:solidFill>
                <a:latin typeface="Verizon NHG TX"/>
                <a:ea typeface="Verizon NHG TX"/>
                <a:cs typeface="Verizon NHG TX"/>
                <a:sym typeface="Verizon NHG TX"/>
              </a:rPr>
              <a:t>Given React Server Components are not supported by Cypress, it’s not feasible to use this currently for unit testing </a:t>
            </a:r>
            <a:endParaRPr/>
          </a:p>
          <a:p>
            <a:pPr indent="-171450" lvl="4" marL="630364" marR="0" rtl="0" algn="l">
              <a:lnSpc>
                <a:spcPct val="150000"/>
              </a:lnSpc>
              <a:spcBef>
                <a:spcPts val="300"/>
              </a:spcBef>
              <a:spcAft>
                <a:spcPts val="0"/>
              </a:spcAft>
              <a:buClr>
                <a:srgbClr val="000000"/>
              </a:buClr>
              <a:buSzPts val="900"/>
              <a:buFont typeface="Arial"/>
              <a:buChar char="•"/>
            </a:pPr>
            <a:r>
              <a:rPr b="1" i="0" lang="en-US" sz="900" u="none" cap="none" strike="noStrike">
                <a:solidFill>
                  <a:srgbClr val="000000"/>
                </a:solidFill>
                <a:latin typeface="Verizon NHG TX"/>
                <a:ea typeface="Verizon NHG TX"/>
                <a:cs typeface="Verizon NHG TX"/>
                <a:sym typeface="Verizon NHG TX"/>
              </a:rPr>
              <a:t>Key Decision:</a:t>
            </a:r>
            <a:r>
              <a:rPr b="0" i="0" lang="en-US" sz="900" u="none" cap="none" strike="noStrike">
                <a:solidFill>
                  <a:srgbClr val="000000"/>
                </a:solidFill>
                <a:latin typeface="Verizon NHG TX"/>
                <a:ea typeface="Verizon NHG TX"/>
                <a:cs typeface="Verizon NHG TX"/>
                <a:sym typeface="Verizon NHG TX"/>
              </a:rPr>
              <a:t> Jest with React library would be used for component unit testing</a:t>
            </a:r>
            <a:endParaRPr/>
          </a:p>
          <a:p>
            <a:pPr indent="-171450" lvl="3" marL="173164" marR="0" rtl="0" algn="l">
              <a:lnSpc>
                <a:spcPct val="150000"/>
              </a:lnSpc>
              <a:spcBef>
                <a:spcPts val="300"/>
              </a:spcBef>
              <a:spcAft>
                <a:spcPts val="0"/>
              </a:spcAft>
              <a:buClr>
                <a:srgbClr val="000000"/>
              </a:buClr>
              <a:buSzPts val="900"/>
              <a:buFont typeface="Arial"/>
              <a:buChar char="•"/>
            </a:pPr>
            <a:r>
              <a:rPr b="0" i="0" lang="en-US" sz="900" u="none" cap="none" strike="noStrike">
                <a:solidFill>
                  <a:srgbClr val="000000"/>
                </a:solidFill>
                <a:latin typeface="Verizon NHG TX"/>
                <a:ea typeface="Verizon NHG TX"/>
                <a:cs typeface="Verizon NHG TX"/>
                <a:sym typeface="Verizon NHG TX"/>
              </a:rPr>
              <a:t>The main advantage of Cypress over Jest for “Component testing” is the ability to perform UI testing. </a:t>
            </a:r>
            <a:endParaRPr/>
          </a:p>
          <a:p>
            <a:pPr indent="-171450" lvl="4" marL="630364" marR="0" rtl="0" algn="l">
              <a:lnSpc>
                <a:spcPct val="150000"/>
              </a:lnSpc>
              <a:spcBef>
                <a:spcPts val="300"/>
              </a:spcBef>
              <a:spcAft>
                <a:spcPts val="0"/>
              </a:spcAft>
              <a:buClr>
                <a:srgbClr val="000000"/>
              </a:buClr>
              <a:buSzPts val="900"/>
              <a:buFont typeface="Arial"/>
              <a:buChar char="•"/>
            </a:pPr>
            <a:r>
              <a:rPr b="0" i="0" lang="en-US" sz="900" u="none" cap="none" strike="noStrike">
                <a:solidFill>
                  <a:srgbClr val="000000"/>
                </a:solidFill>
                <a:latin typeface="Verizon NHG TX"/>
                <a:ea typeface="Verizon NHG TX"/>
                <a:cs typeface="Verizon NHG TX"/>
                <a:sym typeface="Verizon NHG TX"/>
              </a:rPr>
              <a:t>Writing visual test cases during development is feasible, but doing this for each component is time consuming and error prone. The better option is to integrate a visual comparison tool in CI to do a page level visual comparison against figma / previous deployment</a:t>
            </a:r>
            <a:endParaRPr/>
          </a:p>
          <a:p>
            <a:pPr indent="-171450" lvl="3" marL="173164" marR="0" rtl="0" algn="l">
              <a:lnSpc>
                <a:spcPct val="150000"/>
              </a:lnSpc>
              <a:spcBef>
                <a:spcPts val="300"/>
              </a:spcBef>
              <a:spcAft>
                <a:spcPts val="0"/>
              </a:spcAft>
              <a:buClr>
                <a:srgbClr val="000000"/>
              </a:buClr>
              <a:buSzPts val="900"/>
              <a:buFont typeface="Arial"/>
              <a:buChar char="•"/>
            </a:pPr>
            <a:r>
              <a:rPr b="0" i="0" lang="en-US" sz="900" u="none" cap="none" strike="noStrike">
                <a:solidFill>
                  <a:srgbClr val="000000"/>
                </a:solidFill>
                <a:latin typeface="Verizon NHG TX"/>
                <a:ea typeface="Verizon NHG TX"/>
                <a:cs typeface="Verizon NHG TX"/>
                <a:sym typeface="Verizon NHG TX"/>
              </a:rPr>
              <a:t>E2E testcases would be covered by QE automation , hence not using cypress would not result in low test coverage for unit testing.   </a:t>
            </a:r>
            <a:endParaRPr/>
          </a:p>
          <a:p>
            <a:pPr indent="-171450" lvl="4" marL="630364" marR="0" rtl="0" algn="l">
              <a:lnSpc>
                <a:spcPct val="150000"/>
              </a:lnSpc>
              <a:spcBef>
                <a:spcPts val="300"/>
              </a:spcBef>
              <a:spcAft>
                <a:spcPts val="0"/>
              </a:spcAft>
              <a:buClr>
                <a:srgbClr val="000000"/>
              </a:buClr>
              <a:buSzPts val="900"/>
              <a:buFont typeface="Arial"/>
              <a:buChar char="•"/>
            </a:pPr>
            <a:r>
              <a:rPr b="1" i="0" lang="en-US" sz="900" u="none" cap="none" strike="noStrike">
                <a:solidFill>
                  <a:srgbClr val="000000"/>
                </a:solidFill>
                <a:latin typeface="Verizon NHG TX"/>
                <a:ea typeface="Verizon NHG TX"/>
                <a:cs typeface="Verizon NHG TX"/>
                <a:sym typeface="Verizon NHG TX"/>
              </a:rPr>
              <a:t>Open Item:</a:t>
            </a:r>
            <a:r>
              <a:rPr b="0" i="0" lang="en-US" sz="900" u="none" cap="none" strike="noStrike">
                <a:solidFill>
                  <a:srgbClr val="000000"/>
                </a:solidFill>
                <a:latin typeface="Verizon NHG TX"/>
                <a:ea typeface="Verizon NHG TX"/>
                <a:cs typeface="Verizon NHG TX"/>
                <a:sym typeface="Verizon NHG TX"/>
              </a:rPr>
              <a:t> What E2E test cases dev team should execute using cypress without duplicating the QE E2E automation test case 4/24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Current State Digital Web Apps Overview</a:t>
            </a:r>
            <a:endParaRPr/>
          </a:p>
        </p:txBody>
      </p:sp>
      <p:sp>
        <p:nvSpPr>
          <p:cNvPr id="535" name="Google Shape;535;p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36" name="Google Shape;536;p5"/>
          <p:cNvSpPr/>
          <p:nvPr/>
        </p:nvSpPr>
        <p:spPr>
          <a:xfrm>
            <a:off x="46896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AEM Based Pages</a:t>
            </a:r>
            <a:endParaRPr b="1" i="0" sz="700" u="none" cap="none" strike="noStrike">
              <a:solidFill>
                <a:schemeClr val="dk1"/>
              </a:solidFill>
              <a:latin typeface="Arial"/>
              <a:ea typeface="Arial"/>
              <a:cs typeface="Arial"/>
              <a:sym typeface="Arial"/>
            </a:endParaRPr>
          </a:p>
        </p:txBody>
      </p:sp>
      <p:sp>
        <p:nvSpPr>
          <p:cNvPr id="537" name="Google Shape;537;p5"/>
          <p:cNvSpPr/>
          <p:nvPr/>
        </p:nvSpPr>
        <p:spPr>
          <a:xfrm>
            <a:off x="1862885" y="2878444"/>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React.js + SSR</a:t>
            </a:r>
            <a:endParaRPr b="0" i="0" sz="700" u="none" cap="none" strike="noStrike">
              <a:solidFill>
                <a:schemeClr val="dk1"/>
              </a:solidFill>
              <a:latin typeface="Arial"/>
              <a:ea typeface="Arial"/>
              <a:cs typeface="Arial"/>
              <a:sym typeface="Arial"/>
            </a:endParaRPr>
          </a:p>
        </p:txBody>
      </p:sp>
      <p:sp>
        <p:nvSpPr>
          <p:cNvPr id="538" name="Google Shape;538;p5"/>
          <p:cNvSpPr/>
          <p:nvPr/>
        </p:nvSpPr>
        <p:spPr>
          <a:xfrm>
            <a:off x="1862885" y="1570025"/>
            <a:ext cx="1260000" cy="283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GW / PDP</a:t>
            </a:r>
            <a:endParaRPr b="1" i="0" sz="700" u="none" cap="none" strike="noStrike">
              <a:solidFill>
                <a:schemeClr val="dk1"/>
              </a:solidFill>
              <a:latin typeface="Arial"/>
              <a:ea typeface="Arial"/>
              <a:cs typeface="Arial"/>
              <a:sym typeface="Arial"/>
            </a:endParaRPr>
          </a:p>
        </p:txBody>
      </p:sp>
      <p:sp>
        <p:nvSpPr>
          <p:cNvPr id="539" name="Google Shape;539;p5"/>
          <p:cNvSpPr/>
          <p:nvPr/>
        </p:nvSpPr>
        <p:spPr>
          <a:xfrm>
            <a:off x="3256806" y="1570024"/>
            <a:ext cx="4047840" cy="283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Lower Funnel</a:t>
            </a:r>
            <a:endParaRPr b="1" i="0" sz="700" u="none" cap="none" strike="noStrike">
              <a:solidFill>
                <a:schemeClr val="dk1"/>
              </a:solidFill>
              <a:latin typeface="Arial"/>
              <a:ea typeface="Arial"/>
              <a:cs typeface="Arial"/>
              <a:sym typeface="Arial"/>
            </a:endParaRPr>
          </a:p>
        </p:txBody>
      </p:sp>
      <p:sp>
        <p:nvSpPr>
          <p:cNvPr id="540" name="Google Shape;540;p5"/>
          <p:cNvSpPr/>
          <p:nvPr/>
        </p:nvSpPr>
        <p:spPr>
          <a:xfrm>
            <a:off x="186288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SSR</a:t>
            </a:r>
            <a:endParaRPr b="1" i="0" sz="700" u="none" cap="none" strike="noStrike">
              <a:solidFill>
                <a:schemeClr val="dk1"/>
              </a:solidFill>
              <a:latin typeface="Arial"/>
              <a:ea typeface="Arial"/>
              <a:cs typeface="Arial"/>
              <a:sym typeface="Arial"/>
            </a:endParaRPr>
          </a:p>
        </p:txBody>
      </p:sp>
      <p:sp>
        <p:nvSpPr>
          <p:cNvPr id="541" name="Google Shape;541;p5"/>
          <p:cNvSpPr/>
          <p:nvPr/>
        </p:nvSpPr>
        <p:spPr>
          <a:xfrm>
            <a:off x="325680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Next</a:t>
            </a:r>
            <a:endParaRPr b="1" i="0" sz="700" u="none" cap="none" strike="noStrike">
              <a:solidFill>
                <a:schemeClr val="dk1"/>
              </a:solidFill>
              <a:latin typeface="Arial"/>
              <a:ea typeface="Arial"/>
              <a:cs typeface="Arial"/>
              <a:sym typeface="Arial"/>
            </a:endParaRPr>
          </a:p>
        </p:txBody>
      </p:sp>
      <p:cxnSp>
        <p:nvCxnSpPr>
          <p:cNvPr id="542" name="Google Shape;542;p5"/>
          <p:cNvCxnSpPr>
            <a:stCxn id="543" idx="2"/>
            <a:endCxn id="536" idx="0"/>
          </p:cNvCxnSpPr>
          <p:nvPr/>
        </p:nvCxnSpPr>
        <p:spPr>
          <a:xfrm>
            <a:off x="1098965" y="1853225"/>
            <a:ext cx="0" cy="533100"/>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544" name="Google Shape;544;p5"/>
          <p:cNvCxnSpPr>
            <a:stCxn id="538" idx="2"/>
            <a:endCxn id="540" idx="0"/>
          </p:cNvCxnSpPr>
          <p:nvPr/>
        </p:nvCxnSpPr>
        <p:spPr>
          <a:xfrm>
            <a:off x="2492885" y="1853225"/>
            <a:ext cx="0" cy="533100"/>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545" name="Google Shape;545;p5"/>
          <p:cNvCxnSpPr/>
          <p:nvPr/>
        </p:nvCxnSpPr>
        <p:spPr>
          <a:xfrm>
            <a:off x="3886805" y="1853132"/>
            <a:ext cx="0" cy="533118"/>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546" name="Google Shape;546;p5"/>
          <p:cNvSpPr/>
          <p:nvPr/>
        </p:nvSpPr>
        <p:spPr>
          <a:xfrm>
            <a:off x="465072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NextGen</a:t>
            </a:r>
            <a:endParaRPr b="1" i="0" sz="700" u="none" cap="none" strike="noStrike">
              <a:solidFill>
                <a:schemeClr val="dk1"/>
              </a:solidFill>
              <a:latin typeface="Arial"/>
              <a:ea typeface="Arial"/>
              <a:cs typeface="Arial"/>
              <a:sym typeface="Arial"/>
            </a:endParaRPr>
          </a:p>
        </p:txBody>
      </p:sp>
      <p:sp>
        <p:nvSpPr>
          <p:cNvPr id="547" name="Google Shape;547;p5"/>
          <p:cNvSpPr/>
          <p:nvPr/>
        </p:nvSpPr>
        <p:spPr>
          <a:xfrm>
            <a:off x="604464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MFE</a:t>
            </a:r>
            <a:endParaRPr b="1" i="0" sz="700" u="none" cap="none" strike="noStrike">
              <a:solidFill>
                <a:schemeClr val="dk1"/>
              </a:solidFill>
              <a:latin typeface="Arial"/>
              <a:ea typeface="Arial"/>
              <a:cs typeface="Arial"/>
              <a:sym typeface="Arial"/>
            </a:endParaRPr>
          </a:p>
        </p:txBody>
      </p:sp>
      <p:sp>
        <p:nvSpPr>
          <p:cNvPr id="543" name="Google Shape;543;p5"/>
          <p:cNvSpPr/>
          <p:nvPr/>
        </p:nvSpPr>
        <p:spPr>
          <a:xfrm>
            <a:off x="468965" y="1570025"/>
            <a:ext cx="1260000" cy="283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Home and Landing Pages</a:t>
            </a:r>
            <a:endParaRPr b="1" i="0" sz="700" u="none" cap="none" strike="noStrike">
              <a:solidFill>
                <a:schemeClr val="dk1"/>
              </a:solidFill>
              <a:latin typeface="Arial"/>
              <a:ea typeface="Arial"/>
              <a:cs typeface="Arial"/>
              <a:sym typeface="Arial"/>
            </a:endParaRPr>
          </a:p>
        </p:txBody>
      </p:sp>
      <p:sp>
        <p:nvSpPr>
          <p:cNvPr id="548" name="Google Shape;548;p5"/>
          <p:cNvSpPr/>
          <p:nvPr/>
        </p:nvSpPr>
        <p:spPr>
          <a:xfrm>
            <a:off x="468964" y="1233175"/>
            <a:ext cx="8229601"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Sales and Service Flow</a:t>
            </a:r>
            <a:endParaRPr b="1" i="0" sz="700" u="none" cap="none" strike="noStrike">
              <a:solidFill>
                <a:schemeClr val="dk1"/>
              </a:solidFill>
              <a:latin typeface="Arial"/>
              <a:ea typeface="Arial"/>
              <a:cs typeface="Arial"/>
              <a:sym typeface="Arial"/>
            </a:endParaRPr>
          </a:p>
        </p:txBody>
      </p:sp>
      <p:sp>
        <p:nvSpPr>
          <p:cNvPr id="549" name="Google Shape;549;p5"/>
          <p:cNvSpPr txBox="1"/>
          <p:nvPr/>
        </p:nvSpPr>
        <p:spPr>
          <a:xfrm>
            <a:off x="3896313" y="1981287"/>
            <a:ext cx="754223"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/sales/digital </a:t>
            </a:r>
            <a:endParaRPr b="1" i="0" sz="6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/sales/next</a:t>
            </a:r>
            <a:endParaRPr b="1" i="0" sz="600" u="none" cap="none" strike="noStrike">
              <a:solidFill>
                <a:schemeClr val="dk1"/>
              </a:solidFill>
              <a:latin typeface="Arial"/>
              <a:ea typeface="Arial"/>
              <a:cs typeface="Arial"/>
              <a:sym typeface="Arial"/>
            </a:endParaRPr>
          </a:p>
        </p:txBody>
      </p:sp>
      <p:sp>
        <p:nvSpPr>
          <p:cNvPr id="550" name="Google Shape;550;p5"/>
          <p:cNvSpPr txBox="1"/>
          <p:nvPr/>
        </p:nvSpPr>
        <p:spPr>
          <a:xfrm>
            <a:off x="5280536" y="2027337"/>
            <a:ext cx="769832" cy="18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/sales/nextgen</a:t>
            </a:r>
            <a:endParaRPr b="1" i="0" sz="600" u="none" cap="none" strike="noStrike">
              <a:solidFill>
                <a:schemeClr val="dk1"/>
              </a:solidFill>
              <a:latin typeface="Arial"/>
              <a:ea typeface="Arial"/>
              <a:cs typeface="Arial"/>
              <a:sym typeface="Arial"/>
            </a:endParaRPr>
          </a:p>
        </p:txBody>
      </p:sp>
      <p:sp>
        <p:nvSpPr>
          <p:cNvPr id="551" name="Google Shape;551;p5"/>
          <p:cNvSpPr txBox="1"/>
          <p:nvPr/>
        </p:nvSpPr>
        <p:spPr>
          <a:xfrm>
            <a:off x="6674645" y="2027337"/>
            <a:ext cx="965087" cy="18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/sales/nextgen/new</a:t>
            </a:r>
            <a:endParaRPr b="1" i="0" sz="600" u="none" cap="none" strike="noStrike">
              <a:solidFill>
                <a:schemeClr val="dk1"/>
              </a:solidFill>
              <a:latin typeface="Arial"/>
              <a:ea typeface="Arial"/>
              <a:cs typeface="Arial"/>
              <a:sym typeface="Arial"/>
            </a:endParaRPr>
          </a:p>
        </p:txBody>
      </p:sp>
      <p:cxnSp>
        <p:nvCxnSpPr>
          <p:cNvPr id="552" name="Google Shape;552;p5"/>
          <p:cNvCxnSpPr/>
          <p:nvPr/>
        </p:nvCxnSpPr>
        <p:spPr>
          <a:xfrm flipH="1">
            <a:off x="5280725" y="1853224"/>
            <a:ext cx="1" cy="533026"/>
          </a:xfrm>
          <a:prstGeom prst="straightConnector1">
            <a:avLst/>
          </a:prstGeom>
          <a:solidFill>
            <a:schemeClr val="accent1"/>
          </a:solidFill>
          <a:ln cap="sq" cmpd="sng" w="12700">
            <a:solidFill>
              <a:schemeClr val="accent1"/>
            </a:solidFill>
            <a:prstDash val="solid"/>
            <a:round/>
            <a:headEnd len="sm" w="sm" type="none"/>
            <a:tailEnd len="med" w="med" type="triangle"/>
          </a:ln>
        </p:spPr>
      </p:cxnSp>
      <p:cxnSp>
        <p:nvCxnSpPr>
          <p:cNvPr id="553" name="Google Shape;553;p5"/>
          <p:cNvCxnSpPr/>
          <p:nvPr/>
        </p:nvCxnSpPr>
        <p:spPr>
          <a:xfrm>
            <a:off x="6674645" y="1842650"/>
            <a:ext cx="0" cy="540000"/>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554" name="Google Shape;554;p5"/>
          <p:cNvSpPr/>
          <p:nvPr/>
        </p:nvSpPr>
        <p:spPr>
          <a:xfrm>
            <a:off x="468965" y="3539538"/>
            <a:ext cx="1260000" cy="453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AEM authored content</a:t>
            </a:r>
            <a:endParaRPr b="0" i="0" sz="700" u="none" cap="none" strike="noStrike">
              <a:solidFill>
                <a:schemeClr val="dk1"/>
              </a:solidFill>
              <a:latin typeface="Arial"/>
              <a:ea typeface="Arial"/>
              <a:cs typeface="Arial"/>
              <a:sym typeface="Arial"/>
            </a:endParaRPr>
          </a:p>
        </p:txBody>
      </p:sp>
      <p:sp>
        <p:nvSpPr>
          <p:cNvPr id="555" name="Google Shape;555;p5"/>
          <p:cNvSpPr/>
          <p:nvPr/>
        </p:nvSpPr>
        <p:spPr>
          <a:xfrm>
            <a:off x="1862885" y="3539538"/>
            <a:ext cx="1260000" cy="453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Server-side data fetch</a:t>
            </a:r>
            <a:endParaRPr b="0" i="0" sz="700" u="none" cap="none" strike="noStrike">
              <a:solidFill>
                <a:schemeClr val="dk1"/>
              </a:solidFill>
              <a:latin typeface="Arial"/>
              <a:ea typeface="Arial"/>
              <a:cs typeface="Arial"/>
              <a:sym typeface="Arial"/>
            </a:endParaRPr>
          </a:p>
        </p:txBody>
      </p:sp>
      <p:sp>
        <p:nvSpPr>
          <p:cNvPr id="556" name="Google Shape;556;p5"/>
          <p:cNvSpPr/>
          <p:nvPr/>
        </p:nvSpPr>
        <p:spPr>
          <a:xfrm>
            <a:off x="4650725" y="2878444"/>
            <a:ext cx="1260000" cy="457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React.js + CSR</a:t>
            </a:r>
            <a:endParaRPr b="0" i="0" sz="700" u="none" cap="none" strike="noStrike">
              <a:solidFill>
                <a:schemeClr val="dk1"/>
              </a:solidFill>
              <a:latin typeface="Arial"/>
              <a:ea typeface="Arial"/>
              <a:cs typeface="Arial"/>
              <a:sym typeface="Arial"/>
            </a:endParaRPr>
          </a:p>
        </p:txBody>
      </p:sp>
      <p:sp>
        <p:nvSpPr>
          <p:cNvPr id="557" name="Google Shape;557;p5"/>
          <p:cNvSpPr/>
          <p:nvPr/>
        </p:nvSpPr>
        <p:spPr>
          <a:xfrm>
            <a:off x="3256805" y="2878444"/>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React.js + CSR</a:t>
            </a:r>
            <a:endParaRPr b="0" i="0" sz="700" u="none" cap="none" strike="noStrike">
              <a:solidFill>
                <a:schemeClr val="dk1"/>
              </a:solidFill>
              <a:latin typeface="Arial"/>
              <a:ea typeface="Arial"/>
              <a:cs typeface="Arial"/>
              <a:sym typeface="Arial"/>
            </a:endParaRPr>
          </a:p>
        </p:txBody>
      </p:sp>
      <p:sp>
        <p:nvSpPr>
          <p:cNvPr id="558" name="Google Shape;558;p5"/>
          <p:cNvSpPr/>
          <p:nvPr/>
        </p:nvSpPr>
        <p:spPr>
          <a:xfrm>
            <a:off x="6044645" y="2878444"/>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React.js + CSR</a:t>
            </a:r>
            <a:endParaRPr b="0" i="0" sz="700" u="none" cap="none" strike="noStrike">
              <a:solidFill>
                <a:schemeClr val="dk1"/>
              </a:solidFill>
              <a:latin typeface="Arial"/>
              <a:ea typeface="Arial"/>
              <a:cs typeface="Arial"/>
              <a:sym typeface="Arial"/>
            </a:endParaRPr>
          </a:p>
        </p:txBody>
      </p:sp>
      <p:sp>
        <p:nvSpPr>
          <p:cNvPr id="559" name="Google Shape;559;p5"/>
          <p:cNvSpPr/>
          <p:nvPr/>
        </p:nvSpPr>
        <p:spPr>
          <a:xfrm>
            <a:off x="3256805" y="3539538"/>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Client-side data fetch</a:t>
            </a:r>
            <a:endParaRPr b="0" i="0" sz="700" u="none" cap="none" strike="noStrike">
              <a:solidFill>
                <a:schemeClr val="dk1"/>
              </a:solidFill>
              <a:latin typeface="Arial"/>
              <a:ea typeface="Arial"/>
              <a:cs typeface="Arial"/>
              <a:sym typeface="Arial"/>
            </a:endParaRPr>
          </a:p>
        </p:txBody>
      </p:sp>
      <p:sp>
        <p:nvSpPr>
          <p:cNvPr id="560" name="Google Shape;560;p5"/>
          <p:cNvSpPr/>
          <p:nvPr/>
        </p:nvSpPr>
        <p:spPr>
          <a:xfrm>
            <a:off x="468965" y="2875894"/>
            <a:ext cx="1260000" cy="457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AEM rendered page</a:t>
            </a:r>
            <a:endParaRPr b="0" i="0" sz="700" u="none" cap="none" strike="noStrike">
              <a:solidFill>
                <a:schemeClr val="dk1"/>
              </a:solidFill>
              <a:latin typeface="Arial"/>
              <a:ea typeface="Arial"/>
              <a:cs typeface="Arial"/>
              <a:sym typeface="Arial"/>
            </a:endParaRPr>
          </a:p>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html ,CSS, HTL</a:t>
            </a:r>
            <a:endParaRPr b="0" i="0" sz="700" u="none" cap="none" strike="noStrike">
              <a:solidFill>
                <a:schemeClr val="dk1"/>
              </a:solidFill>
              <a:latin typeface="Arial"/>
              <a:ea typeface="Arial"/>
              <a:cs typeface="Arial"/>
              <a:sym typeface="Arial"/>
            </a:endParaRPr>
          </a:p>
        </p:txBody>
      </p:sp>
      <p:sp>
        <p:nvSpPr>
          <p:cNvPr id="561" name="Google Shape;561;p5"/>
          <p:cNvSpPr/>
          <p:nvPr/>
        </p:nvSpPr>
        <p:spPr>
          <a:xfrm>
            <a:off x="6044645" y="3539538"/>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Client-side data fetch</a:t>
            </a:r>
            <a:endParaRPr b="0" i="0" sz="700" u="none" cap="none" strike="noStrike">
              <a:solidFill>
                <a:schemeClr val="dk1"/>
              </a:solidFill>
              <a:latin typeface="Arial"/>
              <a:ea typeface="Arial"/>
              <a:cs typeface="Arial"/>
              <a:sym typeface="Arial"/>
            </a:endParaRPr>
          </a:p>
        </p:txBody>
      </p:sp>
      <p:sp>
        <p:nvSpPr>
          <p:cNvPr id="562" name="Google Shape;562;p5"/>
          <p:cNvSpPr/>
          <p:nvPr/>
        </p:nvSpPr>
        <p:spPr>
          <a:xfrm>
            <a:off x="4650725" y="3539538"/>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Client-side data fetch</a:t>
            </a:r>
            <a:endParaRPr b="0" i="0" sz="700" u="none" cap="none" strike="noStrike">
              <a:solidFill>
                <a:schemeClr val="dk1"/>
              </a:solidFill>
              <a:latin typeface="Arial"/>
              <a:ea typeface="Arial"/>
              <a:cs typeface="Arial"/>
              <a:sym typeface="Arial"/>
            </a:endParaRPr>
          </a:p>
        </p:txBody>
      </p:sp>
      <p:sp>
        <p:nvSpPr>
          <p:cNvPr id="563" name="Google Shape;563;p5"/>
          <p:cNvSpPr/>
          <p:nvPr/>
        </p:nvSpPr>
        <p:spPr>
          <a:xfrm>
            <a:off x="7438565" y="2386250"/>
            <a:ext cx="1260000" cy="283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Service</a:t>
            </a:r>
            <a:endParaRPr b="1" i="0" sz="700" u="none" cap="none" strike="noStrike">
              <a:solidFill>
                <a:schemeClr val="dk1"/>
              </a:solidFill>
              <a:latin typeface="Arial"/>
              <a:ea typeface="Arial"/>
              <a:cs typeface="Arial"/>
              <a:sym typeface="Arial"/>
            </a:endParaRPr>
          </a:p>
        </p:txBody>
      </p:sp>
      <p:sp>
        <p:nvSpPr>
          <p:cNvPr id="564" name="Google Shape;564;p5"/>
          <p:cNvSpPr/>
          <p:nvPr/>
        </p:nvSpPr>
        <p:spPr>
          <a:xfrm>
            <a:off x="7438565" y="1570025"/>
            <a:ext cx="1260000" cy="2832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i="0" lang="en-US" sz="700" u="none" cap="none" strike="noStrike">
                <a:solidFill>
                  <a:schemeClr val="lt1"/>
                </a:solidFill>
                <a:latin typeface="Arial"/>
                <a:ea typeface="Arial"/>
                <a:cs typeface="Arial"/>
                <a:sym typeface="Arial"/>
              </a:rPr>
              <a:t>Service</a:t>
            </a:r>
            <a:endParaRPr b="1" i="0" sz="700" u="none" cap="none" strike="noStrike">
              <a:solidFill>
                <a:schemeClr val="dk1"/>
              </a:solidFill>
              <a:latin typeface="Arial"/>
              <a:ea typeface="Arial"/>
              <a:cs typeface="Arial"/>
              <a:sym typeface="Arial"/>
            </a:endParaRPr>
          </a:p>
        </p:txBody>
      </p:sp>
      <p:cxnSp>
        <p:nvCxnSpPr>
          <p:cNvPr id="565" name="Google Shape;565;p5"/>
          <p:cNvCxnSpPr/>
          <p:nvPr/>
        </p:nvCxnSpPr>
        <p:spPr>
          <a:xfrm>
            <a:off x="8068565" y="1842650"/>
            <a:ext cx="0" cy="543600"/>
          </a:xfrm>
          <a:prstGeom prst="straightConnector1">
            <a:avLst/>
          </a:prstGeom>
          <a:solidFill>
            <a:schemeClr val="accent1"/>
          </a:solidFill>
          <a:ln cap="sq" cmpd="sng" w="12700">
            <a:solidFill>
              <a:schemeClr val="accent1"/>
            </a:solidFill>
            <a:prstDash val="solid"/>
            <a:round/>
            <a:headEnd len="sm" w="sm" type="none"/>
            <a:tailEnd len="med" w="med" type="triangle"/>
          </a:ln>
        </p:spPr>
      </p:cxnSp>
      <p:sp>
        <p:nvSpPr>
          <p:cNvPr id="566" name="Google Shape;566;p5"/>
          <p:cNvSpPr txBox="1"/>
          <p:nvPr/>
        </p:nvSpPr>
        <p:spPr>
          <a:xfrm>
            <a:off x="8065975" y="2027337"/>
            <a:ext cx="507886" cy="18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/service</a:t>
            </a:r>
            <a:endParaRPr b="1" i="0" sz="600" u="none" cap="none" strike="noStrike">
              <a:solidFill>
                <a:schemeClr val="dk1"/>
              </a:solidFill>
              <a:latin typeface="Arial"/>
              <a:ea typeface="Arial"/>
              <a:cs typeface="Arial"/>
              <a:sym typeface="Arial"/>
            </a:endParaRPr>
          </a:p>
        </p:txBody>
      </p:sp>
      <p:sp>
        <p:nvSpPr>
          <p:cNvPr id="567" name="Google Shape;567;p5"/>
          <p:cNvSpPr/>
          <p:nvPr/>
        </p:nvSpPr>
        <p:spPr>
          <a:xfrm>
            <a:off x="7438565" y="2878444"/>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React.js + CSR</a:t>
            </a:r>
            <a:endParaRPr/>
          </a:p>
        </p:txBody>
      </p:sp>
      <p:sp>
        <p:nvSpPr>
          <p:cNvPr id="568" name="Google Shape;568;p5"/>
          <p:cNvSpPr/>
          <p:nvPr/>
        </p:nvSpPr>
        <p:spPr>
          <a:xfrm>
            <a:off x="7438565" y="3539538"/>
            <a:ext cx="1260000" cy="452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Client-side data fetch</a:t>
            </a:r>
            <a:endParaRPr/>
          </a:p>
        </p:txBody>
      </p:sp>
      <p:sp>
        <p:nvSpPr>
          <p:cNvPr id="569" name="Google Shape;569;p5"/>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Current State | Web Apps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g2d1ce9cd426_2_190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89" name="Google Shape;1289;g2d1ce9cd426_2_1902"/>
          <p:cNvSpPr txBox="1"/>
          <p:nvPr>
            <p:ph type="title"/>
          </p:nvPr>
        </p:nvSpPr>
        <p:spPr>
          <a:xfrm>
            <a:off x="457200" y="590550"/>
            <a:ext cx="87504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000">
                <a:latin typeface="Verizon NHG DS"/>
                <a:ea typeface="Verizon NHG DS"/>
                <a:cs typeface="Verizon NHG DS"/>
                <a:sym typeface="Verizon NHG DS"/>
              </a:rPr>
              <a:t>WAST</a:t>
            </a:r>
            <a:endParaRPr>
              <a:latin typeface="Verizon NHG DS"/>
              <a:ea typeface="Verizon NHG DS"/>
              <a:cs typeface="Verizon NHG DS"/>
              <a:sym typeface="Verizon NHG DS"/>
            </a:endParaRPr>
          </a:p>
        </p:txBody>
      </p:sp>
      <p:graphicFrame>
        <p:nvGraphicFramePr>
          <p:cNvPr id="1290" name="Google Shape;1290;g2d1ce9cd426_2_1902"/>
          <p:cNvGraphicFramePr/>
          <p:nvPr/>
        </p:nvGraphicFramePr>
        <p:xfrm>
          <a:off x="457200" y="1103012"/>
          <a:ext cx="3000000" cy="3000000"/>
        </p:xfrm>
        <a:graphic>
          <a:graphicData uri="http://schemas.openxmlformats.org/drawingml/2006/table">
            <a:tbl>
              <a:tblPr bandRow="1" firstRow="1">
                <a:noFill/>
                <a:tableStyleId>{5BAEAF05-E4BE-4548-B17F-0438588C7A2F}</a:tableStyleId>
              </a:tblPr>
              <a:tblGrid>
                <a:gridCol w="1420150"/>
                <a:gridCol w="4066250"/>
                <a:gridCol w="2743200"/>
              </a:tblGrid>
              <a:tr h="370850">
                <a:tc>
                  <a:txBody>
                    <a:bodyPr/>
                    <a:lstStyle/>
                    <a:p>
                      <a:pPr indent="0" lvl="0" marL="0" marR="0" rtl="0" algn="l">
                        <a:spcBef>
                          <a:spcPts val="0"/>
                        </a:spcBef>
                        <a:spcAft>
                          <a:spcPts val="0"/>
                        </a:spcAft>
                        <a:buNone/>
                      </a:pPr>
                      <a:r>
                        <a:rPr lang="en-US" sz="1200">
                          <a:solidFill>
                            <a:schemeClr val="lt1"/>
                          </a:solidFill>
                        </a:rPr>
                        <a:t>Tool</a:t>
                      </a:r>
                      <a:endParaRPr/>
                    </a:p>
                  </a:txBody>
                  <a:tcPr marT="45725" marB="45725" marR="91450" marL="91450">
                    <a:solidFill>
                      <a:schemeClr val="dk1"/>
                    </a:solidFill>
                  </a:tcPr>
                </a:tc>
                <a:tc>
                  <a:txBody>
                    <a:bodyPr/>
                    <a:lstStyle/>
                    <a:p>
                      <a:pPr indent="0" lvl="0" marL="0" marR="0" rtl="0" algn="l">
                        <a:spcBef>
                          <a:spcPts val="0"/>
                        </a:spcBef>
                        <a:spcAft>
                          <a:spcPts val="0"/>
                        </a:spcAft>
                        <a:buNone/>
                      </a:pPr>
                      <a:r>
                        <a:rPr lang="en-US" sz="1200">
                          <a:solidFill>
                            <a:schemeClr val="lt1"/>
                          </a:solidFill>
                        </a:rPr>
                        <a:t>Usage</a:t>
                      </a:r>
                      <a:endParaRPr/>
                    </a:p>
                  </a:txBody>
                  <a:tcPr marT="45725" marB="45725" marR="91450" marL="91450">
                    <a:solidFill>
                      <a:schemeClr val="dk1"/>
                    </a:solidFill>
                  </a:tcPr>
                </a:tc>
                <a:tc>
                  <a:txBody>
                    <a:bodyPr/>
                    <a:lstStyle/>
                    <a:p>
                      <a:pPr indent="0" lvl="0" marL="0" marR="0" rtl="0" algn="l">
                        <a:spcBef>
                          <a:spcPts val="0"/>
                        </a:spcBef>
                        <a:spcAft>
                          <a:spcPts val="0"/>
                        </a:spcAft>
                        <a:buNone/>
                      </a:pPr>
                      <a:r>
                        <a:rPr lang="en-US" sz="1200">
                          <a:solidFill>
                            <a:schemeClr val="lt1"/>
                          </a:solidFill>
                        </a:rPr>
                        <a:t>Remarks</a:t>
                      </a:r>
                      <a:endParaRPr/>
                    </a:p>
                  </a:txBody>
                  <a:tcPr marT="45725" marB="45725" marR="91450" marL="91450">
                    <a:solidFill>
                      <a:schemeClr val="dk1"/>
                    </a:solidFill>
                  </a:tcPr>
                </a:tc>
              </a:tr>
              <a:tr h="370850">
                <a:tc>
                  <a:txBody>
                    <a:bodyPr/>
                    <a:lstStyle/>
                    <a:p>
                      <a:pPr indent="0" lvl="0" marL="0" marR="0" rtl="0" algn="l">
                        <a:lnSpc>
                          <a:spcPct val="150000"/>
                        </a:lnSpc>
                        <a:spcBef>
                          <a:spcPts val="0"/>
                        </a:spcBef>
                        <a:spcAft>
                          <a:spcPts val="0"/>
                        </a:spcAft>
                        <a:buNone/>
                      </a:pPr>
                      <a:r>
                        <a:rPr lang="en-US" sz="800"/>
                        <a:t>WAST</a:t>
                      </a:r>
                      <a:endParaRPr sz="800"/>
                    </a:p>
                  </a:txBody>
                  <a:tcPr marT="45725" marB="45725" marR="91450" marL="91450"/>
                </a:tc>
                <a:tc>
                  <a:txBody>
                    <a:bodyPr/>
                    <a:lstStyle/>
                    <a:p>
                      <a:pPr indent="0" lvl="0" marL="0" marR="0" rtl="0" algn="l">
                        <a:lnSpc>
                          <a:spcPct val="150000"/>
                        </a:lnSpc>
                        <a:spcBef>
                          <a:spcPts val="0"/>
                        </a:spcBef>
                        <a:spcAft>
                          <a:spcPts val="0"/>
                        </a:spcAft>
                        <a:buNone/>
                      </a:pPr>
                      <a:r>
                        <a:rPr lang="en-US" sz="800"/>
                        <a:t>Well Architected Score Tool [WAST]  evaluets rules and assigns the scores for below category</a:t>
                      </a:r>
                      <a:endParaRPr sz="800"/>
                    </a:p>
                    <a:p>
                      <a:pPr indent="0" lvl="0" marL="0" marR="0" rtl="0" algn="l">
                        <a:lnSpc>
                          <a:spcPct val="150000"/>
                        </a:lnSpc>
                        <a:spcBef>
                          <a:spcPts val="0"/>
                        </a:spcBef>
                        <a:spcAft>
                          <a:spcPts val="0"/>
                        </a:spcAft>
                        <a:buNone/>
                      </a:pPr>
                      <a:r>
                        <a:rPr b="0" i="0" lang="en-US" sz="800" u="sng" strike="noStrike">
                          <a:solidFill>
                            <a:srgbClr val="333333"/>
                          </a:solidFill>
                          <a:latin typeface="Verizon NHG TX"/>
                          <a:ea typeface="Verizon NHG TX"/>
                          <a:cs typeface="Verizon NHG TX"/>
                          <a:sym typeface="Verizon NHG TX"/>
                          <a:hlinkClick r:id="rId3">
                            <a:extLst>
                              <a:ext uri="{A12FA001-AC4F-418D-AE19-62706E023703}">
                                <ahyp:hlinkClr val="tx"/>
                              </a:ext>
                            </a:extLst>
                          </a:hlinkClick>
                        </a:rPr>
                        <a:t>https://wast.verizon.com/about</a:t>
                      </a:r>
                      <a:endParaRPr b="0" i="0" sz="800" u="sng" strike="noStrike">
                        <a:solidFill>
                          <a:srgbClr val="333333"/>
                        </a:solidFill>
                        <a:latin typeface="Verizon NHG TX"/>
                        <a:ea typeface="Verizon NHG TX"/>
                        <a:cs typeface="Verizon NHG TX"/>
                        <a:sym typeface="Verizon NHG TX"/>
                      </a:endParaRPr>
                    </a:p>
                    <a:p>
                      <a:pPr indent="0" lvl="0" marL="0" marR="0" rtl="0" algn="l">
                        <a:lnSpc>
                          <a:spcPct val="150000"/>
                        </a:lnSpc>
                        <a:spcBef>
                          <a:spcPts val="0"/>
                        </a:spcBef>
                        <a:spcAft>
                          <a:spcPts val="0"/>
                        </a:spcAft>
                        <a:buNone/>
                      </a:pPr>
                      <a:r>
                        <a:t/>
                      </a:r>
                      <a:endParaRPr sz="800"/>
                    </a:p>
                    <a:p>
                      <a:pPr indent="0" lvl="0" marL="0" marR="0" rtl="0" algn="l">
                        <a:lnSpc>
                          <a:spcPct val="150000"/>
                        </a:lnSpc>
                        <a:spcBef>
                          <a:spcPts val="0"/>
                        </a:spcBef>
                        <a:spcAft>
                          <a:spcPts val="0"/>
                        </a:spcAft>
                        <a:buNone/>
                      </a:pPr>
                      <a:r>
                        <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Application Inner Architecture (</a:t>
                      </a:r>
                      <a:r>
                        <a:rPr lang="en-US" sz="800"/>
                        <a:t>Code Quality, Languages, Libraries , Unit Testing)</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Application Outer Architecture </a:t>
                      </a:r>
                      <a:r>
                        <a:rPr lang="en-US" sz="800"/>
                        <a:t>(tracing)</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Application Integration Architecture (</a:t>
                      </a:r>
                      <a:r>
                        <a:rPr b="0" lang="en-US" sz="800"/>
                        <a:t>external integration, legacy system integration</a:t>
                      </a:r>
                      <a:r>
                        <a:rPr b="1" lang="en-US" sz="800"/>
                        <a:t>)</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Tech Stack (</a:t>
                      </a:r>
                      <a:r>
                        <a:rPr b="0" lang="en-US" sz="800"/>
                        <a:t>Tools used for API Gateway, Compute, Search, Caching DB, OS</a:t>
                      </a:r>
                      <a:r>
                        <a:rPr b="1" lang="en-US" sz="800"/>
                        <a:t>)</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Security Architecture</a:t>
                      </a:r>
                      <a:endParaRPr sz="800"/>
                    </a:p>
                    <a:p>
                      <a:pPr indent="-158750" lvl="0" marL="171450" marR="0" rtl="0" algn="l">
                        <a:lnSpc>
                          <a:spcPct val="150000"/>
                        </a:lnSpc>
                        <a:spcBef>
                          <a:spcPts val="0"/>
                        </a:spcBef>
                        <a:spcAft>
                          <a:spcPts val="0"/>
                        </a:spcAft>
                        <a:buClr>
                          <a:schemeClr val="dk1"/>
                        </a:buClr>
                        <a:buSzPts val="800"/>
                        <a:buFont typeface="Arial"/>
                        <a:buChar char="•"/>
                      </a:pPr>
                      <a:r>
                        <a:rPr b="1" lang="en-US" sz="800"/>
                        <a:t>Code smells</a:t>
                      </a:r>
                      <a:endParaRPr sz="800"/>
                    </a:p>
                  </a:txBody>
                  <a:tcPr marT="45725" marB="45725" marR="91450" marL="91450"/>
                </a:tc>
                <a:tc>
                  <a:txBody>
                    <a:bodyPr/>
                    <a:lstStyle/>
                    <a:p>
                      <a:pPr indent="0" lvl="0" marL="0" marR="0" rtl="0" algn="l">
                        <a:lnSpc>
                          <a:spcPct val="150000"/>
                        </a:lnSpc>
                        <a:spcBef>
                          <a:spcPts val="0"/>
                        </a:spcBef>
                        <a:spcAft>
                          <a:spcPts val="0"/>
                        </a:spcAft>
                        <a:buNone/>
                      </a:pPr>
                      <a:r>
                        <a:rPr lang="en-US" sz="800"/>
                        <a:t>The services are already enabled for WAST tool. No further next steps for NGD to enable this. The score needs to be monitored </a:t>
                      </a:r>
                      <a:endParaRPr sz="800"/>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g2d1ce9cd426_2_190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96" name="Google Shape;1296;g2d1ce9cd426_2_1908"/>
          <p:cNvSpPr txBox="1"/>
          <p:nvPr>
            <p:ph type="title"/>
          </p:nvPr>
        </p:nvSpPr>
        <p:spPr>
          <a:xfrm>
            <a:off x="457200" y="590550"/>
            <a:ext cx="87504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000">
                <a:latin typeface="Verizon NHG DS"/>
                <a:ea typeface="Verizon NHG DS"/>
                <a:cs typeface="Verizon NHG DS"/>
                <a:sym typeface="Verizon NHG DS"/>
              </a:rPr>
              <a:t>Sentry</a:t>
            </a:r>
            <a:endParaRPr>
              <a:latin typeface="Verizon NHG DS"/>
              <a:ea typeface="Verizon NHG DS"/>
              <a:cs typeface="Verizon NHG DS"/>
              <a:sym typeface="Verizon NHG DS"/>
            </a:endParaRPr>
          </a:p>
        </p:txBody>
      </p:sp>
      <p:pic>
        <p:nvPicPr>
          <p:cNvPr id="1297" name="Google Shape;1297;g2d1ce9cd426_2_1908"/>
          <p:cNvPicPr preferRelativeResize="0"/>
          <p:nvPr/>
        </p:nvPicPr>
        <p:blipFill rotWithShape="1">
          <a:blip r:embed="rId3">
            <a:alphaModFix/>
          </a:blip>
          <a:srcRect b="0" l="0" r="0" t="0"/>
          <a:stretch/>
        </p:blipFill>
        <p:spPr>
          <a:xfrm>
            <a:off x="1494103" y="710643"/>
            <a:ext cx="6676603" cy="3177807"/>
          </a:xfrm>
          <a:prstGeom prst="rect">
            <a:avLst/>
          </a:prstGeom>
          <a:noFill/>
          <a:ln>
            <a:noFill/>
          </a:ln>
        </p:spPr>
      </p:pic>
      <p:sp>
        <p:nvSpPr>
          <p:cNvPr id="1298" name="Google Shape;1298;g2d1ce9cd426_2_1908"/>
          <p:cNvSpPr txBox="1"/>
          <p:nvPr/>
        </p:nvSpPr>
        <p:spPr>
          <a:xfrm>
            <a:off x="457200" y="3906619"/>
            <a:ext cx="789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Verizon NHG TX"/>
                <a:ea typeface="Verizon NHG TX"/>
                <a:cs typeface="Verizon NHG TX"/>
                <a:sym typeface="Verizon NHG TX"/>
              </a:rPr>
              <a:t>The services are already enabled for SENTRY tool. No further next steps for NGD to enable this. The score needs to be monitored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4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Edg.io Architecture | Serverless Platform </a:t>
            </a:r>
            <a:endParaRPr/>
          </a:p>
        </p:txBody>
      </p:sp>
      <p:sp>
        <p:nvSpPr>
          <p:cNvPr id="1304" name="Google Shape;1304;p4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descr="architecture" id="1305" name="Google Shape;1305;p49"/>
          <p:cNvPicPr preferRelativeResize="0"/>
          <p:nvPr/>
        </p:nvPicPr>
        <p:blipFill rotWithShape="1">
          <a:blip r:embed="rId3">
            <a:alphaModFix/>
          </a:blip>
          <a:srcRect b="0" l="0" r="0" t="0"/>
          <a:stretch/>
        </p:blipFill>
        <p:spPr>
          <a:xfrm>
            <a:off x="457200" y="1325394"/>
            <a:ext cx="5050070" cy="1748236"/>
          </a:xfrm>
          <a:prstGeom prst="rect">
            <a:avLst/>
          </a:prstGeom>
          <a:noFill/>
          <a:ln>
            <a:noFill/>
          </a:ln>
        </p:spPr>
      </p:pic>
      <p:sp>
        <p:nvSpPr>
          <p:cNvPr id="1306" name="Google Shape;1306;p49"/>
          <p:cNvSpPr txBox="1"/>
          <p:nvPr/>
        </p:nvSpPr>
        <p:spPr>
          <a:xfrm>
            <a:off x="457200" y="876300"/>
            <a:ext cx="81153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000">
                <a:solidFill>
                  <a:srgbClr val="353535"/>
                </a:solidFill>
                <a:latin typeface="Arial"/>
                <a:ea typeface="Arial"/>
                <a:cs typeface="Arial"/>
                <a:sym typeface="Arial"/>
              </a:rPr>
              <a:t>Edgio extends the capabilities of a traditional </a:t>
            </a:r>
            <a:r>
              <a:rPr b="1" i="0" lang="en-US" sz="1000">
                <a:solidFill>
                  <a:srgbClr val="353535"/>
                </a:solidFill>
                <a:latin typeface="Arial"/>
                <a:ea typeface="Arial"/>
                <a:cs typeface="Arial"/>
                <a:sym typeface="Arial"/>
              </a:rPr>
              <a:t>CDN</a:t>
            </a:r>
            <a:r>
              <a:rPr b="0" i="0" lang="en-US" sz="1000">
                <a:solidFill>
                  <a:srgbClr val="353535"/>
                </a:solidFill>
                <a:latin typeface="Arial"/>
                <a:ea typeface="Arial"/>
                <a:cs typeface="Arial"/>
                <a:sym typeface="Arial"/>
              </a:rPr>
              <a:t> by providing </a:t>
            </a:r>
            <a:r>
              <a:rPr b="1" i="0" lang="en-US" sz="1000">
                <a:solidFill>
                  <a:srgbClr val="353535"/>
                </a:solidFill>
                <a:latin typeface="Arial"/>
                <a:ea typeface="Arial"/>
                <a:cs typeface="Arial"/>
                <a:sym typeface="Arial"/>
              </a:rPr>
              <a:t>server-side rendering</a:t>
            </a:r>
            <a:r>
              <a:rPr b="0" i="0" lang="en-US" sz="1000">
                <a:solidFill>
                  <a:srgbClr val="353535"/>
                </a:solidFill>
                <a:latin typeface="Arial"/>
                <a:ea typeface="Arial"/>
                <a:cs typeface="Arial"/>
                <a:sym typeface="Arial"/>
              </a:rPr>
              <a:t> for web applications as well as caching both your APIs and HTML at the network edge to provide your users with the </a:t>
            </a:r>
            <a:r>
              <a:rPr b="1" i="0" lang="en-US" sz="1000">
                <a:solidFill>
                  <a:srgbClr val="353535"/>
                </a:solidFill>
                <a:latin typeface="Arial"/>
                <a:ea typeface="Arial"/>
                <a:cs typeface="Arial"/>
                <a:sym typeface="Arial"/>
              </a:rPr>
              <a:t>fastest browsing experience</a:t>
            </a:r>
            <a:r>
              <a:rPr b="0" i="0" lang="en-US" sz="1000">
                <a:solidFill>
                  <a:srgbClr val="353535"/>
                </a:solidFill>
                <a:latin typeface="Arial"/>
                <a:ea typeface="Arial"/>
                <a:cs typeface="Arial"/>
                <a:sym typeface="Arial"/>
              </a:rPr>
              <a:t>.</a:t>
            </a:r>
            <a:endParaRPr sz="1000">
              <a:solidFill>
                <a:schemeClr val="dk1"/>
              </a:solidFill>
              <a:latin typeface="Arial"/>
              <a:ea typeface="Arial"/>
              <a:cs typeface="Arial"/>
              <a:sym typeface="Arial"/>
            </a:endParaRPr>
          </a:p>
        </p:txBody>
      </p:sp>
      <p:graphicFrame>
        <p:nvGraphicFramePr>
          <p:cNvPr id="1307" name="Google Shape;1307;p49"/>
          <p:cNvGraphicFramePr/>
          <p:nvPr/>
        </p:nvGraphicFramePr>
        <p:xfrm>
          <a:off x="457200" y="3349542"/>
          <a:ext cx="3000000" cy="3000000"/>
        </p:xfrm>
        <a:graphic>
          <a:graphicData uri="http://schemas.openxmlformats.org/drawingml/2006/table">
            <a:tbl>
              <a:tblPr bandRow="1" firstRow="1">
                <a:noFill/>
                <a:tableStyleId>{5BAEAF05-E4BE-4548-B17F-0438588C7A2F}</a:tableStyleId>
              </a:tblPr>
              <a:tblGrid>
                <a:gridCol w="2028825"/>
                <a:gridCol w="2028825"/>
                <a:gridCol w="2028825"/>
                <a:gridCol w="2028825"/>
              </a:tblGrid>
              <a:tr h="1187075">
                <a:tc>
                  <a:txBody>
                    <a:bodyPr/>
                    <a:lstStyle/>
                    <a:p>
                      <a:pPr indent="0" lvl="0" marL="0" marR="0" rtl="0" algn="l">
                        <a:lnSpc>
                          <a:spcPct val="150000"/>
                        </a:lnSpc>
                        <a:spcBef>
                          <a:spcPts val="0"/>
                        </a:spcBef>
                        <a:spcAft>
                          <a:spcPts val="0"/>
                        </a:spcAft>
                        <a:buClr>
                          <a:schemeClr val="accent1"/>
                        </a:buClr>
                        <a:buSzPts val="900"/>
                        <a:buFont typeface="Arial"/>
                        <a:buNone/>
                      </a:pPr>
                      <a:r>
                        <a:rPr b="1" i="0" lang="en-US" sz="900">
                          <a:solidFill>
                            <a:schemeClr val="accent1"/>
                          </a:solidFill>
                          <a:latin typeface="Arial"/>
                          <a:ea typeface="Arial"/>
                          <a:cs typeface="Arial"/>
                          <a:sym typeface="Arial"/>
                        </a:rPr>
                        <a:t>Edge Caching </a:t>
                      </a:r>
                      <a:r>
                        <a:rPr b="0" i="0" lang="en-US" sz="900">
                          <a:solidFill>
                            <a:schemeClr val="accent1"/>
                          </a:solidFill>
                          <a:latin typeface="Arial"/>
                          <a:ea typeface="Arial"/>
                          <a:cs typeface="Arial"/>
                          <a:sym typeface="Arial"/>
                        </a:rPr>
                        <a:t>(</a:t>
                      </a:r>
                      <a:r>
                        <a:rPr b="1" i="0" lang="en-US" sz="900">
                          <a:solidFill>
                            <a:schemeClr val="accent1"/>
                          </a:solidFill>
                          <a:latin typeface="Arial"/>
                          <a:ea typeface="Arial"/>
                          <a:cs typeface="Arial"/>
                          <a:sym typeface="Arial"/>
                        </a:rPr>
                        <a:t>CDN-As-Code </a:t>
                      </a:r>
                      <a:r>
                        <a:rPr b="0" i="0" lang="en-US" sz="900">
                          <a:solidFill>
                            <a:schemeClr val="accent1"/>
                          </a:solidFill>
                          <a:latin typeface="Arial"/>
                          <a:ea typeface="Arial"/>
                          <a:cs typeface="Arial"/>
                          <a:sym typeface="Arial"/>
                        </a:rPr>
                        <a:t>)</a:t>
                      </a:r>
                      <a:endParaRPr/>
                    </a:p>
                    <a:p>
                      <a:pPr indent="0" lvl="0" marL="0" marR="0" rtl="0" algn="l">
                        <a:lnSpc>
                          <a:spcPct val="150000"/>
                        </a:lnSpc>
                        <a:spcBef>
                          <a:spcPts val="0"/>
                        </a:spcBef>
                        <a:spcAft>
                          <a:spcPts val="0"/>
                        </a:spcAft>
                        <a:buNone/>
                      </a:pPr>
                      <a:r>
                        <a:rPr b="0" i="0" lang="en-US" sz="900">
                          <a:latin typeface="Arial"/>
                          <a:ea typeface="Arial"/>
                          <a:cs typeface="Arial"/>
                          <a:sym typeface="Arial"/>
                        </a:rPr>
                        <a:t>While most CDNs only cache content on your asset URLs, Edgio caches content on your page URLs using EdgeJS, allowing you to control caching within your application code.</a:t>
                      </a:r>
                      <a:endParaRPr/>
                    </a:p>
                    <a:p>
                      <a:pPr indent="0" lvl="0" marL="0" marR="0" rtl="0" algn="l">
                        <a:lnSpc>
                          <a:spcPct val="150000"/>
                        </a:lnSpc>
                        <a:spcBef>
                          <a:spcPts val="0"/>
                        </a:spcBef>
                        <a:spcAft>
                          <a:spcPts val="0"/>
                        </a:spcAft>
                        <a:buNone/>
                      </a:pPr>
                      <a:r>
                        <a:t/>
                      </a:r>
                      <a:endParaRPr sz="900">
                        <a:latin typeface="Arial"/>
                        <a:ea typeface="Arial"/>
                        <a:cs typeface="Arial"/>
                        <a:sym typeface="Arial"/>
                      </a:endParaRPr>
                    </a:p>
                  </a:txBody>
                  <a:tcPr marT="45725" marB="45725" marR="91450" marL="91450"/>
                </a:tc>
                <a:tc>
                  <a:txBody>
                    <a:bodyPr/>
                    <a:lstStyle/>
                    <a:p>
                      <a:pPr indent="0" lvl="0" marL="0" marR="0" rtl="0" algn="l">
                        <a:lnSpc>
                          <a:spcPct val="150000"/>
                        </a:lnSpc>
                        <a:spcBef>
                          <a:spcPts val="0"/>
                        </a:spcBef>
                        <a:spcAft>
                          <a:spcPts val="0"/>
                        </a:spcAft>
                        <a:buClr>
                          <a:schemeClr val="accent1"/>
                        </a:buClr>
                        <a:buSzPts val="900"/>
                        <a:buFont typeface="Arial"/>
                        <a:buNone/>
                      </a:pPr>
                      <a:r>
                        <a:rPr b="0" i="0" lang="en-US" sz="900">
                          <a:solidFill>
                            <a:schemeClr val="accent1"/>
                          </a:solidFill>
                          <a:latin typeface="Arial"/>
                          <a:ea typeface="Arial"/>
                          <a:cs typeface="Arial"/>
                          <a:sym typeface="Arial"/>
                        </a:rPr>
                        <a:t>S</a:t>
                      </a:r>
                      <a:r>
                        <a:rPr b="1" i="0" lang="en-US" sz="900">
                          <a:solidFill>
                            <a:schemeClr val="accent1"/>
                          </a:solidFill>
                          <a:latin typeface="Arial"/>
                          <a:ea typeface="Arial"/>
                          <a:cs typeface="Arial"/>
                          <a:sym typeface="Arial"/>
                        </a:rPr>
                        <a:t>erver side rendering </a:t>
                      </a:r>
                      <a:r>
                        <a:rPr b="0" i="0" lang="en-US" sz="900">
                          <a:solidFill>
                            <a:schemeClr val="accent1"/>
                          </a:solidFill>
                          <a:latin typeface="Arial"/>
                          <a:ea typeface="Arial"/>
                          <a:cs typeface="Arial"/>
                          <a:sym typeface="Arial"/>
                        </a:rPr>
                        <a:t>(SSR) </a:t>
                      </a:r>
                      <a:r>
                        <a:rPr b="0" i="0" lang="en-US" sz="900">
                          <a:solidFill>
                            <a:srgbClr val="353535"/>
                          </a:solidFill>
                          <a:latin typeface="Arial"/>
                          <a:ea typeface="Arial"/>
                          <a:cs typeface="Arial"/>
                          <a:sym typeface="Arial"/>
                        </a:rPr>
                        <a:t>via JS workers in multiple regions</a:t>
                      </a:r>
                      <a:r>
                        <a:rPr b="1" i="0" lang="en-US" sz="900">
                          <a:solidFill>
                            <a:srgbClr val="353535"/>
                          </a:solidFill>
                          <a:latin typeface="Arial"/>
                          <a:ea typeface="Arial"/>
                          <a:cs typeface="Arial"/>
                          <a:sym typeface="Arial"/>
                        </a:rPr>
                        <a:t>. </a:t>
                      </a:r>
                      <a:r>
                        <a:rPr b="1" i="0" lang="en-US" sz="900">
                          <a:latin typeface="Arial"/>
                          <a:ea typeface="Arial"/>
                          <a:cs typeface="Arial"/>
                          <a:sym typeface="Arial"/>
                        </a:rPr>
                        <a:t>Edgio supports all of the most powerful features of Next.js!</a:t>
                      </a:r>
                      <a:endParaRPr/>
                    </a:p>
                    <a:p>
                      <a:pPr indent="0" lvl="0" marL="0" marR="0" rtl="0" algn="l">
                        <a:lnSpc>
                          <a:spcPct val="150000"/>
                        </a:lnSpc>
                        <a:spcBef>
                          <a:spcPts val="0"/>
                        </a:spcBef>
                        <a:spcAft>
                          <a:spcPts val="0"/>
                        </a:spcAft>
                        <a:buNone/>
                      </a:pPr>
                      <a:r>
                        <a:t/>
                      </a:r>
                      <a:endParaRPr sz="900">
                        <a:latin typeface="Arial"/>
                        <a:ea typeface="Arial"/>
                        <a:cs typeface="Arial"/>
                        <a:sym typeface="Arial"/>
                      </a:endParaRPr>
                    </a:p>
                  </a:txBody>
                  <a:tcPr marT="45725" marB="45725" marR="91450" marL="91450"/>
                </a:tc>
                <a:tc>
                  <a:txBody>
                    <a:bodyPr/>
                    <a:lstStyle/>
                    <a:p>
                      <a:pPr indent="0" lvl="0" marL="0" marR="0" rtl="0" algn="l">
                        <a:lnSpc>
                          <a:spcPct val="150000"/>
                        </a:lnSpc>
                        <a:spcBef>
                          <a:spcPts val="0"/>
                        </a:spcBef>
                        <a:spcAft>
                          <a:spcPts val="0"/>
                        </a:spcAft>
                        <a:buClr>
                          <a:schemeClr val="accent1"/>
                        </a:buClr>
                        <a:buSzPts val="900"/>
                        <a:buFont typeface="Arial"/>
                        <a:buNone/>
                      </a:pPr>
                      <a:r>
                        <a:rPr b="1" lang="en-US" sz="900">
                          <a:solidFill>
                            <a:schemeClr val="accent1"/>
                          </a:solidFill>
                          <a:latin typeface="Arial"/>
                          <a:ea typeface="Arial"/>
                          <a:cs typeface="Arial"/>
                          <a:sym typeface="Arial"/>
                        </a:rPr>
                        <a:t>Predictive Prefetch</a:t>
                      </a:r>
                      <a:endParaRPr/>
                    </a:p>
                    <a:p>
                      <a:pPr indent="0" lvl="0" marL="0" marR="0" rtl="0" algn="l">
                        <a:lnSpc>
                          <a:spcPct val="150000"/>
                        </a:lnSpc>
                        <a:spcBef>
                          <a:spcPts val="0"/>
                        </a:spcBef>
                        <a:spcAft>
                          <a:spcPts val="0"/>
                        </a:spcAft>
                        <a:buNone/>
                      </a:pPr>
                      <a:r>
                        <a:rPr b="0" i="0" lang="en-US" sz="900">
                          <a:latin typeface="Arial"/>
                          <a:ea typeface="Arial"/>
                          <a:cs typeface="Arial"/>
                          <a:sym typeface="Arial"/>
                        </a:rPr>
                        <a:t>Edgio allows you to speed up the user’s browsing experience by prefetching pages and API calls that they are likely to need</a:t>
                      </a:r>
                      <a:endParaRPr/>
                    </a:p>
                    <a:p>
                      <a:pPr indent="0" lvl="0" marL="0" marR="0" rtl="0" algn="l">
                        <a:lnSpc>
                          <a:spcPct val="150000"/>
                        </a:lnSpc>
                        <a:spcBef>
                          <a:spcPts val="0"/>
                        </a:spcBef>
                        <a:spcAft>
                          <a:spcPts val="0"/>
                        </a:spcAft>
                        <a:buNone/>
                      </a:pPr>
                      <a:r>
                        <a:t/>
                      </a:r>
                      <a:endParaRPr sz="900">
                        <a:latin typeface="Arial"/>
                        <a:ea typeface="Arial"/>
                        <a:cs typeface="Arial"/>
                        <a:sym typeface="Arial"/>
                      </a:endParaRPr>
                    </a:p>
                  </a:txBody>
                  <a:tcPr marT="45725" marB="45725" marR="91450" marL="91450"/>
                </a:tc>
                <a:tc>
                  <a:txBody>
                    <a:bodyPr/>
                    <a:lstStyle/>
                    <a:p>
                      <a:pPr indent="0" lvl="0" marL="0" marR="0" rtl="0" algn="l">
                        <a:lnSpc>
                          <a:spcPct val="150000"/>
                        </a:lnSpc>
                        <a:spcBef>
                          <a:spcPts val="0"/>
                        </a:spcBef>
                        <a:spcAft>
                          <a:spcPts val="0"/>
                        </a:spcAft>
                        <a:buClr>
                          <a:schemeClr val="accent1"/>
                        </a:buClr>
                        <a:buSzPts val="900"/>
                        <a:buFont typeface="Arial"/>
                        <a:buNone/>
                      </a:pPr>
                      <a:r>
                        <a:rPr b="1" i="0" lang="en-US" sz="900">
                          <a:solidFill>
                            <a:schemeClr val="accent1"/>
                          </a:solidFill>
                          <a:latin typeface="Arial"/>
                          <a:ea typeface="Arial"/>
                          <a:cs typeface="Arial"/>
                          <a:sym typeface="Arial"/>
                        </a:rPr>
                        <a:t>Traffic Splitting </a:t>
                      </a:r>
                      <a:r>
                        <a:rPr b="0" i="0" lang="en-US" sz="900">
                          <a:solidFill>
                            <a:srgbClr val="353535"/>
                          </a:solidFill>
                          <a:latin typeface="Arial"/>
                          <a:ea typeface="Arial"/>
                          <a:cs typeface="Arial"/>
                          <a:sym typeface="Arial"/>
                        </a:rPr>
                        <a:t>Traffic splitting can be used for canary deployments, Blue/Green deployments, iterative migration off of a legacy website</a:t>
                      </a:r>
                      <a:endParaRPr b="1" i="0" sz="900">
                        <a:solidFill>
                          <a:srgbClr val="353535"/>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33"/>
          <p:cNvSpPr txBox="1"/>
          <p:nvPr>
            <p:ph type="title"/>
          </p:nvPr>
        </p:nvSpPr>
        <p:spPr>
          <a:xfrm>
            <a:off x="457200" y="590550"/>
            <a:ext cx="86868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accent1"/>
              </a:buClr>
              <a:buSzPts val="1600"/>
              <a:buFont typeface="Arial"/>
              <a:buNone/>
            </a:pPr>
            <a:r>
              <a:rPr lang="en-US" sz="1600">
                <a:solidFill>
                  <a:schemeClr val="accent1"/>
                </a:solidFill>
                <a:latin typeface="Arial"/>
                <a:ea typeface="Arial"/>
                <a:cs typeface="Arial"/>
                <a:sym typeface="Arial"/>
              </a:rPr>
              <a:t>Edg.io </a:t>
            </a:r>
            <a:r>
              <a:rPr lang="en-US" sz="1600">
                <a:latin typeface="Arial"/>
                <a:ea typeface="Arial"/>
                <a:cs typeface="Arial"/>
                <a:sym typeface="Arial"/>
              </a:rPr>
              <a:t>|</a:t>
            </a:r>
            <a:r>
              <a:rPr lang="en-US" sz="1600"/>
              <a:t>Pattern 1 : For Static Pages which can be generated at build and Cached </a:t>
            </a:r>
            <a:r>
              <a:rPr lang="en-US" sz="800">
                <a:solidFill>
                  <a:schemeClr val="accent1"/>
                </a:solidFill>
              </a:rPr>
              <a:t>[Server Rendering]</a:t>
            </a:r>
            <a:r>
              <a:rPr lang="en-US" sz="1600">
                <a:solidFill>
                  <a:schemeClr val="accent1"/>
                </a:solidFill>
              </a:rPr>
              <a:t> </a:t>
            </a:r>
            <a:endParaRPr sz="1600"/>
          </a:p>
        </p:txBody>
      </p:sp>
      <p:sp>
        <p:nvSpPr>
          <p:cNvPr id="1313" name="Google Shape;1313;p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4" name="Google Shape;1314;p33"/>
          <p:cNvSpPr/>
          <p:nvPr/>
        </p:nvSpPr>
        <p:spPr>
          <a:xfrm rot="-5400000">
            <a:off x="3299012" y="829189"/>
            <a:ext cx="1760936" cy="2273738"/>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1315" name="Google Shape;1315;p33"/>
          <p:cNvSpPr/>
          <p:nvPr/>
        </p:nvSpPr>
        <p:spPr>
          <a:xfrm>
            <a:off x="6879417" y="1085590"/>
            <a:ext cx="1395422" cy="1767087"/>
          </a:xfrm>
          <a:prstGeom prst="rect">
            <a:avLst/>
          </a:prstGeom>
          <a:solidFill>
            <a:schemeClr val="accent5">
              <a:alpha val="12941"/>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1316" name="Google Shape;1316;p33"/>
          <p:cNvSpPr/>
          <p:nvPr/>
        </p:nvSpPr>
        <p:spPr>
          <a:xfrm>
            <a:off x="5620664" y="1117292"/>
            <a:ext cx="1039254" cy="1767087"/>
          </a:xfrm>
          <a:prstGeom prst="rect">
            <a:avLst/>
          </a:prstGeom>
          <a:solidFill>
            <a:srgbClr val="FFFF00">
              <a:alpha val="12941"/>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Yellow Zone</a:t>
            </a:r>
            <a:endParaRPr/>
          </a:p>
        </p:txBody>
      </p:sp>
      <p:sp>
        <p:nvSpPr>
          <p:cNvPr id="1317" name="Google Shape;1317;p33"/>
          <p:cNvSpPr/>
          <p:nvPr/>
        </p:nvSpPr>
        <p:spPr>
          <a:xfrm rot="-5400000">
            <a:off x="1654572" y="1840271"/>
            <a:ext cx="176093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Browser</a:t>
            </a:r>
            <a:endParaRPr/>
          </a:p>
        </p:txBody>
      </p:sp>
      <p:sp>
        <p:nvSpPr>
          <p:cNvPr id="1318" name="Google Shape;1318;p33"/>
          <p:cNvSpPr/>
          <p:nvPr/>
        </p:nvSpPr>
        <p:spPr>
          <a:xfrm>
            <a:off x="5674974" y="1552703"/>
            <a:ext cx="94721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1319" name="Google Shape;1319;p33"/>
          <p:cNvSpPr/>
          <p:nvPr/>
        </p:nvSpPr>
        <p:spPr>
          <a:xfrm>
            <a:off x="7370335" y="1934536"/>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SOE Services</a:t>
            </a:r>
            <a:endParaRPr/>
          </a:p>
        </p:txBody>
      </p:sp>
      <p:sp>
        <p:nvSpPr>
          <p:cNvPr id="1320" name="Google Shape;1320;p33"/>
          <p:cNvSpPr/>
          <p:nvPr/>
        </p:nvSpPr>
        <p:spPr>
          <a:xfrm>
            <a:off x="7362242" y="1557337"/>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AEM</a:t>
            </a:r>
            <a:endParaRPr/>
          </a:p>
        </p:txBody>
      </p:sp>
      <p:sp>
        <p:nvSpPr>
          <p:cNvPr id="1321" name="Google Shape;1321;p33"/>
          <p:cNvSpPr/>
          <p:nvPr/>
        </p:nvSpPr>
        <p:spPr>
          <a:xfrm>
            <a:off x="4430828" y="1549013"/>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NextJS</a:t>
            </a:r>
            <a:endParaRPr b="1" sz="700">
              <a:solidFill>
                <a:schemeClr val="lt1"/>
              </a:solidFill>
              <a:latin typeface="Arial"/>
              <a:ea typeface="Arial"/>
              <a:cs typeface="Arial"/>
              <a:sym typeface="Arial"/>
            </a:endParaRPr>
          </a:p>
        </p:txBody>
      </p:sp>
      <p:cxnSp>
        <p:nvCxnSpPr>
          <p:cNvPr id="1322" name="Google Shape;1322;p33"/>
          <p:cNvCxnSpPr>
            <a:endCxn id="1323" idx="1"/>
          </p:cNvCxnSpPr>
          <p:nvPr/>
        </p:nvCxnSpPr>
        <p:spPr>
          <a:xfrm>
            <a:off x="1914194" y="1671203"/>
            <a:ext cx="1307100" cy="3000"/>
          </a:xfrm>
          <a:prstGeom prst="straightConnector1">
            <a:avLst/>
          </a:prstGeom>
          <a:noFill/>
          <a:ln cap="sq" cmpd="sng" w="9525">
            <a:solidFill>
              <a:schemeClr val="dk1"/>
            </a:solidFill>
            <a:prstDash val="solid"/>
            <a:round/>
            <a:headEnd len="sm" w="sm" type="none"/>
            <a:tailEnd len="med" w="med" type="triangle"/>
          </a:ln>
        </p:spPr>
      </p:cxnSp>
      <p:cxnSp>
        <p:nvCxnSpPr>
          <p:cNvPr id="1324" name="Google Shape;1324;p33"/>
          <p:cNvCxnSpPr>
            <a:stCxn id="1323" idx="3"/>
            <a:endCxn id="1321" idx="1"/>
          </p:cNvCxnSpPr>
          <p:nvPr/>
        </p:nvCxnSpPr>
        <p:spPr>
          <a:xfrm>
            <a:off x="4040406" y="1674203"/>
            <a:ext cx="390300" cy="600"/>
          </a:xfrm>
          <a:prstGeom prst="straightConnector1">
            <a:avLst/>
          </a:prstGeom>
          <a:noFill/>
          <a:ln cap="sq" cmpd="sng" w="9525">
            <a:solidFill>
              <a:schemeClr val="dk1"/>
            </a:solidFill>
            <a:prstDash val="solid"/>
            <a:round/>
            <a:headEnd len="sm" w="sm" type="none"/>
            <a:tailEnd len="med" w="med" type="triangle"/>
          </a:ln>
        </p:spPr>
      </p:cxnSp>
      <p:sp>
        <p:nvSpPr>
          <p:cNvPr id="1325" name="Google Shape;1325;p33"/>
          <p:cNvSpPr/>
          <p:nvPr/>
        </p:nvSpPr>
        <p:spPr>
          <a:xfrm>
            <a:off x="4430828" y="2339059"/>
            <a:ext cx="819341" cy="321564"/>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HTML + RSC Payload</a:t>
            </a:r>
            <a:endParaRPr/>
          </a:p>
        </p:txBody>
      </p:sp>
      <p:cxnSp>
        <p:nvCxnSpPr>
          <p:cNvPr id="1326" name="Google Shape;1326;p33"/>
          <p:cNvCxnSpPr>
            <a:stCxn id="1321" idx="2"/>
            <a:endCxn id="1325" idx="0"/>
          </p:cNvCxnSpPr>
          <p:nvPr/>
        </p:nvCxnSpPr>
        <p:spPr>
          <a:xfrm>
            <a:off x="4840499" y="1800585"/>
            <a:ext cx="0" cy="538500"/>
          </a:xfrm>
          <a:prstGeom prst="straightConnector1">
            <a:avLst/>
          </a:prstGeom>
          <a:noFill/>
          <a:ln cap="sq" cmpd="sng" w="9525">
            <a:solidFill>
              <a:schemeClr val="dk1"/>
            </a:solidFill>
            <a:prstDash val="solid"/>
            <a:round/>
            <a:headEnd len="sm" w="sm" type="none"/>
            <a:tailEnd len="med" w="med" type="triangle"/>
          </a:ln>
        </p:spPr>
      </p:cxnSp>
      <p:sp>
        <p:nvSpPr>
          <p:cNvPr id="1327" name="Google Shape;1327;p33"/>
          <p:cNvSpPr txBox="1"/>
          <p:nvPr/>
        </p:nvSpPr>
        <p:spPr>
          <a:xfrm>
            <a:off x="6837360" y="1412923"/>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GNAV Fetch</a:t>
            </a:r>
            <a:endParaRPr/>
          </a:p>
        </p:txBody>
      </p:sp>
      <p:sp>
        <p:nvSpPr>
          <p:cNvPr id="1328" name="Google Shape;1328;p33"/>
          <p:cNvSpPr txBox="1"/>
          <p:nvPr/>
        </p:nvSpPr>
        <p:spPr>
          <a:xfrm>
            <a:off x="4827455" y="2129959"/>
            <a:ext cx="51044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Render</a:t>
            </a:r>
            <a:endParaRPr/>
          </a:p>
        </p:txBody>
      </p:sp>
      <p:sp>
        <p:nvSpPr>
          <p:cNvPr id="1329" name="Google Shape;1329;p33"/>
          <p:cNvSpPr txBox="1"/>
          <p:nvPr/>
        </p:nvSpPr>
        <p:spPr>
          <a:xfrm>
            <a:off x="6860126" y="2052970"/>
            <a:ext cx="729708"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Data Fetch</a:t>
            </a:r>
            <a:endParaRPr/>
          </a:p>
        </p:txBody>
      </p:sp>
      <p:cxnSp>
        <p:nvCxnSpPr>
          <p:cNvPr id="1330" name="Google Shape;1330;p33"/>
          <p:cNvCxnSpPr>
            <a:stCxn id="1323" idx="2"/>
          </p:cNvCxnSpPr>
          <p:nvPr/>
        </p:nvCxnSpPr>
        <p:spPr>
          <a:xfrm rot="5400000">
            <a:off x="2644900" y="1200262"/>
            <a:ext cx="227400" cy="1744500"/>
          </a:xfrm>
          <a:prstGeom prst="bentConnector2">
            <a:avLst/>
          </a:prstGeom>
          <a:noFill/>
          <a:ln cap="sq" cmpd="sng" w="9525">
            <a:solidFill>
              <a:schemeClr val="dk1"/>
            </a:solidFill>
            <a:prstDash val="solid"/>
            <a:round/>
            <a:headEnd len="sm" w="sm" type="none"/>
            <a:tailEnd len="med" w="med" type="triangle"/>
          </a:ln>
        </p:spPr>
      </p:cxnSp>
      <p:sp>
        <p:nvSpPr>
          <p:cNvPr id="1331" name="Google Shape;1331;p33"/>
          <p:cNvSpPr txBox="1"/>
          <p:nvPr/>
        </p:nvSpPr>
        <p:spPr>
          <a:xfrm>
            <a:off x="3996428" y="2127574"/>
            <a:ext cx="53975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a:t>
            </a:r>
            <a:endParaRPr/>
          </a:p>
          <a:p>
            <a:pPr indent="0" lvl="0" marL="0" marR="0" rtl="0" algn="l">
              <a:spcBef>
                <a:spcPts val="0"/>
              </a:spcBef>
              <a:spcAft>
                <a:spcPts val="0"/>
              </a:spcAft>
              <a:buNone/>
            </a:pPr>
            <a:r>
              <a:rPr lang="en-US" sz="700">
                <a:solidFill>
                  <a:schemeClr val="dk1"/>
                </a:solidFill>
                <a:latin typeface="Arial"/>
                <a:ea typeface="Arial"/>
                <a:cs typeface="Arial"/>
                <a:sym typeface="Arial"/>
              </a:rPr>
              <a:t>response</a:t>
            </a:r>
            <a:endParaRPr/>
          </a:p>
        </p:txBody>
      </p:sp>
      <p:sp>
        <p:nvSpPr>
          <p:cNvPr id="1323" name="Google Shape;1323;p33"/>
          <p:cNvSpPr/>
          <p:nvPr/>
        </p:nvSpPr>
        <p:spPr>
          <a:xfrm>
            <a:off x="3221294" y="1389594"/>
            <a:ext cx="819112" cy="569218"/>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Cache HIT</a:t>
            </a:r>
            <a:endParaRPr/>
          </a:p>
        </p:txBody>
      </p:sp>
      <p:sp>
        <p:nvSpPr>
          <p:cNvPr id="1332" name="Google Shape;1332;p33"/>
          <p:cNvSpPr txBox="1"/>
          <p:nvPr/>
        </p:nvSpPr>
        <p:spPr>
          <a:xfrm>
            <a:off x="3943802" y="1496844"/>
            <a:ext cx="42022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No</a:t>
            </a:r>
            <a:endParaRPr/>
          </a:p>
        </p:txBody>
      </p:sp>
      <p:sp>
        <p:nvSpPr>
          <p:cNvPr id="1333" name="Google Shape;1333;p33"/>
          <p:cNvSpPr txBox="1"/>
          <p:nvPr/>
        </p:nvSpPr>
        <p:spPr>
          <a:xfrm>
            <a:off x="3379803" y="1941550"/>
            <a:ext cx="420220"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Yes</a:t>
            </a:r>
            <a:endParaRPr/>
          </a:p>
        </p:txBody>
      </p:sp>
      <p:sp>
        <p:nvSpPr>
          <p:cNvPr id="1334" name="Google Shape;1334;p33"/>
          <p:cNvSpPr/>
          <p:nvPr/>
        </p:nvSpPr>
        <p:spPr>
          <a:xfrm>
            <a:off x="3230742" y="2375003"/>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Set Cache</a:t>
            </a:r>
            <a:endParaRPr/>
          </a:p>
        </p:txBody>
      </p:sp>
      <p:cxnSp>
        <p:nvCxnSpPr>
          <p:cNvPr id="1335" name="Google Shape;1335;p33"/>
          <p:cNvCxnSpPr>
            <a:stCxn id="1325" idx="1"/>
            <a:endCxn id="1334" idx="3"/>
          </p:cNvCxnSpPr>
          <p:nvPr/>
        </p:nvCxnSpPr>
        <p:spPr>
          <a:xfrm flipH="1">
            <a:off x="4050128" y="2499841"/>
            <a:ext cx="380700" cy="900"/>
          </a:xfrm>
          <a:prstGeom prst="straightConnector1">
            <a:avLst/>
          </a:prstGeom>
          <a:noFill/>
          <a:ln cap="sq" cmpd="sng" w="9525">
            <a:solidFill>
              <a:schemeClr val="dk1"/>
            </a:solidFill>
            <a:prstDash val="solid"/>
            <a:round/>
            <a:headEnd len="sm" w="sm" type="none"/>
            <a:tailEnd len="med" w="med" type="triangle"/>
          </a:ln>
        </p:spPr>
      </p:cxnSp>
      <p:graphicFrame>
        <p:nvGraphicFramePr>
          <p:cNvPr id="1336" name="Google Shape;1336;p33"/>
          <p:cNvGraphicFramePr/>
          <p:nvPr/>
        </p:nvGraphicFramePr>
        <p:xfrm>
          <a:off x="434671" y="1120423"/>
          <a:ext cx="3000000" cy="3000000"/>
        </p:xfrm>
        <a:graphic>
          <a:graphicData uri="http://schemas.openxmlformats.org/drawingml/2006/table">
            <a:tbl>
              <a:tblPr bandRow="1" firstRow="1">
                <a:noFill/>
                <a:tableStyleId>{5BAEAF05-E4BE-4548-B17F-0438588C7A2F}</a:tableStyleId>
              </a:tblPr>
              <a:tblGrid>
                <a:gridCol w="725925"/>
                <a:gridCol w="725925"/>
              </a:tblGrid>
              <a:tr h="205650">
                <a:tc gridSpan="2">
                  <a:txBody>
                    <a:bodyPr/>
                    <a:lstStyle/>
                    <a:p>
                      <a:pPr indent="0" lvl="0" marL="0" marR="0" rtl="0" algn="ctr">
                        <a:spcBef>
                          <a:spcPts val="0"/>
                        </a:spcBef>
                        <a:spcAft>
                          <a:spcPts val="0"/>
                        </a:spcAft>
                        <a:buNone/>
                      </a:pPr>
                      <a:r>
                        <a:rPr b="0"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a:txBody>
                    <a:bodyPr/>
                    <a:lstStyle/>
                    <a:p>
                      <a:pPr indent="0" lvl="0" marL="0" marR="0" rtl="0" algn="ctr">
                        <a:spcBef>
                          <a:spcPts val="0"/>
                        </a:spcBef>
                        <a:spcAft>
                          <a:spcPts val="0"/>
                        </a:spcAft>
                        <a:buNone/>
                      </a:pPr>
                      <a:r>
                        <a:rPr b="0" lang="en-US" sz="600"/>
                        <a:t>Title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0"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11300">
                <a:tc>
                  <a:txBody>
                    <a:bodyPr/>
                    <a:lstStyle/>
                    <a:p>
                      <a:pPr indent="0" lvl="0" marL="0" marR="0" rtl="0" algn="ctr">
                        <a:spcBef>
                          <a:spcPts val="0"/>
                        </a:spcBef>
                        <a:spcAft>
                          <a:spcPts val="0"/>
                        </a:spcAft>
                        <a:buNone/>
                      </a:pPr>
                      <a:r>
                        <a:rPr b="0" lang="en-US" sz="600"/>
                        <a:t>Image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l">
                        <a:spcBef>
                          <a:spcPts val="0"/>
                        </a:spcBef>
                        <a:spcAft>
                          <a:spcPts val="0"/>
                        </a:spcAft>
                        <a:buNone/>
                      </a:pPr>
                      <a:r>
                        <a:rPr b="0"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05650">
                <a:tc gridSpan="2">
                  <a:txBody>
                    <a:bodyPr/>
                    <a:lstStyle/>
                    <a:p>
                      <a:pPr indent="0" lvl="0" marL="0" marR="0" rtl="0" algn="ctr">
                        <a:spcBef>
                          <a:spcPts val="0"/>
                        </a:spcBef>
                        <a:spcAft>
                          <a:spcPts val="0"/>
                        </a:spcAft>
                        <a:buNone/>
                      </a:pPr>
                      <a:r>
                        <a:rPr b="0"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cxnSp>
        <p:nvCxnSpPr>
          <p:cNvPr id="1337" name="Google Shape;1337;p33"/>
          <p:cNvCxnSpPr>
            <a:stCxn id="1334" idx="1"/>
          </p:cNvCxnSpPr>
          <p:nvPr/>
        </p:nvCxnSpPr>
        <p:spPr>
          <a:xfrm flipH="1">
            <a:off x="1865142" y="2500789"/>
            <a:ext cx="1365600" cy="12600"/>
          </a:xfrm>
          <a:prstGeom prst="straightConnector1">
            <a:avLst/>
          </a:prstGeom>
          <a:noFill/>
          <a:ln cap="sq" cmpd="sng" w="9525">
            <a:solidFill>
              <a:schemeClr val="dk1"/>
            </a:solidFill>
            <a:prstDash val="solid"/>
            <a:round/>
            <a:headEnd len="sm" w="sm" type="none"/>
            <a:tailEnd len="med" w="med" type="triangle"/>
          </a:ln>
        </p:spPr>
      </p:cxnSp>
      <p:sp>
        <p:nvSpPr>
          <p:cNvPr id="1338" name="Google Shape;1338;p33"/>
          <p:cNvSpPr txBox="1"/>
          <p:nvPr/>
        </p:nvSpPr>
        <p:spPr>
          <a:xfrm>
            <a:off x="1865051" y="1335766"/>
            <a:ext cx="56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Request Page</a:t>
            </a:r>
            <a:endParaRPr/>
          </a:p>
        </p:txBody>
      </p:sp>
      <p:sp>
        <p:nvSpPr>
          <p:cNvPr id="1339" name="Google Shape;1339;p33"/>
          <p:cNvSpPr txBox="1"/>
          <p:nvPr/>
        </p:nvSpPr>
        <p:spPr>
          <a:xfrm>
            <a:off x="2617013" y="2497939"/>
            <a:ext cx="61372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a:t>
            </a:r>
            <a:endParaRPr/>
          </a:p>
        </p:txBody>
      </p:sp>
      <p:cxnSp>
        <p:nvCxnSpPr>
          <p:cNvPr id="1340" name="Google Shape;1340;p33"/>
          <p:cNvCxnSpPr/>
          <p:nvPr/>
        </p:nvCxnSpPr>
        <p:spPr>
          <a:xfrm>
            <a:off x="5250169" y="1645615"/>
            <a:ext cx="424805" cy="3690"/>
          </a:xfrm>
          <a:prstGeom prst="straightConnector1">
            <a:avLst/>
          </a:prstGeom>
          <a:noFill/>
          <a:ln cap="sq" cmpd="sng" w="9525">
            <a:solidFill>
              <a:schemeClr val="dk1"/>
            </a:solidFill>
            <a:prstDash val="solid"/>
            <a:round/>
            <a:headEnd len="sm" w="sm" type="none"/>
            <a:tailEnd len="med" w="med" type="triangle"/>
          </a:ln>
        </p:spPr>
      </p:cxnSp>
      <p:cxnSp>
        <p:nvCxnSpPr>
          <p:cNvPr id="1341" name="Google Shape;1341;p33"/>
          <p:cNvCxnSpPr>
            <a:stCxn id="1318" idx="3"/>
            <a:endCxn id="1320" idx="1"/>
          </p:cNvCxnSpPr>
          <p:nvPr/>
        </p:nvCxnSpPr>
        <p:spPr>
          <a:xfrm>
            <a:off x="6622191" y="1678489"/>
            <a:ext cx="740100" cy="4500"/>
          </a:xfrm>
          <a:prstGeom prst="straightConnector1">
            <a:avLst/>
          </a:prstGeom>
          <a:noFill/>
          <a:ln cap="sq" cmpd="sng" w="9525">
            <a:solidFill>
              <a:schemeClr val="dk1"/>
            </a:solidFill>
            <a:prstDash val="solid"/>
            <a:round/>
            <a:headEnd len="sm" w="sm" type="none"/>
            <a:tailEnd len="med" w="med" type="triangle"/>
          </a:ln>
        </p:spPr>
      </p:cxnSp>
      <p:cxnSp>
        <p:nvCxnSpPr>
          <p:cNvPr id="1342" name="Google Shape;1342;p33"/>
          <p:cNvCxnSpPr>
            <a:stCxn id="1318" idx="3"/>
            <a:endCxn id="1319" idx="1"/>
          </p:cNvCxnSpPr>
          <p:nvPr/>
        </p:nvCxnSpPr>
        <p:spPr>
          <a:xfrm>
            <a:off x="6622191" y="1678489"/>
            <a:ext cx="748200" cy="381900"/>
          </a:xfrm>
          <a:prstGeom prst="bentConnector3">
            <a:avLst>
              <a:gd fmla="val 49996" name="adj1"/>
            </a:avLst>
          </a:prstGeom>
          <a:noFill/>
          <a:ln cap="sq" cmpd="sng" w="9525">
            <a:solidFill>
              <a:schemeClr val="dk1"/>
            </a:solidFill>
            <a:prstDash val="solid"/>
            <a:round/>
            <a:headEnd len="sm" w="sm" type="none"/>
            <a:tailEnd len="med" w="med" type="triangle"/>
          </a:ln>
        </p:spPr>
      </p:cxnSp>
      <p:sp>
        <p:nvSpPr>
          <p:cNvPr id="1343" name="Google Shape;1343;p33"/>
          <p:cNvSpPr/>
          <p:nvPr/>
        </p:nvSpPr>
        <p:spPr>
          <a:xfrm>
            <a:off x="2124967" y="1600666"/>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1</a:t>
            </a:r>
            <a:endParaRPr/>
          </a:p>
        </p:txBody>
      </p:sp>
      <p:sp>
        <p:nvSpPr>
          <p:cNvPr id="1344" name="Google Shape;1344;p33"/>
          <p:cNvSpPr/>
          <p:nvPr/>
        </p:nvSpPr>
        <p:spPr>
          <a:xfrm>
            <a:off x="2750635" y="1609265"/>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2</a:t>
            </a:r>
            <a:endParaRPr/>
          </a:p>
        </p:txBody>
      </p:sp>
      <p:sp>
        <p:nvSpPr>
          <p:cNvPr id="1345" name="Google Shape;1345;p33"/>
          <p:cNvSpPr/>
          <p:nvPr/>
        </p:nvSpPr>
        <p:spPr>
          <a:xfrm>
            <a:off x="4137010" y="1606272"/>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3a</a:t>
            </a:r>
            <a:endParaRPr/>
          </a:p>
        </p:txBody>
      </p:sp>
      <p:sp>
        <p:nvSpPr>
          <p:cNvPr id="1346" name="Google Shape;1346;p33"/>
          <p:cNvSpPr/>
          <p:nvPr/>
        </p:nvSpPr>
        <p:spPr>
          <a:xfrm>
            <a:off x="5370491" y="1488659"/>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4</a:t>
            </a:r>
            <a:endParaRPr/>
          </a:p>
        </p:txBody>
      </p:sp>
      <p:cxnSp>
        <p:nvCxnSpPr>
          <p:cNvPr id="1347" name="Google Shape;1347;p33"/>
          <p:cNvCxnSpPr/>
          <p:nvPr/>
        </p:nvCxnSpPr>
        <p:spPr>
          <a:xfrm rot="10800000">
            <a:off x="5250169" y="1752353"/>
            <a:ext cx="414500" cy="0"/>
          </a:xfrm>
          <a:prstGeom prst="straightConnector1">
            <a:avLst/>
          </a:prstGeom>
          <a:noFill/>
          <a:ln cap="sq" cmpd="sng" w="9525">
            <a:solidFill>
              <a:schemeClr val="dk1"/>
            </a:solidFill>
            <a:prstDash val="solid"/>
            <a:round/>
            <a:headEnd len="sm" w="sm" type="none"/>
            <a:tailEnd len="med" w="med" type="triangle"/>
          </a:ln>
        </p:spPr>
      </p:cxnSp>
      <p:sp>
        <p:nvSpPr>
          <p:cNvPr id="1348" name="Google Shape;1348;p33"/>
          <p:cNvSpPr/>
          <p:nvPr/>
        </p:nvSpPr>
        <p:spPr>
          <a:xfrm>
            <a:off x="6692685" y="1606272"/>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5</a:t>
            </a:r>
            <a:endParaRPr/>
          </a:p>
        </p:txBody>
      </p:sp>
      <p:sp>
        <p:nvSpPr>
          <p:cNvPr id="1349" name="Google Shape;1349;p33"/>
          <p:cNvSpPr/>
          <p:nvPr/>
        </p:nvSpPr>
        <p:spPr>
          <a:xfrm>
            <a:off x="4774334" y="1980970"/>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6</a:t>
            </a:r>
            <a:endParaRPr/>
          </a:p>
        </p:txBody>
      </p:sp>
      <p:sp>
        <p:nvSpPr>
          <p:cNvPr id="1350" name="Google Shape;1350;p33"/>
          <p:cNvSpPr/>
          <p:nvPr/>
        </p:nvSpPr>
        <p:spPr>
          <a:xfrm>
            <a:off x="4201781" y="2428748"/>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7</a:t>
            </a:r>
            <a:endParaRPr/>
          </a:p>
        </p:txBody>
      </p:sp>
      <p:sp>
        <p:nvSpPr>
          <p:cNvPr id="1351" name="Google Shape;1351;p33"/>
          <p:cNvSpPr/>
          <p:nvPr/>
        </p:nvSpPr>
        <p:spPr>
          <a:xfrm>
            <a:off x="3006871" y="2435030"/>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8</a:t>
            </a:r>
            <a:endParaRPr/>
          </a:p>
        </p:txBody>
      </p:sp>
      <p:sp>
        <p:nvSpPr>
          <p:cNvPr id="1352" name="Google Shape;1352;p33"/>
          <p:cNvSpPr/>
          <p:nvPr/>
        </p:nvSpPr>
        <p:spPr>
          <a:xfrm>
            <a:off x="2063343" y="2453169"/>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9</a:t>
            </a:r>
            <a:endParaRPr/>
          </a:p>
        </p:txBody>
      </p:sp>
      <p:sp>
        <p:nvSpPr>
          <p:cNvPr id="1353" name="Google Shape;1353;p33"/>
          <p:cNvSpPr/>
          <p:nvPr/>
        </p:nvSpPr>
        <p:spPr>
          <a:xfrm>
            <a:off x="2768198" y="2124600"/>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3b</a:t>
            </a:r>
            <a:endParaRPr/>
          </a:p>
        </p:txBody>
      </p:sp>
      <p:pic>
        <p:nvPicPr>
          <p:cNvPr descr="A black text on a white background&#10;&#10;Description automatically generated" id="1354" name="Google Shape;1354;p33"/>
          <p:cNvPicPr preferRelativeResize="0"/>
          <p:nvPr/>
        </p:nvPicPr>
        <p:blipFill rotWithShape="1">
          <a:blip r:embed="rId3">
            <a:alphaModFix/>
          </a:blip>
          <a:srcRect b="0" l="0" r="0" t="10022"/>
          <a:stretch/>
        </p:blipFill>
        <p:spPr>
          <a:xfrm>
            <a:off x="3954833" y="1085588"/>
            <a:ext cx="497900" cy="1991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35"/>
          <p:cNvSpPr txBox="1"/>
          <p:nvPr>
            <p:ph type="title"/>
          </p:nvPr>
        </p:nvSpPr>
        <p:spPr>
          <a:xfrm>
            <a:off x="457200" y="590550"/>
            <a:ext cx="86868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accent1"/>
              </a:buClr>
              <a:buSzPts val="1600"/>
              <a:buFont typeface="Arial"/>
              <a:buNone/>
            </a:pPr>
            <a:r>
              <a:rPr lang="en-US" sz="1600">
                <a:solidFill>
                  <a:schemeClr val="accent1"/>
                </a:solidFill>
                <a:latin typeface="Arial"/>
                <a:ea typeface="Arial"/>
                <a:cs typeface="Arial"/>
                <a:sym typeface="Arial"/>
              </a:rPr>
              <a:t>Edg.io </a:t>
            </a:r>
            <a:r>
              <a:rPr lang="en-US" sz="1600">
                <a:latin typeface="Arial"/>
                <a:ea typeface="Arial"/>
                <a:cs typeface="Arial"/>
                <a:sym typeface="Arial"/>
              </a:rPr>
              <a:t>|</a:t>
            </a:r>
            <a:r>
              <a:rPr lang="en-US" sz="1600"/>
              <a:t>Pattern 2 : For Non-Cacheable Personalized / Dynamic Page </a:t>
            </a:r>
            <a:r>
              <a:rPr lang="en-US" sz="800">
                <a:solidFill>
                  <a:schemeClr val="accent1"/>
                </a:solidFill>
              </a:rPr>
              <a:t>[Server Rendering]</a:t>
            </a:r>
            <a:r>
              <a:rPr lang="en-US" sz="1600"/>
              <a:t> </a:t>
            </a:r>
            <a:endParaRPr/>
          </a:p>
        </p:txBody>
      </p:sp>
      <p:sp>
        <p:nvSpPr>
          <p:cNvPr id="1360" name="Google Shape;1360;p3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1" name="Google Shape;1361;p35"/>
          <p:cNvSpPr/>
          <p:nvPr/>
        </p:nvSpPr>
        <p:spPr>
          <a:xfrm rot="-5400000">
            <a:off x="3502489" y="1032666"/>
            <a:ext cx="1760936" cy="186678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700">
              <a:solidFill>
                <a:schemeClr val="dk1"/>
              </a:solidFill>
              <a:latin typeface="Arial"/>
              <a:ea typeface="Arial"/>
              <a:cs typeface="Arial"/>
              <a:sym typeface="Arial"/>
            </a:endParaRPr>
          </a:p>
        </p:txBody>
      </p:sp>
      <p:sp>
        <p:nvSpPr>
          <p:cNvPr id="1362" name="Google Shape;1362;p35"/>
          <p:cNvSpPr/>
          <p:nvPr/>
        </p:nvSpPr>
        <p:spPr>
          <a:xfrm>
            <a:off x="6879417" y="1085590"/>
            <a:ext cx="1395422" cy="1767087"/>
          </a:xfrm>
          <a:prstGeom prst="rect">
            <a:avLst/>
          </a:prstGeom>
          <a:solidFill>
            <a:schemeClr val="accent5">
              <a:alpha val="12941"/>
            </a:scheme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Green Zone</a:t>
            </a:r>
            <a:endParaRPr/>
          </a:p>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1363" name="Google Shape;1363;p35"/>
          <p:cNvSpPr/>
          <p:nvPr/>
        </p:nvSpPr>
        <p:spPr>
          <a:xfrm>
            <a:off x="5620664" y="1117292"/>
            <a:ext cx="1039254" cy="1767087"/>
          </a:xfrm>
          <a:prstGeom prst="rect">
            <a:avLst/>
          </a:prstGeom>
          <a:solidFill>
            <a:srgbClr val="FFFF00">
              <a:alpha val="12941"/>
            </a:srgbClr>
          </a:solid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VZ Yellow Zone</a:t>
            </a:r>
            <a:endParaRPr/>
          </a:p>
        </p:txBody>
      </p:sp>
      <p:sp>
        <p:nvSpPr>
          <p:cNvPr id="1364" name="Google Shape;1364;p35"/>
          <p:cNvSpPr/>
          <p:nvPr/>
        </p:nvSpPr>
        <p:spPr>
          <a:xfrm rot="-5400000">
            <a:off x="1654572" y="1840271"/>
            <a:ext cx="176093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Browser</a:t>
            </a:r>
            <a:endParaRPr/>
          </a:p>
        </p:txBody>
      </p:sp>
      <p:sp>
        <p:nvSpPr>
          <p:cNvPr id="1365" name="Google Shape;1365;p35"/>
          <p:cNvSpPr/>
          <p:nvPr/>
        </p:nvSpPr>
        <p:spPr>
          <a:xfrm>
            <a:off x="5666882" y="1552703"/>
            <a:ext cx="947217"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OpenIG/Apigee</a:t>
            </a:r>
            <a:endParaRPr/>
          </a:p>
        </p:txBody>
      </p:sp>
      <p:sp>
        <p:nvSpPr>
          <p:cNvPr id="1366" name="Google Shape;1366;p35"/>
          <p:cNvSpPr/>
          <p:nvPr/>
        </p:nvSpPr>
        <p:spPr>
          <a:xfrm>
            <a:off x="7370335" y="1934536"/>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SOE Services</a:t>
            </a:r>
            <a:endParaRPr/>
          </a:p>
        </p:txBody>
      </p:sp>
      <p:sp>
        <p:nvSpPr>
          <p:cNvPr id="1367" name="Google Shape;1367;p35"/>
          <p:cNvSpPr/>
          <p:nvPr/>
        </p:nvSpPr>
        <p:spPr>
          <a:xfrm>
            <a:off x="7362242" y="1557337"/>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AEM</a:t>
            </a:r>
            <a:endParaRPr/>
          </a:p>
        </p:txBody>
      </p:sp>
      <p:sp>
        <p:nvSpPr>
          <p:cNvPr id="1368" name="Google Shape;1368;p35"/>
          <p:cNvSpPr/>
          <p:nvPr/>
        </p:nvSpPr>
        <p:spPr>
          <a:xfrm>
            <a:off x="4010044" y="1549013"/>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NextJS</a:t>
            </a:r>
            <a:endParaRPr b="1" sz="700">
              <a:solidFill>
                <a:schemeClr val="lt1"/>
              </a:solidFill>
              <a:latin typeface="Arial"/>
              <a:ea typeface="Arial"/>
              <a:cs typeface="Arial"/>
              <a:sym typeface="Arial"/>
            </a:endParaRPr>
          </a:p>
        </p:txBody>
      </p:sp>
      <p:cxnSp>
        <p:nvCxnSpPr>
          <p:cNvPr id="1369" name="Google Shape;1369;p35"/>
          <p:cNvCxnSpPr>
            <a:endCxn id="1368" idx="1"/>
          </p:cNvCxnSpPr>
          <p:nvPr/>
        </p:nvCxnSpPr>
        <p:spPr>
          <a:xfrm>
            <a:off x="1493344" y="1671199"/>
            <a:ext cx="2516700" cy="3600"/>
          </a:xfrm>
          <a:prstGeom prst="straightConnector1">
            <a:avLst/>
          </a:prstGeom>
          <a:noFill/>
          <a:ln cap="sq" cmpd="sng" w="9525">
            <a:solidFill>
              <a:schemeClr val="dk1"/>
            </a:solidFill>
            <a:prstDash val="solid"/>
            <a:round/>
            <a:headEnd len="sm" w="sm" type="none"/>
            <a:tailEnd len="med" w="med" type="triangle"/>
          </a:ln>
        </p:spPr>
      </p:cxnSp>
      <p:sp>
        <p:nvSpPr>
          <p:cNvPr id="1370" name="Google Shape;1370;p35"/>
          <p:cNvSpPr/>
          <p:nvPr/>
        </p:nvSpPr>
        <p:spPr>
          <a:xfrm>
            <a:off x="4010044" y="2339059"/>
            <a:ext cx="819341" cy="321564"/>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HTML + RSC Payload</a:t>
            </a:r>
            <a:endParaRPr/>
          </a:p>
        </p:txBody>
      </p:sp>
      <p:cxnSp>
        <p:nvCxnSpPr>
          <p:cNvPr id="1371" name="Google Shape;1371;p35"/>
          <p:cNvCxnSpPr>
            <a:stCxn id="1368" idx="2"/>
            <a:endCxn id="1370" idx="0"/>
          </p:cNvCxnSpPr>
          <p:nvPr/>
        </p:nvCxnSpPr>
        <p:spPr>
          <a:xfrm>
            <a:off x="4419715" y="1800585"/>
            <a:ext cx="0" cy="538500"/>
          </a:xfrm>
          <a:prstGeom prst="straightConnector1">
            <a:avLst/>
          </a:prstGeom>
          <a:noFill/>
          <a:ln cap="sq" cmpd="sng" w="9525">
            <a:solidFill>
              <a:schemeClr val="dk1"/>
            </a:solidFill>
            <a:prstDash val="solid"/>
            <a:round/>
            <a:headEnd len="sm" w="sm" type="none"/>
            <a:tailEnd len="med" w="med" type="triangle"/>
          </a:ln>
        </p:spPr>
      </p:cxnSp>
      <p:sp>
        <p:nvSpPr>
          <p:cNvPr id="1372" name="Google Shape;1372;p35"/>
          <p:cNvSpPr txBox="1"/>
          <p:nvPr/>
        </p:nvSpPr>
        <p:spPr>
          <a:xfrm>
            <a:off x="6837360" y="1412923"/>
            <a:ext cx="1294296"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GNAV Fetch</a:t>
            </a:r>
            <a:endParaRPr/>
          </a:p>
        </p:txBody>
      </p:sp>
      <p:sp>
        <p:nvSpPr>
          <p:cNvPr id="1373" name="Google Shape;1373;p35"/>
          <p:cNvSpPr txBox="1"/>
          <p:nvPr/>
        </p:nvSpPr>
        <p:spPr>
          <a:xfrm>
            <a:off x="4382957" y="2073153"/>
            <a:ext cx="510443"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Render</a:t>
            </a:r>
            <a:endParaRPr/>
          </a:p>
        </p:txBody>
      </p:sp>
      <p:sp>
        <p:nvSpPr>
          <p:cNvPr id="1374" name="Google Shape;1374;p35"/>
          <p:cNvSpPr txBox="1"/>
          <p:nvPr/>
        </p:nvSpPr>
        <p:spPr>
          <a:xfrm>
            <a:off x="6984115" y="1784427"/>
            <a:ext cx="729708"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Data Fetch</a:t>
            </a:r>
            <a:endParaRPr/>
          </a:p>
        </p:txBody>
      </p:sp>
      <p:sp>
        <p:nvSpPr>
          <p:cNvPr id="1375" name="Google Shape;1375;p35"/>
          <p:cNvSpPr txBox="1"/>
          <p:nvPr/>
        </p:nvSpPr>
        <p:spPr>
          <a:xfrm>
            <a:off x="3449565" y="2188829"/>
            <a:ext cx="68772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Return response	</a:t>
            </a:r>
            <a:endParaRPr/>
          </a:p>
        </p:txBody>
      </p:sp>
      <p:cxnSp>
        <p:nvCxnSpPr>
          <p:cNvPr id="1376" name="Google Shape;1376;p35"/>
          <p:cNvCxnSpPr>
            <a:stCxn id="1370" idx="1"/>
          </p:cNvCxnSpPr>
          <p:nvPr/>
        </p:nvCxnSpPr>
        <p:spPr>
          <a:xfrm flipH="1">
            <a:off x="1865044" y="2499841"/>
            <a:ext cx="2145000" cy="13200"/>
          </a:xfrm>
          <a:prstGeom prst="straightConnector1">
            <a:avLst/>
          </a:prstGeom>
          <a:noFill/>
          <a:ln cap="sq" cmpd="sng" w="9525">
            <a:solidFill>
              <a:schemeClr val="dk1"/>
            </a:solidFill>
            <a:prstDash val="solid"/>
            <a:round/>
            <a:headEnd len="sm" w="sm" type="none"/>
            <a:tailEnd len="med" w="med" type="triangle"/>
          </a:ln>
        </p:spPr>
      </p:cxnSp>
      <p:sp>
        <p:nvSpPr>
          <p:cNvPr id="1377" name="Google Shape;1377;p35"/>
          <p:cNvSpPr txBox="1"/>
          <p:nvPr/>
        </p:nvSpPr>
        <p:spPr>
          <a:xfrm>
            <a:off x="1865051" y="1335766"/>
            <a:ext cx="5696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Request Page</a:t>
            </a:r>
            <a:endParaRPr/>
          </a:p>
        </p:txBody>
      </p:sp>
      <p:cxnSp>
        <p:nvCxnSpPr>
          <p:cNvPr id="1378" name="Google Shape;1378;p35"/>
          <p:cNvCxnSpPr/>
          <p:nvPr/>
        </p:nvCxnSpPr>
        <p:spPr>
          <a:xfrm>
            <a:off x="4827455" y="1643543"/>
            <a:ext cx="847519" cy="5762"/>
          </a:xfrm>
          <a:prstGeom prst="straightConnector1">
            <a:avLst/>
          </a:prstGeom>
          <a:noFill/>
          <a:ln cap="sq" cmpd="sng" w="9525">
            <a:solidFill>
              <a:schemeClr val="dk1"/>
            </a:solidFill>
            <a:prstDash val="solid"/>
            <a:round/>
            <a:headEnd len="sm" w="sm" type="none"/>
            <a:tailEnd len="med" w="med" type="triangle"/>
          </a:ln>
        </p:spPr>
      </p:cxnSp>
      <p:cxnSp>
        <p:nvCxnSpPr>
          <p:cNvPr id="1379" name="Google Shape;1379;p35"/>
          <p:cNvCxnSpPr>
            <a:stCxn id="1365" idx="3"/>
            <a:endCxn id="1367" idx="1"/>
          </p:cNvCxnSpPr>
          <p:nvPr/>
        </p:nvCxnSpPr>
        <p:spPr>
          <a:xfrm>
            <a:off x="6614099" y="1678489"/>
            <a:ext cx="748200" cy="4500"/>
          </a:xfrm>
          <a:prstGeom prst="straightConnector1">
            <a:avLst/>
          </a:prstGeom>
          <a:noFill/>
          <a:ln cap="sq" cmpd="sng" w="9525">
            <a:solidFill>
              <a:schemeClr val="dk1"/>
            </a:solidFill>
            <a:prstDash val="solid"/>
            <a:round/>
            <a:headEnd len="sm" w="sm" type="none"/>
            <a:tailEnd len="med" w="med" type="triangle"/>
          </a:ln>
        </p:spPr>
      </p:cxnSp>
      <p:cxnSp>
        <p:nvCxnSpPr>
          <p:cNvPr id="1380" name="Google Shape;1380;p35"/>
          <p:cNvCxnSpPr>
            <a:stCxn id="1365" idx="3"/>
            <a:endCxn id="1366" idx="1"/>
          </p:cNvCxnSpPr>
          <p:nvPr/>
        </p:nvCxnSpPr>
        <p:spPr>
          <a:xfrm>
            <a:off x="6614099" y="1678489"/>
            <a:ext cx="756300" cy="381900"/>
          </a:xfrm>
          <a:prstGeom prst="bentConnector3">
            <a:avLst>
              <a:gd fmla="val 49996" name="adj1"/>
            </a:avLst>
          </a:prstGeom>
          <a:noFill/>
          <a:ln cap="sq" cmpd="sng" w="9525">
            <a:solidFill>
              <a:schemeClr val="dk1"/>
            </a:solidFill>
            <a:prstDash val="solid"/>
            <a:round/>
            <a:headEnd len="sm" w="sm" type="none"/>
            <a:tailEnd len="med" w="med" type="triangle"/>
          </a:ln>
        </p:spPr>
      </p:cxnSp>
      <p:sp>
        <p:nvSpPr>
          <p:cNvPr id="1381" name="Google Shape;1381;p35"/>
          <p:cNvSpPr/>
          <p:nvPr/>
        </p:nvSpPr>
        <p:spPr>
          <a:xfrm>
            <a:off x="2124967" y="1600666"/>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1</a:t>
            </a:r>
            <a:endParaRPr/>
          </a:p>
        </p:txBody>
      </p:sp>
      <p:sp>
        <p:nvSpPr>
          <p:cNvPr id="1382" name="Google Shape;1382;p35"/>
          <p:cNvSpPr/>
          <p:nvPr/>
        </p:nvSpPr>
        <p:spPr>
          <a:xfrm>
            <a:off x="2750635" y="1609265"/>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2</a:t>
            </a:r>
            <a:endParaRPr/>
          </a:p>
        </p:txBody>
      </p:sp>
      <p:sp>
        <p:nvSpPr>
          <p:cNvPr id="1383" name="Google Shape;1383;p35"/>
          <p:cNvSpPr/>
          <p:nvPr/>
        </p:nvSpPr>
        <p:spPr>
          <a:xfrm>
            <a:off x="5370491" y="1488659"/>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3</a:t>
            </a:r>
            <a:endParaRPr/>
          </a:p>
        </p:txBody>
      </p:sp>
      <p:cxnSp>
        <p:nvCxnSpPr>
          <p:cNvPr id="1384" name="Google Shape;1384;p35"/>
          <p:cNvCxnSpPr/>
          <p:nvPr/>
        </p:nvCxnSpPr>
        <p:spPr>
          <a:xfrm flipH="1">
            <a:off x="4827455" y="1752353"/>
            <a:ext cx="837214" cy="912"/>
          </a:xfrm>
          <a:prstGeom prst="straightConnector1">
            <a:avLst/>
          </a:prstGeom>
          <a:noFill/>
          <a:ln cap="sq" cmpd="sng" w="9525">
            <a:solidFill>
              <a:schemeClr val="dk1"/>
            </a:solidFill>
            <a:prstDash val="solid"/>
            <a:round/>
            <a:headEnd len="sm" w="sm" type="none"/>
            <a:tailEnd len="med" w="med" type="triangle"/>
          </a:ln>
        </p:spPr>
      </p:cxnSp>
      <p:sp>
        <p:nvSpPr>
          <p:cNvPr id="1385" name="Google Shape;1385;p35"/>
          <p:cNvSpPr/>
          <p:nvPr/>
        </p:nvSpPr>
        <p:spPr>
          <a:xfrm>
            <a:off x="4427873" y="1939481"/>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5</a:t>
            </a:r>
            <a:endParaRPr/>
          </a:p>
        </p:txBody>
      </p:sp>
      <p:sp>
        <p:nvSpPr>
          <p:cNvPr id="1386" name="Google Shape;1386;p35"/>
          <p:cNvSpPr/>
          <p:nvPr/>
        </p:nvSpPr>
        <p:spPr>
          <a:xfrm>
            <a:off x="3101542" y="2417937"/>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6</a:t>
            </a:r>
            <a:endParaRPr/>
          </a:p>
        </p:txBody>
      </p:sp>
      <p:pic>
        <p:nvPicPr>
          <p:cNvPr descr="A black text on a white background&#10;&#10;Description automatically generated" id="1387" name="Google Shape;1387;p35"/>
          <p:cNvPicPr preferRelativeResize="0"/>
          <p:nvPr/>
        </p:nvPicPr>
        <p:blipFill rotWithShape="1">
          <a:blip r:embed="rId3">
            <a:alphaModFix/>
          </a:blip>
          <a:srcRect b="0" l="0" r="0" t="10022"/>
          <a:stretch/>
        </p:blipFill>
        <p:spPr>
          <a:xfrm>
            <a:off x="4272222" y="1117402"/>
            <a:ext cx="497900" cy="199113"/>
          </a:xfrm>
          <a:prstGeom prst="rect">
            <a:avLst/>
          </a:prstGeom>
          <a:noFill/>
          <a:ln>
            <a:noFill/>
          </a:ln>
        </p:spPr>
      </p:pic>
      <p:sp>
        <p:nvSpPr>
          <p:cNvPr id="1388" name="Google Shape;1388;p35"/>
          <p:cNvSpPr/>
          <p:nvPr/>
        </p:nvSpPr>
        <p:spPr>
          <a:xfrm>
            <a:off x="7376510" y="2286089"/>
            <a:ext cx="819341" cy="251572"/>
          </a:xfrm>
          <a:prstGeom prst="rect">
            <a:avLst/>
          </a:prstGeom>
          <a:solidFill>
            <a:schemeClr val="dk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NBX</a:t>
            </a:r>
            <a:endParaRPr/>
          </a:p>
        </p:txBody>
      </p:sp>
      <p:cxnSp>
        <p:nvCxnSpPr>
          <p:cNvPr id="1389" name="Google Shape;1389;p35"/>
          <p:cNvCxnSpPr>
            <a:stCxn id="1365" idx="3"/>
            <a:endCxn id="1388" idx="1"/>
          </p:cNvCxnSpPr>
          <p:nvPr/>
        </p:nvCxnSpPr>
        <p:spPr>
          <a:xfrm>
            <a:off x="6614099" y="1678489"/>
            <a:ext cx="762300" cy="733500"/>
          </a:xfrm>
          <a:prstGeom prst="bentConnector3">
            <a:avLst>
              <a:gd fmla="val 50007" name="adj1"/>
            </a:avLst>
          </a:prstGeom>
          <a:noFill/>
          <a:ln cap="sq" cmpd="sng" w="9525">
            <a:solidFill>
              <a:schemeClr val="dk1"/>
            </a:solidFill>
            <a:prstDash val="solid"/>
            <a:round/>
            <a:headEnd len="sm" w="sm" type="none"/>
            <a:tailEnd len="med" w="med" type="triangle"/>
          </a:ln>
        </p:spPr>
      </p:cxnSp>
      <p:sp>
        <p:nvSpPr>
          <p:cNvPr id="1390" name="Google Shape;1390;p35"/>
          <p:cNvSpPr/>
          <p:nvPr/>
        </p:nvSpPr>
        <p:spPr>
          <a:xfrm>
            <a:off x="6692685" y="1606272"/>
            <a:ext cx="144000" cy="1440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600">
                <a:solidFill>
                  <a:schemeClr val="lt1"/>
                </a:solidFill>
                <a:latin typeface="Arial"/>
                <a:ea typeface="Arial"/>
                <a:cs typeface="Arial"/>
                <a:sym typeface="Arial"/>
              </a:rPr>
              <a:t>4</a:t>
            </a:r>
            <a:endParaRPr/>
          </a:p>
        </p:txBody>
      </p:sp>
      <p:sp>
        <p:nvSpPr>
          <p:cNvPr id="1391" name="Google Shape;1391;p35"/>
          <p:cNvSpPr txBox="1"/>
          <p:nvPr/>
        </p:nvSpPr>
        <p:spPr>
          <a:xfrm>
            <a:off x="6983061" y="2513179"/>
            <a:ext cx="971409" cy="2000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Personalization Fetch</a:t>
            </a:r>
            <a:endParaRPr/>
          </a:p>
        </p:txBody>
      </p:sp>
      <p:graphicFrame>
        <p:nvGraphicFramePr>
          <p:cNvPr id="1392" name="Google Shape;1392;p35"/>
          <p:cNvGraphicFramePr/>
          <p:nvPr/>
        </p:nvGraphicFramePr>
        <p:xfrm>
          <a:off x="392464" y="1091908"/>
          <a:ext cx="3000000" cy="3000000"/>
        </p:xfrm>
        <a:graphic>
          <a:graphicData uri="http://schemas.openxmlformats.org/drawingml/2006/table">
            <a:tbl>
              <a:tblPr bandRow="1" firstRow="1">
                <a:noFill/>
                <a:tableStyleId>{5BAEAF05-E4BE-4548-B17F-0438588C7A2F}</a:tableStyleId>
              </a:tblPr>
              <a:tblGrid>
                <a:gridCol w="725925"/>
                <a:gridCol w="725925"/>
              </a:tblGrid>
              <a:tr h="222650">
                <a:tc gridSpan="2">
                  <a:txBody>
                    <a:bodyPr/>
                    <a:lstStyle/>
                    <a:p>
                      <a:pPr indent="0" lvl="0" marL="0" marR="0" rtl="0" algn="ctr">
                        <a:spcBef>
                          <a:spcPts val="0"/>
                        </a:spcBef>
                        <a:spcAft>
                          <a:spcPts val="0"/>
                        </a:spcAft>
                        <a:buNone/>
                      </a:pPr>
                      <a:r>
                        <a:rPr b="1" lang="en-US" sz="600"/>
                        <a:t>Header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970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rowSpan="2">
                  <a:txBody>
                    <a:bodyPr/>
                    <a:lstStyle/>
                    <a:p>
                      <a:pPr indent="0" lvl="0" marL="0" marR="0" rtl="0" algn="ctr">
                        <a:spcBef>
                          <a:spcPts val="0"/>
                        </a:spcBef>
                        <a:spcAft>
                          <a:spcPts val="0"/>
                        </a:spcAft>
                        <a:buNone/>
                      </a:pPr>
                      <a:r>
                        <a:rPr b="1" lang="en-US" sz="600"/>
                        <a:t>Interactive Component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3BE"/>
                    </a:solidFill>
                  </a:tcPr>
                </a:tc>
              </a:tr>
              <a:tr h="445300">
                <a:tc>
                  <a:txBody>
                    <a:bodyPr/>
                    <a:lstStyle/>
                    <a:p>
                      <a:pPr indent="0" lvl="0" marL="0" marR="0" rtl="0" algn="l">
                        <a:spcBef>
                          <a:spcPts val="0"/>
                        </a:spcBef>
                        <a:spcAft>
                          <a:spcPts val="0"/>
                        </a:spcAft>
                        <a:buNone/>
                      </a:pPr>
                      <a:r>
                        <a:t/>
                      </a:r>
                      <a:endParaRPr sz="600"/>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vMerge="1"/>
              </a:tr>
              <a:tr h="222650">
                <a:tc gridSpan="2">
                  <a:txBody>
                    <a:bodyPr/>
                    <a:lstStyle/>
                    <a:p>
                      <a:pPr indent="0" lvl="0" marL="0" marR="0" rtl="0" algn="l">
                        <a:spcBef>
                          <a:spcPts val="0"/>
                        </a:spcBef>
                        <a:spcAft>
                          <a:spcPts val="0"/>
                        </a:spcAft>
                        <a:buNone/>
                      </a:pPr>
                      <a:r>
                        <a:rPr b="1" lang="en-US" sz="600"/>
                        <a:t>User Specific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6"/>
                    </a:solidFill>
                  </a:tcPr>
                </a:tc>
                <a:tc hMerge="1"/>
              </a:tr>
              <a:tr h="222650">
                <a:tc gridSpan="2">
                  <a:txBody>
                    <a:bodyPr/>
                    <a:lstStyle/>
                    <a:p>
                      <a:pPr indent="0" lvl="0" marL="0" marR="0" rtl="0" algn="l">
                        <a:spcBef>
                          <a:spcPts val="0"/>
                        </a:spcBef>
                        <a:spcAft>
                          <a:spcPts val="0"/>
                        </a:spcAft>
                        <a:buNone/>
                      </a:pPr>
                      <a:r>
                        <a:rPr b="1" lang="en-US" sz="600"/>
                        <a:t>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r h="222650">
                <a:tc gridSpan="2">
                  <a:txBody>
                    <a:bodyPr/>
                    <a:lstStyle/>
                    <a:p>
                      <a:pPr indent="0" lvl="0" marL="0" marR="0" rtl="0" algn="l">
                        <a:spcBef>
                          <a:spcPts val="0"/>
                        </a:spcBef>
                        <a:spcAft>
                          <a:spcPts val="0"/>
                        </a:spcAft>
                        <a:buNone/>
                      </a:pPr>
                      <a:r>
                        <a:rPr b="1" lang="en-US" sz="600"/>
                        <a:t>Slow fetch Content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D68A"/>
                    </a:solidFill>
                  </a:tcPr>
                </a:tc>
                <a:tc hMerge="1"/>
              </a:tr>
              <a:tr h="222650">
                <a:tc gridSpan="2">
                  <a:txBody>
                    <a:bodyPr/>
                    <a:lstStyle/>
                    <a:p>
                      <a:pPr indent="0" lvl="0" marL="0" marR="0" rtl="0" algn="ctr">
                        <a:spcBef>
                          <a:spcPts val="0"/>
                        </a:spcBef>
                        <a:spcAft>
                          <a:spcPts val="0"/>
                        </a:spcAft>
                        <a:buNone/>
                      </a:pPr>
                      <a:r>
                        <a:rPr b="1" lang="en-US" sz="600"/>
                        <a:t>Footer</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2EAFF"/>
                    </a:solidFill>
                  </a:tcPr>
                </a:tc>
                <a:tc hMerge="1"/>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50"/>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Performance Strategy</a:t>
            </a:r>
            <a:endParaRPr sz="4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5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00"/>
              <a:buFont typeface="Arial"/>
              <a:buNone/>
            </a:pPr>
            <a:r>
              <a:rPr lang="en-US">
                <a:solidFill>
                  <a:srgbClr val="000000"/>
                </a:solidFill>
                <a:latin typeface="Arial"/>
                <a:ea typeface="Arial"/>
                <a:cs typeface="Arial"/>
                <a:sym typeface="Arial"/>
              </a:rPr>
              <a:t>Well known fact as to why “Performance” is the key for any digital experience</a:t>
            </a:r>
            <a:endParaRPr/>
          </a:p>
        </p:txBody>
      </p:sp>
      <p:sp>
        <p:nvSpPr>
          <p:cNvPr id="1404" name="Google Shape;1404;p5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405" name="Google Shape;1405;p51"/>
          <p:cNvPicPr preferRelativeResize="0"/>
          <p:nvPr/>
        </p:nvPicPr>
        <p:blipFill rotWithShape="1">
          <a:blip r:embed="rId3">
            <a:alphaModFix/>
          </a:blip>
          <a:srcRect b="0" l="0" r="0" t="0"/>
          <a:stretch/>
        </p:blipFill>
        <p:spPr>
          <a:xfrm>
            <a:off x="1711272" y="1766916"/>
            <a:ext cx="5135927" cy="2479350"/>
          </a:xfrm>
          <a:prstGeom prst="rect">
            <a:avLst/>
          </a:prstGeom>
          <a:noFill/>
          <a:ln>
            <a:noFill/>
          </a:ln>
        </p:spPr>
      </p:pic>
      <p:sp>
        <p:nvSpPr>
          <p:cNvPr id="1406" name="Google Shape;1406;p51"/>
          <p:cNvSpPr txBox="1"/>
          <p:nvPr/>
        </p:nvSpPr>
        <p:spPr>
          <a:xfrm>
            <a:off x="457200" y="1340946"/>
            <a:ext cx="8229600" cy="4616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5A5A5"/>
              </a:buClr>
              <a:buSzPts val="1200"/>
              <a:buFont typeface="Arial"/>
              <a:buNone/>
            </a:pPr>
            <a:r>
              <a:rPr b="0" lang="en-US" sz="1200" u="none" cap="none" strike="noStrike">
                <a:solidFill>
                  <a:srgbClr val="A5A5A5"/>
                </a:solidFill>
                <a:latin typeface="Arial"/>
                <a:ea typeface="Arial"/>
                <a:cs typeface="Arial"/>
                <a:sym typeface="Arial"/>
              </a:rPr>
              <a:t>Web performance is usually talked about as an aspect of user experience, but the fact is, it is </a:t>
            </a:r>
            <a:r>
              <a:rPr b="1" lang="en-US" sz="1200" u="none" cap="none" strike="noStrike">
                <a:solidFill>
                  <a:schemeClr val="dk1"/>
                </a:solidFill>
                <a:latin typeface="Arial"/>
                <a:ea typeface="Arial"/>
                <a:cs typeface="Arial"/>
                <a:sym typeface="Arial"/>
              </a:rPr>
              <a:t>the most important element of user experience</a:t>
            </a:r>
            <a:r>
              <a:rPr b="1" lang="en-US" sz="1200" u="none" cap="none" strike="noStrike">
                <a:solidFill>
                  <a:srgbClr val="A5A5A5"/>
                </a:solidFill>
                <a:latin typeface="Arial"/>
                <a:ea typeface="Arial"/>
                <a:cs typeface="Arial"/>
                <a:sym typeface="Arial"/>
              </a:rPr>
              <a:t>…</a:t>
            </a:r>
            <a:endParaRPr/>
          </a:p>
        </p:txBody>
      </p:sp>
      <p:sp>
        <p:nvSpPr>
          <p:cNvPr id="1407" name="Google Shape;1407;p51"/>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a:t>
            </a:r>
            <a:endParaRPr b="0" i="0" sz="800">
              <a:solidFill>
                <a:schemeClr val="accent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52"/>
          <p:cNvSpPr txBox="1"/>
          <p:nvPr>
            <p:ph type="title"/>
          </p:nvPr>
        </p:nvSpPr>
        <p:spPr>
          <a:xfrm>
            <a:off x="457199" y="590550"/>
            <a:ext cx="8134865"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00"/>
              <a:buFont typeface="Arial"/>
              <a:buNone/>
            </a:pPr>
            <a:r>
              <a:rPr lang="en-US">
                <a:solidFill>
                  <a:srgbClr val="000000"/>
                </a:solidFill>
                <a:latin typeface="Arial"/>
                <a:ea typeface="Arial"/>
                <a:cs typeface="Arial"/>
                <a:sym typeface="Arial"/>
              </a:rPr>
              <a:t>We know performance is a bottleneck across front and backstage…</a:t>
            </a:r>
            <a:endParaRPr/>
          </a:p>
        </p:txBody>
      </p:sp>
      <p:sp>
        <p:nvSpPr>
          <p:cNvPr id="1413" name="Google Shape;1413;p5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pic>
        <p:nvPicPr>
          <p:cNvPr id="1414" name="Google Shape;1414;p52"/>
          <p:cNvPicPr preferRelativeResize="0"/>
          <p:nvPr/>
        </p:nvPicPr>
        <p:blipFill rotWithShape="1">
          <a:blip r:embed="rId3">
            <a:alphaModFix/>
          </a:blip>
          <a:srcRect b="0" l="0" r="0" t="0"/>
          <a:stretch/>
        </p:blipFill>
        <p:spPr>
          <a:xfrm>
            <a:off x="704512" y="1299518"/>
            <a:ext cx="2105999" cy="16200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415" name="Google Shape;1415;p52"/>
          <p:cNvPicPr preferRelativeResize="0"/>
          <p:nvPr/>
        </p:nvPicPr>
        <p:blipFill rotWithShape="1">
          <a:blip r:embed="rId4">
            <a:alphaModFix/>
          </a:blip>
          <a:srcRect b="0" l="0" r="0" t="0"/>
          <a:stretch/>
        </p:blipFill>
        <p:spPr>
          <a:xfrm>
            <a:off x="3400987" y="1299518"/>
            <a:ext cx="2105999" cy="16200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A screenshot of a data report&#10;&#10;Description automatically generated" id="1416" name="Google Shape;1416;p52"/>
          <p:cNvPicPr preferRelativeResize="0"/>
          <p:nvPr/>
        </p:nvPicPr>
        <p:blipFill rotWithShape="1">
          <a:blip r:embed="rId5">
            <a:alphaModFix/>
          </a:blip>
          <a:srcRect b="0" l="0" r="0" t="0"/>
          <a:stretch/>
        </p:blipFill>
        <p:spPr>
          <a:xfrm>
            <a:off x="6098197" y="1299518"/>
            <a:ext cx="2105999" cy="16200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417" name="Google Shape;1417;p52"/>
          <p:cNvSpPr txBox="1"/>
          <p:nvPr/>
        </p:nvSpPr>
        <p:spPr>
          <a:xfrm>
            <a:off x="583191" y="3336885"/>
            <a:ext cx="57447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 hence performance needs to be looked at holistically overall</a:t>
            </a:r>
            <a:endParaRPr/>
          </a:p>
        </p:txBody>
      </p:sp>
      <p:sp>
        <p:nvSpPr>
          <p:cNvPr id="1418" name="Google Shape;1418;p52"/>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Bottleneck</a:t>
            </a:r>
            <a:endParaRPr b="0" i="0" sz="800">
              <a:solidFill>
                <a:schemeClr val="accen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53"/>
          <p:cNvSpPr txBox="1"/>
          <p:nvPr>
            <p:ph type="title"/>
          </p:nvPr>
        </p:nvSpPr>
        <p:spPr>
          <a:xfrm>
            <a:off x="457200" y="533900"/>
            <a:ext cx="8523600" cy="41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2000"/>
              <a:buFont typeface="Arial"/>
              <a:buNone/>
            </a:pPr>
            <a:r>
              <a:rPr lang="en-US">
                <a:latin typeface="Arial"/>
                <a:ea typeface="Arial"/>
                <a:cs typeface="Arial"/>
                <a:sym typeface="Arial"/>
              </a:rPr>
              <a:t>Performance – Thematic Findings</a:t>
            </a:r>
            <a:endParaRPr>
              <a:latin typeface="Arial"/>
              <a:ea typeface="Arial"/>
              <a:cs typeface="Arial"/>
              <a:sym typeface="Arial"/>
            </a:endParaRPr>
          </a:p>
        </p:txBody>
      </p:sp>
      <p:graphicFrame>
        <p:nvGraphicFramePr>
          <p:cNvPr id="1425" name="Google Shape;1425;p53"/>
          <p:cNvGraphicFramePr/>
          <p:nvPr/>
        </p:nvGraphicFramePr>
        <p:xfrm>
          <a:off x="463429" y="1338095"/>
          <a:ext cx="3000000" cy="3000000"/>
        </p:xfrm>
        <a:graphic>
          <a:graphicData uri="http://schemas.openxmlformats.org/drawingml/2006/table">
            <a:tbl>
              <a:tblPr>
                <a:noFill/>
                <a:tableStyleId>{F9374B98-9DA4-49C2-A5E1-3E0501EE0D82}</a:tableStyleId>
              </a:tblPr>
              <a:tblGrid>
                <a:gridCol w="2760300"/>
                <a:gridCol w="2760300"/>
                <a:gridCol w="2760300"/>
              </a:tblGrid>
              <a:tr h="1429375">
                <a:tc>
                  <a:txBody>
                    <a:bodyPr/>
                    <a:lstStyle/>
                    <a:p>
                      <a:pPr indent="0" lvl="0" marL="19050" marR="0" rtl="0" algn="l">
                        <a:lnSpc>
                          <a:spcPct val="100000"/>
                        </a:lnSpc>
                        <a:spcBef>
                          <a:spcPts val="0"/>
                        </a:spcBef>
                        <a:spcAft>
                          <a:spcPts val="0"/>
                        </a:spcAft>
                        <a:buClr>
                          <a:schemeClr val="dk1"/>
                        </a:buClr>
                        <a:buSzPts val="700"/>
                        <a:buFont typeface="Arial"/>
                        <a:buNone/>
                      </a:pPr>
                      <a:r>
                        <a:rPr b="1" i="0" lang="en-US" sz="900" u="none" strike="noStrike">
                          <a:solidFill>
                            <a:srgbClr val="000000"/>
                          </a:solidFill>
                          <a:latin typeface="Arial"/>
                          <a:ea typeface="Arial"/>
                          <a:cs typeface="Arial"/>
                          <a:sym typeface="Arial"/>
                        </a:rPr>
                        <a:t>Page Rendering</a:t>
                      </a:r>
                      <a:endParaRPr/>
                    </a:p>
                    <a:p>
                      <a:pPr indent="-107950" lvl="0" marL="171450" marR="0" rtl="0" algn="l">
                        <a:lnSpc>
                          <a:spcPct val="100000"/>
                        </a:lnSpc>
                        <a:spcBef>
                          <a:spcPts val="0"/>
                        </a:spcBef>
                        <a:spcAft>
                          <a:spcPts val="0"/>
                        </a:spcAft>
                        <a:buClr>
                          <a:srgbClr val="000000"/>
                        </a:buClr>
                        <a:buSzPts val="700"/>
                        <a:buFont typeface="Arial"/>
                        <a:buNone/>
                      </a:pPr>
                      <a:r>
                        <a:t/>
                      </a:r>
                      <a:endParaRPr b="1"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Large JS file and JS execution time is impacting key web vitals specifically LCP, speed index</a:t>
                      </a:r>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Third Party scripts impacting web vitals metrics</a:t>
                      </a:r>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Multiple domains leveraged for static assets including java scripts (scache-ws.vzw.com)</a:t>
                      </a:r>
                      <a:endParaRPr sz="900">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9050" marR="0" rtl="0" algn="l">
                        <a:lnSpc>
                          <a:spcPct val="100000"/>
                        </a:lnSpc>
                        <a:spcBef>
                          <a:spcPts val="0"/>
                        </a:spcBef>
                        <a:spcAft>
                          <a:spcPts val="0"/>
                        </a:spcAft>
                        <a:buClr>
                          <a:schemeClr val="dk1"/>
                        </a:buClr>
                        <a:buSzPts val="700"/>
                        <a:buFont typeface="Arial"/>
                        <a:buNone/>
                      </a:pPr>
                      <a:r>
                        <a:rPr b="1" i="0" lang="en-US" sz="900" u="none" strike="noStrike">
                          <a:solidFill>
                            <a:srgbClr val="000000"/>
                          </a:solidFill>
                          <a:latin typeface="Arial"/>
                          <a:ea typeface="Arial"/>
                          <a:cs typeface="Arial"/>
                          <a:sym typeface="Arial"/>
                        </a:rPr>
                        <a:t>API / Backend</a:t>
                      </a:r>
                      <a:endParaRPr/>
                    </a:p>
                    <a:p>
                      <a:pPr indent="0" lvl="0" marL="19050" marR="0" rtl="0" algn="l">
                        <a:lnSpc>
                          <a:spcPct val="100000"/>
                        </a:lnSpc>
                        <a:spcBef>
                          <a:spcPts val="0"/>
                        </a:spcBef>
                        <a:spcAft>
                          <a:spcPts val="0"/>
                        </a:spcAft>
                        <a:buClr>
                          <a:schemeClr val="dk1"/>
                        </a:buClr>
                        <a:buSzPts val="700"/>
                        <a:buFont typeface="Arial"/>
                        <a:buNone/>
                      </a:pPr>
                      <a:r>
                        <a:t/>
                      </a:r>
                      <a:endParaRPr b="1"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NBX response times on browser is much higher than server side indicating network latency</a:t>
                      </a:r>
                      <a:endParaRPr b="0"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Average API response times for transactional APIs (e,g, add-device) is higher than 1 sec</a:t>
                      </a:r>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APIs not designed for various form factors</a:t>
                      </a:r>
                      <a:endParaRPr/>
                    </a:p>
                    <a:p>
                      <a:pPr indent="-228600" lvl="0" marL="457200" marR="0" rtl="0" algn="l">
                        <a:spcBef>
                          <a:spcPts val="0"/>
                        </a:spcBef>
                        <a:spcAft>
                          <a:spcPts val="0"/>
                        </a:spcAft>
                        <a:buClr>
                          <a:srgbClr val="000000"/>
                        </a:buClr>
                        <a:buSzPts val="700"/>
                        <a:buFont typeface="Arial"/>
                        <a:buNone/>
                      </a:pPr>
                      <a:r>
                        <a:t/>
                      </a:r>
                      <a:endParaRPr sz="900">
                        <a:solidFill>
                          <a:schemeClr val="dk1"/>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9050" marR="0" rtl="0" algn="l">
                        <a:lnSpc>
                          <a:spcPct val="100000"/>
                        </a:lnSpc>
                        <a:spcBef>
                          <a:spcPts val="0"/>
                        </a:spcBef>
                        <a:spcAft>
                          <a:spcPts val="0"/>
                        </a:spcAft>
                        <a:buClr>
                          <a:srgbClr val="000000"/>
                        </a:buClr>
                        <a:buSzPts val="700"/>
                        <a:buFont typeface="Arial"/>
                        <a:buNone/>
                      </a:pPr>
                      <a:r>
                        <a:rPr b="1" i="0" lang="en-US" sz="900" u="none" strike="noStrike">
                          <a:solidFill>
                            <a:srgbClr val="000000"/>
                          </a:solidFill>
                          <a:latin typeface="Arial"/>
                          <a:ea typeface="Arial"/>
                          <a:cs typeface="Arial"/>
                          <a:sym typeface="Arial"/>
                        </a:rPr>
                        <a:t>Architecture</a:t>
                      </a:r>
                      <a:endParaRPr/>
                    </a:p>
                    <a:p>
                      <a:pPr indent="0" lvl="0" marL="19050" marR="0" rtl="0" algn="l">
                        <a:lnSpc>
                          <a:spcPct val="100000"/>
                        </a:lnSpc>
                        <a:spcBef>
                          <a:spcPts val="0"/>
                        </a:spcBef>
                        <a:spcAft>
                          <a:spcPts val="0"/>
                        </a:spcAft>
                        <a:buClr>
                          <a:schemeClr val="dk1"/>
                        </a:buClr>
                        <a:buSzPts val="700"/>
                        <a:buFont typeface="Arial"/>
                        <a:buNone/>
                      </a:pPr>
                      <a:r>
                        <a:t/>
                      </a:r>
                      <a:endParaRPr b="1"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6+ hops in current architecture  </a:t>
                      </a:r>
                      <a:endParaRPr b="0"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Latency threshold scores are relatively higher</a:t>
                      </a:r>
                      <a:endParaRPr sz="900">
                        <a:latin typeface="Arial"/>
                        <a:ea typeface="Arial"/>
                        <a:cs typeface="Arial"/>
                        <a:sym typeface="Arial"/>
                      </a:endParaRPr>
                    </a:p>
                    <a:p>
                      <a:pPr indent="-228600" lvl="0" marL="457200" marR="0" rtl="0" algn="l">
                        <a:lnSpc>
                          <a:spcPct val="150000"/>
                        </a:lnSpc>
                        <a:spcBef>
                          <a:spcPts val="0"/>
                        </a:spcBef>
                        <a:spcAft>
                          <a:spcPts val="0"/>
                        </a:spcAft>
                        <a:buClr>
                          <a:schemeClr val="dk1"/>
                        </a:buClr>
                        <a:buSzPts val="700"/>
                        <a:buFont typeface="Arial"/>
                        <a:buNone/>
                      </a:pPr>
                      <a:r>
                        <a:t/>
                      </a:r>
                      <a:endParaRPr sz="900">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426" name="Google Shape;1426;p53"/>
          <p:cNvSpPr/>
          <p:nvPr/>
        </p:nvSpPr>
        <p:spPr>
          <a:xfrm>
            <a:off x="460356" y="2757672"/>
            <a:ext cx="8019600" cy="579000"/>
          </a:xfrm>
          <a:prstGeom prst="rightArrow">
            <a:avLst>
              <a:gd fmla="val 50000" name="adj1"/>
              <a:gd fmla="val 50000" name="adj2"/>
            </a:avLst>
          </a:pr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Arial"/>
                <a:ea typeface="Arial"/>
                <a:cs typeface="Arial"/>
                <a:sym typeface="Arial"/>
              </a:rPr>
              <a:t>Platform Lens</a:t>
            </a:r>
            <a:endParaRPr/>
          </a:p>
        </p:txBody>
      </p:sp>
      <p:sp>
        <p:nvSpPr>
          <p:cNvPr id="1427" name="Google Shape;1427;p53"/>
          <p:cNvSpPr/>
          <p:nvPr/>
        </p:nvSpPr>
        <p:spPr>
          <a:xfrm>
            <a:off x="460356" y="900427"/>
            <a:ext cx="8019600" cy="579000"/>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000">
                <a:solidFill>
                  <a:schemeClr val="lt1"/>
                </a:solidFill>
                <a:latin typeface="Arial"/>
                <a:ea typeface="Arial"/>
                <a:cs typeface="Arial"/>
                <a:sym typeface="Arial"/>
              </a:rPr>
              <a:t>Customer Lens</a:t>
            </a:r>
            <a:endParaRPr/>
          </a:p>
        </p:txBody>
      </p:sp>
      <p:graphicFrame>
        <p:nvGraphicFramePr>
          <p:cNvPr id="1428" name="Google Shape;1428;p53"/>
          <p:cNvGraphicFramePr/>
          <p:nvPr/>
        </p:nvGraphicFramePr>
        <p:xfrm>
          <a:off x="487665" y="3257242"/>
          <a:ext cx="3000000" cy="3000000"/>
        </p:xfrm>
        <a:graphic>
          <a:graphicData uri="http://schemas.openxmlformats.org/drawingml/2006/table">
            <a:tbl>
              <a:tblPr>
                <a:noFill/>
                <a:tableStyleId>{F9374B98-9DA4-49C2-A5E1-3E0501EE0D82}</a:tableStyleId>
              </a:tblPr>
              <a:tblGrid>
                <a:gridCol w="2547200"/>
                <a:gridCol w="2547200"/>
                <a:gridCol w="2547200"/>
              </a:tblGrid>
              <a:tr h="1417325">
                <a:tc>
                  <a:txBody>
                    <a:bodyPr/>
                    <a:lstStyle/>
                    <a:p>
                      <a:pPr indent="0" lvl="0" marL="19050" marR="0" rtl="0" algn="l">
                        <a:lnSpc>
                          <a:spcPct val="100000"/>
                        </a:lnSpc>
                        <a:spcBef>
                          <a:spcPts val="0"/>
                        </a:spcBef>
                        <a:spcAft>
                          <a:spcPts val="0"/>
                        </a:spcAft>
                        <a:buClr>
                          <a:srgbClr val="000000"/>
                        </a:buClr>
                        <a:buSzPts val="700"/>
                        <a:buFont typeface="Arial"/>
                        <a:buNone/>
                      </a:pPr>
                      <a:r>
                        <a:rPr b="1" i="0" lang="en-US" sz="900" u="none" strike="noStrike">
                          <a:solidFill>
                            <a:srgbClr val="000000"/>
                          </a:solidFill>
                          <a:latin typeface="Arial"/>
                          <a:ea typeface="Arial"/>
                          <a:cs typeface="Arial"/>
                          <a:sym typeface="Arial"/>
                        </a:rPr>
                        <a:t>Performance Monitoring</a:t>
                      </a:r>
                      <a:endParaRPr/>
                    </a:p>
                    <a:p>
                      <a:pPr indent="-107950" lvl="0" marL="171450" marR="0" rtl="0" algn="l">
                        <a:lnSpc>
                          <a:spcPct val="100000"/>
                        </a:lnSpc>
                        <a:spcBef>
                          <a:spcPts val="0"/>
                        </a:spcBef>
                        <a:spcAft>
                          <a:spcPts val="0"/>
                        </a:spcAft>
                        <a:buClr>
                          <a:srgbClr val="000000"/>
                        </a:buClr>
                        <a:buSzPts val="700"/>
                        <a:buFont typeface="Arial"/>
                        <a:buNone/>
                      </a:pPr>
                      <a:r>
                        <a:t/>
                      </a:r>
                      <a:endParaRPr b="1"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Inconsistent measures of performance across pages</a:t>
                      </a:r>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Different tools to capture data across mobile and web</a:t>
                      </a:r>
                      <a:endParaRPr/>
                    </a:p>
                    <a:p>
                      <a:pPr indent="-107950" lvl="0" marL="171450" marR="0" rtl="0" algn="l">
                        <a:lnSpc>
                          <a:spcPct val="100000"/>
                        </a:lnSpc>
                        <a:spcBef>
                          <a:spcPts val="0"/>
                        </a:spcBef>
                        <a:spcAft>
                          <a:spcPts val="0"/>
                        </a:spcAft>
                        <a:buClr>
                          <a:srgbClr val="000000"/>
                        </a:buClr>
                        <a:buSzPts val="700"/>
                        <a:buFont typeface="Arial"/>
                        <a:buNone/>
                      </a:pPr>
                      <a:r>
                        <a:t/>
                      </a:r>
                      <a:endParaRPr b="0" i="0" sz="900" u="none" strike="noStrike">
                        <a:solidFill>
                          <a:srgbClr val="000000"/>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9050" marR="0" rtl="0" algn="l">
                        <a:lnSpc>
                          <a:spcPct val="100000"/>
                        </a:lnSpc>
                        <a:spcBef>
                          <a:spcPts val="0"/>
                        </a:spcBef>
                        <a:spcAft>
                          <a:spcPts val="0"/>
                        </a:spcAft>
                        <a:buClr>
                          <a:srgbClr val="000000"/>
                        </a:buClr>
                        <a:buSzPts val="900"/>
                        <a:buFont typeface="Arial"/>
                        <a:buNone/>
                      </a:pPr>
                      <a:r>
                        <a:rPr b="1" i="0" lang="en-US" sz="900" u="none" strike="noStrike">
                          <a:solidFill>
                            <a:srgbClr val="000000"/>
                          </a:solidFill>
                          <a:latin typeface="Arial"/>
                          <a:ea typeface="Arial"/>
                          <a:cs typeface="Arial"/>
                          <a:sym typeface="Arial"/>
                        </a:rPr>
                        <a:t>Testing</a:t>
                      </a:r>
                      <a:endParaRPr/>
                    </a:p>
                    <a:p>
                      <a:pPr indent="0" lvl="0" marL="19050" marR="0" rtl="0" algn="l">
                        <a:lnSpc>
                          <a:spcPct val="100000"/>
                        </a:lnSpc>
                        <a:spcBef>
                          <a:spcPts val="0"/>
                        </a:spcBef>
                        <a:spcAft>
                          <a:spcPts val="0"/>
                        </a:spcAft>
                        <a:buClr>
                          <a:schemeClr val="dk1"/>
                        </a:buClr>
                        <a:buSzPts val="700"/>
                        <a:buFont typeface="Arial"/>
                        <a:buNone/>
                      </a:pPr>
                      <a:r>
                        <a:t/>
                      </a:r>
                      <a:endParaRPr b="1" i="0" sz="900" u="none" strike="noStrike">
                        <a:solidFill>
                          <a:srgbClr val="000000"/>
                        </a:solidFill>
                        <a:latin typeface="Arial"/>
                        <a:ea typeface="Arial"/>
                        <a:cs typeface="Arial"/>
                        <a:sym typeface="Arial"/>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Except Iconic, this is an afterthought and is done in Production environment (on request basis)</a:t>
                      </a:r>
                      <a:endParaRPr/>
                    </a:p>
                    <a:p>
                      <a:pPr indent="-152400" lvl="0" marL="171450" marR="0" rtl="0" algn="l">
                        <a:lnSpc>
                          <a:spcPct val="150000"/>
                        </a:lnSpc>
                        <a:spcBef>
                          <a:spcPts val="0"/>
                        </a:spcBef>
                        <a:spcAft>
                          <a:spcPts val="0"/>
                        </a:spcAft>
                        <a:buClr>
                          <a:srgbClr val="000000"/>
                        </a:buClr>
                        <a:buSzPts val="700"/>
                        <a:buFont typeface="Arial"/>
                        <a:buChar char="•"/>
                      </a:pPr>
                      <a:r>
                        <a:rPr b="0" i="0" lang="en-US" sz="900" u="none" strike="noStrike">
                          <a:solidFill>
                            <a:srgbClr val="000000"/>
                          </a:solidFill>
                          <a:latin typeface="Arial"/>
                          <a:ea typeface="Arial"/>
                          <a:cs typeface="Arial"/>
                          <a:sym typeface="Arial"/>
                        </a:rPr>
                        <a:t>No dedicated performance test environment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19050" marR="0" rtl="0" algn="l">
                        <a:lnSpc>
                          <a:spcPct val="100000"/>
                        </a:lnSpc>
                        <a:spcBef>
                          <a:spcPts val="0"/>
                        </a:spcBef>
                        <a:spcAft>
                          <a:spcPts val="0"/>
                        </a:spcAft>
                        <a:buClr>
                          <a:srgbClr val="000000"/>
                        </a:buClr>
                        <a:buSzPts val="700"/>
                        <a:buFont typeface="Arial"/>
                        <a:buNone/>
                      </a:pPr>
                      <a:r>
                        <a:t/>
                      </a:r>
                      <a:endParaRPr b="1" i="0" sz="900" u="none" strike="noStrike">
                        <a:solidFill>
                          <a:srgbClr val="000000"/>
                        </a:solidFill>
                        <a:latin typeface="Arial"/>
                        <a:ea typeface="Arial"/>
                        <a:cs typeface="Arial"/>
                        <a:sym typeface="Arial"/>
                      </a:endParaRPr>
                    </a:p>
                    <a:p>
                      <a:pPr indent="-127000" lvl="0" marL="171450" marR="0" rtl="0" algn="l">
                        <a:lnSpc>
                          <a:spcPct val="100000"/>
                        </a:lnSpc>
                        <a:spcBef>
                          <a:spcPts val="0"/>
                        </a:spcBef>
                        <a:spcAft>
                          <a:spcPts val="0"/>
                        </a:spcAft>
                        <a:buClr>
                          <a:srgbClr val="000000"/>
                        </a:buClr>
                        <a:buSzPts val="700"/>
                        <a:buFont typeface="Arial"/>
                        <a:buNone/>
                      </a:pPr>
                      <a:r>
                        <a:t/>
                      </a:r>
                      <a:endParaRPr b="0" i="0" sz="900" u="none" strike="noStrike">
                        <a:solidFill>
                          <a:srgbClr val="000000"/>
                        </a:solidFill>
                        <a:latin typeface="Arial"/>
                        <a:ea typeface="Arial"/>
                        <a:cs typeface="Arial"/>
                        <a:sym typeface="Arial"/>
                      </a:endParaRPr>
                    </a:p>
                    <a:p>
                      <a:pPr indent="-228600" lvl="0" marL="457200" marR="0" rtl="0" algn="l">
                        <a:spcBef>
                          <a:spcPts val="0"/>
                        </a:spcBef>
                        <a:spcAft>
                          <a:spcPts val="0"/>
                        </a:spcAft>
                        <a:buClr>
                          <a:schemeClr val="dk1"/>
                        </a:buClr>
                        <a:buSzPts val="700"/>
                        <a:buFont typeface="Arial"/>
                        <a:buNone/>
                      </a:pPr>
                      <a:r>
                        <a:t/>
                      </a:r>
                      <a:endParaRPr sz="900">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429" name="Google Shape;1429;p53"/>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Findings</a:t>
            </a:r>
            <a:endParaRPr b="0" i="0" sz="800">
              <a:solidFill>
                <a:schemeClr val="accen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54"/>
          <p:cNvSpPr/>
          <p:nvPr/>
        </p:nvSpPr>
        <p:spPr>
          <a:xfrm>
            <a:off x="4863465" y="2695435"/>
            <a:ext cx="838674" cy="1379484"/>
          </a:xfrm>
          <a:custGeom>
            <a:rect b="b" l="l" r="r" t="t"/>
            <a:pathLst>
              <a:path extrusionOk="0" h="21600" w="21600">
                <a:moveTo>
                  <a:pt x="0" y="21600"/>
                </a:moveTo>
                <a:lnTo>
                  <a:pt x="17497" y="21600"/>
                </a:lnTo>
                <a:cubicBezTo>
                  <a:pt x="19760" y="21600"/>
                  <a:pt x="21600" y="20481"/>
                  <a:pt x="21600" y="19106"/>
                </a:cubicBezTo>
                <a:lnTo>
                  <a:pt x="21600" y="0"/>
                </a:lnTo>
                <a:lnTo>
                  <a:pt x="0" y="0"/>
                </a:lnTo>
                <a:lnTo>
                  <a:pt x="0" y="7853"/>
                </a:lnTo>
                <a:lnTo>
                  <a:pt x="0" y="21600"/>
                </a:lnTo>
                <a:close/>
              </a:path>
            </a:pathLst>
          </a:custGeom>
          <a:solidFill>
            <a:srgbClr val="9E6700"/>
          </a:solidFill>
          <a:ln>
            <a:noFill/>
          </a:ln>
        </p:spPr>
        <p:txBody>
          <a:bodyPr anchorCtr="0" anchor="ctr" bIns="21425" lIns="21425" spcFirstLastPara="1" rIns="21425" wrap="square" tIns="21425">
            <a:noAutofit/>
          </a:bodyPr>
          <a:lstStyle/>
          <a:p>
            <a:pPr indent="0" lvl="0" marL="0" marR="0" rtl="0" algn="l">
              <a:spcBef>
                <a:spcPts val="0"/>
              </a:spcBef>
              <a:spcAft>
                <a:spcPts val="0"/>
              </a:spcAft>
              <a:buClr>
                <a:schemeClr val="dk1"/>
              </a:buClr>
              <a:buSzPts val="1687"/>
              <a:buFont typeface="Arial"/>
              <a:buNone/>
            </a:pPr>
            <a:r>
              <a:t/>
            </a:r>
            <a:endParaRPr sz="1687">
              <a:solidFill>
                <a:srgbClr val="FFFFFF"/>
              </a:solidFill>
              <a:latin typeface="Calibri"/>
              <a:ea typeface="Calibri"/>
              <a:cs typeface="Calibri"/>
              <a:sym typeface="Calibri"/>
            </a:endParaRPr>
          </a:p>
        </p:txBody>
      </p:sp>
      <p:sp>
        <p:nvSpPr>
          <p:cNvPr id="1436" name="Google Shape;1436;p54"/>
          <p:cNvSpPr/>
          <p:nvPr/>
        </p:nvSpPr>
        <p:spPr>
          <a:xfrm>
            <a:off x="4320541" y="1816754"/>
            <a:ext cx="1379484" cy="838674"/>
          </a:xfrm>
          <a:custGeom>
            <a:rect b="b" l="l" r="r" t="t"/>
            <a:pathLst>
              <a:path extrusionOk="0" h="21600" w="21600">
                <a:moveTo>
                  <a:pt x="21600" y="21600"/>
                </a:moveTo>
                <a:lnTo>
                  <a:pt x="21600" y="4103"/>
                </a:lnTo>
                <a:cubicBezTo>
                  <a:pt x="21600" y="1840"/>
                  <a:pt x="20481" y="0"/>
                  <a:pt x="19106" y="0"/>
                </a:cubicBezTo>
                <a:lnTo>
                  <a:pt x="0" y="0"/>
                </a:lnTo>
                <a:lnTo>
                  <a:pt x="0" y="21600"/>
                </a:lnTo>
                <a:lnTo>
                  <a:pt x="7853" y="21600"/>
                </a:lnTo>
                <a:lnTo>
                  <a:pt x="21600" y="21600"/>
                </a:lnTo>
                <a:close/>
              </a:path>
            </a:pathLst>
          </a:custGeom>
          <a:solidFill>
            <a:srgbClr val="770000"/>
          </a:solidFill>
          <a:ln>
            <a:noFill/>
          </a:ln>
        </p:spPr>
        <p:txBody>
          <a:bodyPr anchorCtr="0" anchor="ctr" bIns="21425" lIns="21425" spcFirstLastPara="1" rIns="21425" wrap="square" tIns="21425">
            <a:noAutofit/>
          </a:bodyPr>
          <a:lstStyle/>
          <a:p>
            <a:pPr indent="0" lvl="0" marL="0" marR="0" rtl="0" algn="l">
              <a:spcBef>
                <a:spcPts val="0"/>
              </a:spcBef>
              <a:spcAft>
                <a:spcPts val="0"/>
              </a:spcAft>
              <a:buClr>
                <a:schemeClr val="dk1"/>
              </a:buClr>
              <a:buSzPts val="1687"/>
              <a:buFont typeface="Arial"/>
              <a:buNone/>
            </a:pPr>
            <a:r>
              <a:t/>
            </a:r>
            <a:endParaRPr sz="1687">
              <a:solidFill>
                <a:srgbClr val="FFFFFF"/>
              </a:solidFill>
              <a:latin typeface="Calibri"/>
              <a:ea typeface="Calibri"/>
              <a:cs typeface="Calibri"/>
              <a:sym typeface="Calibri"/>
            </a:endParaRPr>
          </a:p>
        </p:txBody>
      </p:sp>
      <p:sp>
        <p:nvSpPr>
          <p:cNvPr id="1437" name="Google Shape;1437;p54"/>
          <p:cNvSpPr txBox="1"/>
          <p:nvPr>
            <p:ph type="title"/>
          </p:nvPr>
        </p:nvSpPr>
        <p:spPr>
          <a:xfrm>
            <a:off x="457200" y="590550"/>
            <a:ext cx="8229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25"/>
              <a:buFont typeface="Arial"/>
              <a:buNone/>
            </a:pPr>
            <a:r>
              <a:rPr lang="en-US">
                <a:solidFill>
                  <a:srgbClr val="000000"/>
                </a:solidFill>
              </a:rPr>
              <a:t>We derive performance strategy on already established architectural drivers and guiding principles</a:t>
            </a:r>
            <a:endParaRPr/>
          </a:p>
        </p:txBody>
      </p:sp>
      <p:sp>
        <p:nvSpPr>
          <p:cNvPr id="1438" name="Google Shape;1438;p5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1439" name="Google Shape;1439;p54"/>
          <p:cNvSpPr/>
          <p:nvPr/>
        </p:nvSpPr>
        <p:spPr>
          <a:xfrm>
            <a:off x="3441858" y="1816754"/>
            <a:ext cx="838674" cy="1379484"/>
          </a:xfrm>
          <a:custGeom>
            <a:rect b="b" l="l" r="r" t="t"/>
            <a:pathLst>
              <a:path extrusionOk="0" h="21600" w="21600">
                <a:moveTo>
                  <a:pt x="21600" y="0"/>
                </a:moveTo>
                <a:lnTo>
                  <a:pt x="4103" y="0"/>
                </a:lnTo>
                <a:cubicBezTo>
                  <a:pt x="1840" y="0"/>
                  <a:pt x="0" y="1119"/>
                  <a:pt x="0" y="2494"/>
                </a:cubicBezTo>
                <a:lnTo>
                  <a:pt x="0" y="21600"/>
                </a:lnTo>
                <a:lnTo>
                  <a:pt x="21600" y="21600"/>
                </a:lnTo>
                <a:lnTo>
                  <a:pt x="21600" y="13747"/>
                </a:lnTo>
                <a:lnTo>
                  <a:pt x="21600" y="0"/>
                </a:lnTo>
                <a:close/>
              </a:path>
            </a:pathLst>
          </a:custGeom>
          <a:solidFill>
            <a:srgbClr val="004467"/>
          </a:solidFill>
          <a:ln>
            <a:noFill/>
          </a:ln>
        </p:spPr>
        <p:txBody>
          <a:bodyPr anchorCtr="0" anchor="ctr" bIns="21425" lIns="21425" spcFirstLastPara="1" rIns="21425" wrap="square" tIns="21425">
            <a:noAutofit/>
          </a:bodyPr>
          <a:lstStyle/>
          <a:p>
            <a:pPr indent="0" lvl="0" marL="0" marR="0" rtl="0" algn="l">
              <a:spcBef>
                <a:spcPts val="0"/>
              </a:spcBef>
              <a:spcAft>
                <a:spcPts val="0"/>
              </a:spcAft>
              <a:buClr>
                <a:schemeClr val="dk1"/>
              </a:buClr>
              <a:buSzPts val="1687"/>
              <a:buFont typeface="Arial"/>
              <a:buNone/>
            </a:pPr>
            <a:r>
              <a:t/>
            </a:r>
            <a:endParaRPr sz="1687">
              <a:solidFill>
                <a:srgbClr val="FFFFFF"/>
              </a:solidFill>
              <a:latin typeface="Calibri"/>
              <a:ea typeface="Calibri"/>
              <a:cs typeface="Calibri"/>
              <a:sym typeface="Calibri"/>
            </a:endParaRPr>
          </a:p>
        </p:txBody>
      </p:sp>
      <p:sp>
        <p:nvSpPr>
          <p:cNvPr id="1440" name="Google Shape;1440;p54"/>
          <p:cNvSpPr/>
          <p:nvPr/>
        </p:nvSpPr>
        <p:spPr>
          <a:xfrm>
            <a:off x="3441859" y="3238360"/>
            <a:ext cx="1379484" cy="838674"/>
          </a:xfrm>
          <a:custGeom>
            <a:rect b="b" l="l" r="r" t="t"/>
            <a:pathLst>
              <a:path extrusionOk="0" h="21600" w="21600">
                <a:moveTo>
                  <a:pt x="0" y="0"/>
                </a:moveTo>
                <a:lnTo>
                  <a:pt x="0" y="17497"/>
                </a:lnTo>
                <a:cubicBezTo>
                  <a:pt x="0" y="19760"/>
                  <a:pt x="1119" y="21600"/>
                  <a:pt x="2494" y="21600"/>
                </a:cubicBezTo>
                <a:lnTo>
                  <a:pt x="21600" y="21600"/>
                </a:lnTo>
                <a:lnTo>
                  <a:pt x="21600" y="0"/>
                </a:lnTo>
                <a:lnTo>
                  <a:pt x="13747" y="0"/>
                </a:lnTo>
                <a:lnTo>
                  <a:pt x="0" y="0"/>
                </a:lnTo>
                <a:close/>
              </a:path>
            </a:pathLst>
          </a:custGeom>
          <a:solidFill>
            <a:srgbClr val="00561E"/>
          </a:solidFill>
          <a:ln>
            <a:noFill/>
          </a:ln>
        </p:spPr>
        <p:txBody>
          <a:bodyPr anchorCtr="0" anchor="ctr" bIns="21425" lIns="21425" spcFirstLastPara="1" rIns="21425" wrap="square" tIns="21425">
            <a:noAutofit/>
          </a:bodyPr>
          <a:lstStyle/>
          <a:p>
            <a:pPr indent="0" lvl="0" marL="0" marR="0" rtl="0" algn="l">
              <a:spcBef>
                <a:spcPts val="0"/>
              </a:spcBef>
              <a:spcAft>
                <a:spcPts val="0"/>
              </a:spcAft>
              <a:buClr>
                <a:schemeClr val="dk1"/>
              </a:buClr>
              <a:buSzPts val="1687"/>
              <a:buFont typeface="Arial"/>
              <a:buNone/>
            </a:pPr>
            <a:r>
              <a:t/>
            </a:r>
            <a:endParaRPr sz="1687">
              <a:solidFill>
                <a:srgbClr val="FFFFFF"/>
              </a:solidFill>
              <a:latin typeface="Calibri"/>
              <a:ea typeface="Calibri"/>
              <a:cs typeface="Calibri"/>
              <a:sym typeface="Calibri"/>
            </a:endParaRPr>
          </a:p>
        </p:txBody>
      </p:sp>
      <p:sp>
        <p:nvSpPr>
          <p:cNvPr id="1441" name="Google Shape;1441;p54"/>
          <p:cNvSpPr/>
          <p:nvPr/>
        </p:nvSpPr>
        <p:spPr>
          <a:xfrm>
            <a:off x="4320540" y="2695435"/>
            <a:ext cx="501600" cy="501600"/>
          </a:xfrm>
          <a:prstGeom prst="rect">
            <a:avLst/>
          </a:prstGeom>
          <a:solidFill>
            <a:srgbClr val="7F7F7F"/>
          </a:solidFill>
          <a:ln>
            <a:noFill/>
          </a:ln>
        </p:spPr>
        <p:txBody>
          <a:bodyPr anchorCtr="0" anchor="ctr" bIns="21425" lIns="21425" spcFirstLastPara="1" rIns="21425" wrap="square" tIns="21425">
            <a:noAutofit/>
          </a:bodyPr>
          <a:lstStyle/>
          <a:p>
            <a:pPr indent="0" lvl="0" marL="0" marR="0" rtl="0" algn="l">
              <a:spcBef>
                <a:spcPts val="0"/>
              </a:spcBef>
              <a:spcAft>
                <a:spcPts val="0"/>
              </a:spcAft>
              <a:buClr>
                <a:schemeClr val="dk1"/>
              </a:buClr>
              <a:buSzPts val="1687"/>
              <a:buFont typeface="Arial"/>
              <a:buNone/>
            </a:pPr>
            <a:r>
              <a:t/>
            </a:r>
            <a:endParaRPr sz="1687">
              <a:solidFill>
                <a:srgbClr val="FFFFFF"/>
              </a:solidFill>
              <a:latin typeface="Calibri"/>
              <a:ea typeface="Calibri"/>
              <a:cs typeface="Calibri"/>
              <a:sym typeface="Calibri"/>
            </a:endParaRPr>
          </a:p>
        </p:txBody>
      </p:sp>
      <p:sp>
        <p:nvSpPr>
          <p:cNvPr id="1442" name="Google Shape;1442;p54"/>
          <p:cNvSpPr txBox="1"/>
          <p:nvPr/>
        </p:nvSpPr>
        <p:spPr>
          <a:xfrm>
            <a:off x="4300477" y="2418277"/>
            <a:ext cx="316200" cy="24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FFFF"/>
              </a:buClr>
              <a:buSzPts val="1013"/>
              <a:buFont typeface="Calibri"/>
              <a:buNone/>
            </a:pPr>
            <a:r>
              <a:rPr b="1" lang="en-US" sz="1013">
                <a:solidFill>
                  <a:srgbClr val="FFFFFF"/>
                </a:solidFill>
                <a:latin typeface="Calibri"/>
                <a:ea typeface="Calibri"/>
                <a:cs typeface="Calibri"/>
                <a:sym typeface="Calibri"/>
              </a:rPr>
              <a:t>01</a:t>
            </a:r>
            <a:endParaRPr sz="1800">
              <a:solidFill>
                <a:schemeClr val="dk1"/>
              </a:solidFill>
              <a:latin typeface="Arial"/>
              <a:ea typeface="Arial"/>
              <a:cs typeface="Arial"/>
              <a:sym typeface="Arial"/>
            </a:endParaRPr>
          </a:p>
        </p:txBody>
      </p:sp>
      <p:sp>
        <p:nvSpPr>
          <p:cNvPr id="1443" name="Google Shape;1443;p54"/>
          <p:cNvSpPr txBox="1"/>
          <p:nvPr/>
        </p:nvSpPr>
        <p:spPr>
          <a:xfrm>
            <a:off x="4852213" y="2712264"/>
            <a:ext cx="316200" cy="24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013"/>
              <a:buFont typeface="Calibri"/>
              <a:buNone/>
            </a:pPr>
            <a:r>
              <a:rPr b="1" lang="en-US" sz="1013">
                <a:solidFill>
                  <a:schemeClr val="lt1"/>
                </a:solidFill>
                <a:latin typeface="Calibri"/>
                <a:ea typeface="Calibri"/>
                <a:cs typeface="Calibri"/>
                <a:sym typeface="Calibri"/>
              </a:rPr>
              <a:t>02</a:t>
            </a:r>
            <a:endParaRPr sz="1800">
              <a:solidFill>
                <a:schemeClr val="dk1"/>
              </a:solidFill>
              <a:latin typeface="Arial"/>
              <a:ea typeface="Arial"/>
              <a:cs typeface="Arial"/>
              <a:sym typeface="Arial"/>
            </a:endParaRPr>
          </a:p>
        </p:txBody>
      </p:sp>
      <p:sp>
        <p:nvSpPr>
          <p:cNvPr id="1444" name="Google Shape;1444;p54"/>
          <p:cNvSpPr txBox="1"/>
          <p:nvPr/>
        </p:nvSpPr>
        <p:spPr>
          <a:xfrm>
            <a:off x="4520578" y="3242259"/>
            <a:ext cx="316200" cy="24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013"/>
              <a:buFont typeface="Calibri"/>
              <a:buNone/>
            </a:pPr>
            <a:r>
              <a:rPr b="1" lang="en-US" sz="1013">
                <a:solidFill>
                  <a:schemeClr val="lt1"/>
                </a:solidFill>
                <a:latin typeface="Calibri"/>
                <a:ea typeface="Calibri"/>
                <a:cs typeface="Calibri"/>
                <a:sym typeface="Calibri"/>
              </a:rPr>
              <a:t>03</a:t>
            </a:r>
            <a:endParaRPr sz="1800">
              <a:solidFill>
                <a:schemeClr val="dk1"/>
              </a:solidFill>
              <a:latin typeface="Arial"/>
              <a:ea typeface="Arial"/>
              <a:cs typeface="Arial"/>
              <a:sym typeface="Arial"/>
            </a:endParaRPr>
          </a:p>
        </p:txBody>
      </p:sp>
      <p:sp>
        <p:nvSpPr>
          <p:cNvPr id="1445" name="Google Shape;1445;p54"/>
          <p:cNvSpPr txBox="1"/>
          <p:nvPr/>
        </p:nvSpPr>
        <p:spPr>
          <a:xfrm>
            <a:off x="3973532" y="2963265"/>
            <a:ext cx="316200" cy="248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013"/>
              <a:buFont typeface="Calibri"/>
              <a:buNone/>
            </a:pPr>
            <a:r>
              <a:rPr b="1" lang="en-US" sz="1013">
                <a:solidFill>
                  <a:schemeClr val="lt1"/>
                </a:solidFill>
                <a:latin typeface="Calibri"/>
                <a:ea typeface="Calibri"/>
                <a:cs typeface="Calibri"/>
                <a:sym typeface="Calibri"/>
              </a:rPr>
              <a:t>04</a:t>
            </a:r>
            <a:endParaRPr sz="1800">
              <a:solidFill>
                <a:schemeClr val="dk1"/>
              </a:solidFill>
              <a:latin typeface="Arial"/>
              <a:ea typeface="Arial"/>
              <a:cs typeface="Arial"/>
              <a:sym typeface="Arial"/>
            </a:endParaRPr>
          </a:p>
        </p:txBody>
      </p:sp>
      <p:pic>
        <p:nvPicPr>
          <p:cNvPr id="1446" name="Google Shape;1446;p54"/>
          <p:cNvPicPr preferRelativeResize="0"/>
          <p:nvPr/>
        </p:nvPicPr>
        <p:blipFill rotWithShape="1">
          <a:blip r:embed="rId3">
            <a:alphaModFix/>
          </a:blip>
          <a:srcRect b="19230" l="0" r="0" t="0"/>
          <a:stretch/>
        </p:blipFill>
        <p:spPr>
          <a:xfrm>
            <a:off x="4342500" y="2717041"/>
            <a:ext cx="459000" cy="459710"/>
          </a:xfrm>
          <a:prstGeom prst="rect">
            <a:avLst/>
          </a:prstGeom>
          <a:noFill/>
          <a:ln>
            <a:noFill/>
          </a:ln>
        </p:spPr>
      </p:pic>
      <p:pic>
        <p:nvPicPr>
          <p:cNvPr id="1447" name="Google Shape;1447;p54"/>
          <p:cNvPicPr preferRelativeResize="0"/>
          <p:nvPr/>
        </p:nvPicPr>
        <p:blipFill rotWithShape="1">
          <a:blip r:embed="rId4">
            <a:alphaModFix/>
          </a:blip>
          <a:srcRect b="14338" l="0" r="0" t="0"/>
          <a:stretch/>
        </p:blipFill>
        <p:spPr>
          <a:xfrm>
            <a:off x="5255402" y="1889531"/>
            <a:ext cx="432000" cy="467430"/>
          </a:xfrm>
          <a:prstGeom prst="rect">
            <a:avLst/>
          </a:prstGeom>
          <a:noFill/>
          <a:ln>
            <a:noFill/>
          </a:ln>
        </p:spPr>
      </p:pic>
      <p:pic>
        <p:nvPicPr>
          <p:cNvPr id="1448" name="Google Shape;1448;p54"/>
          <p:cNvPicPr preferRelativeResize="0"/>
          <p:nvPr/>
        </p:nvPicPr>
        <p:blipFill rotWithShape="1">
          <a:blip r:embed="rId5">
            <a:alphaModFix/>
          </a:blip>
          <a:srcRect b="16819" l="0" r="0" t="0"/>
          <a:stretch/>
        </p:blipFill>
        <p:spPr>
          <a:xfrm>
            <a:off x="5255402" y="3657698"/>
            <a:ext cx="324000" cy="336875"/>
          </a:xfrm>
          <a:prstGeom prst="rect">
            <a:avLst/>
          </a:prstGeom>
          <a:noFill/>
          <a:ln>
            <a:noFill/>
          </a:ln>
        </p:spPr>
      </p:pic>
      <p:pic>
        <p:nvPicPr>
          <p:cNvPr id="1449" name="Google Shape;1449;p54"/>
          <p:cNvPicPr preferRelativeResize="0"/>
          <p:nvPr/>
        </p:nvPicPr>
        <p:blipFill rotWithShape="1">
          <a:blip r:embed="rId6">
            <a:alphaModFix/>
          </a:blip>
          <a:srcRect b="22498" l="0" r="0" t="0"/>
          <a:stretch/>
        </p:blipFill>
        <p:spPr>
          <a:xfrm>
            <a:off x="3532406" y="3551107"/>
            <a:ext cx="513000" cy="496994"/>
          </a:xfrm>
          <a:prstGeom prst="rect">
            <a:avLst/>
          </a:prstGeom>
          <a:noFill/>
          <a:ln>
            <a:noFill/>
          </a:ln>
        </p:spPr>
      </p:pic>
      <p:pic>
        <p:nvPicPr>
          <p:cNvPr id="1450" name="Google Shape;1450;p54"/>
          <p:cNvPicPr preferRelativeResize="0"/>
          <p:nvPr/>
        </p:nvPicPr>
        <p:blipFill rotWithShape="1">
          <a:blip r:embed="rId7">
            <a:alphaModFix/>
          </a:blip>
          <a:srcRect b="18146" l="0" r="0" t="0"/>
          <a:stretch/>
        </p:blipFill>
        <p:spPr>
          <a:xfrm>
            <a:off x="3525026" y="1878279"/>
            <a:ext cx="432000" cy="442021"/>
          </a:xfrm>
          <a:prstGeom prst="rect">
            <a:avLst/>
          </a:prstGeom>
          <a:noFill/>
          <a:ln>
            <a:noFill/>
          </a:ln>
        </p:spPr>
      </p:pic>
      <p:sp>
        <p:nvSpPr>
          <p:cNvPr id="1451" name="Google Shape;1451;p54"/>
          <p:cNvSpPr txBox="1"/>
          <p:nvPr/>
        </p:nvSpPr>
        <p:spPr>
          <a:xfrm>
            <a:off x="5947176" y="1867825"/>
            <a:ext cx="31320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DEFINE GOALS &amp; OBJECTIVES</a:t>
            </a:r>
            <a:endParaRPr sz="1200">
              <a:solidFill>
                <a:schemeClr val="dk1"/>
              </a:solidFill>
              <a:latin typeface="Arial"/>
              <a:ea typeface="Arial"/>
              <a:cs typeface="Arial"/>
              <a:sym typeface="Arial"/>
            </a:endParaRPr>
          </a:p>
        </p:txBody>
      </p:sp>
      <p:sp>
        <p:nvSpPr>
          <p:cNvPr id="1452" name="Google Shape;1452;p54"/>
          <p:cNvSpPr txBox="1"/>
          <p:nvPr/>
        </p:nvSpPr>
        <p:spPr>
          <a:xfrm>
            <a:off x="5947173" y="2148847"/>
            <a:ext cx="273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Define collaborative performance engineering goals by aligning KPIs, clarifying business needs, and fostering cross-team communication for optimal outcomes.</a:t>
            </a:r>
            <a:endParaRPr sz="800">
              <a:solidFill>
                <a:schemeClr val="dk1"/>
              </a:solidFill>
              <a:latin typeface="Arial"/>
              <a:ea typeface="Arial"/>
              <a:cs typeface="Arial"/>
              <a:sym typeface="Arial"/>
            </a:endParaRPr>
          </a:p>
        </p:txBody>
      </p:sp>
      <p:sp>
        <p:nvSpPr>
          <p:cNvPr id="1453" name="Google Shape;1453;p54"/>
          <p:cNvSpPr txBox="1"/>
          <p:nvPr/>
        </p:nvSpPr>
        <p:spPr>
          <a:xfrm>
            <a:off x="5947177" y="3349350"/>
            <a:ext cx="2785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DESIGN &amp; DEVELOP</a:t>
            </a:r>
            <a:endParaRPr sz="1200">
              <a:solidFill>
                <a:schemeClr val="dk1"/>
              </a:solidFill>
              <a:latin typeface="Arial"/>
              <a:ea typeface="Arial"/>
              <a:cs typeface="Arial"/>
              <a:sym typeface="Arial"/>
            </a:endParaRPr>
          </a:p>
        </p:txBody>
      </p:sp>
      <p:sp>
        <p:nvSpPr>
          <p:cNvPr id="1454" name="Google Shape;1454;p54"/>
          <p:cNvSpPr txBox="1"/>
          <p:nvPr/>
        </p:nvSpPr>
        <p:spPr>
          <a:xfrm>
            <a:off x="5947173" y="3630371"/>
            <a:ext cx="273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Establish best practices, performance-focused tools, and review guidelines to optimize system performance and user experience collaboratively during design and development phase</a:t>
            </a:r>
            <a:endParaRPr sz="800">
              <a:solidFill>
                <a:schemeClr val="dk1"/>
              </a:solidFill>
              <a:latin typeface="Arial"/>
              <a:ea typeface="Arial"/>
              <a:cs typeface="Arial"/>
              <a:sym typeface="Arial"/>
            </a:endParaRPr>
          </a:p>
        </p:txBody>
      </p:sp>
      <p:sp>
        <p:nvSpPr>
          <p:cNvPr id="1455" name="Google Shape;1455;p54"/>
          <p:cNvSpPr txBox="1"/>
          <p:nvPr/>
        </p:nvSpPr>
        <p:spPr>
          <a:xfrm>
            <a:off x="895247" y="3345325"/>
            <a:ext cx="2370600" cy="276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MONITOR &amp; ANALYZE</a:t>
            </a:r>
            <a:endParaRPr sz="1200">
              <a:solidFill>
                <a:schemeClr val="dk1"/>
              </a:solidFill>
              <a:latin typeface="Arial"/>
              <a:ea typeface="Arial"/>
              <a:cs typeface="Arial"/>
              <a:sym typeface="Arial"/>
            </a:endParaRPr>
          </a:p>
        </p:txBody>
      </p:sp>
      <p:sp>
        <p:nvSpPr>
          <p:cNvPr id="1456" name="Google Shape;1456;p54"/>
          <p:cNvSpPr txBox="1"/>
          <p:nvPr/>
        </p:nvSpPr>
        <p:spPr>
          <a:xfrm>
            <a:off x="501314" y="3626354"/>
            <a:ext cx="27396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Leverage observability tools to monitor system performance KPIs, and analyze performance metrics collaboratively for proactive issue resolution</a:t>
            </a:r>
            <a:endParaRPr sz="800">
              <a:solidFill>
                <a:schemeClr val="dk1"/>
              </a:solidFill>
              <a:latin typeface="Arial"/>
              <a:ea typeface="Arial"/>
              <a:cs typeface="Arial"/>
              <a:sym typeface="Arial"/>
            </a:endParaRPr>
          </a:p>
        </p:txBody>
      </p:sp>
      <p:sp>
        <p:nvSpPr>
          <p:cNvPr id="1457" name="Google Shape;1457;p54"/>
          <p:cNvSpPr txBox="1"/>
          <p:nvPr/>
        </p:nvSpPr>
        <p:spPr>
          <a:xfrm>
            <a:off x="2094550" y="1863800"/>
            <a:ext cx="1171800" cy="276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OPTIMIZE</a:t>
            </a:r>
            <a:endParaRPr sz="1200">
              <a:solidFill>
                <a:schemeClr val="dk1"/>
              </a:solidFill>
              <a:latin typeface="Arial"/>
              <a:ea typeface="Arial"/>
              <a:cs typeface="Arial"/>
              <a:sym typeface="Arial"/>
            </a:endParaRPr>
          </a:p>
        </p:txBody>
      </p:sp>
      <p:sp>
        <p:nvSpPr>
          <p:cNvPr id="1458" name="Google Shape;1458;p54"/>
          <p:cNvSpPr txBox="1"/>
          <p:nvPr/>
        </p:nvSpPr>
        <p:spPr>
          <a:xfrm>
            <a:off x="501314" y="2144829"/>
            <a:ext cx="2739600" cy="461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Leverage shift-left practices, foster cross-functional collaboration, and realign on performance goals to continuously optimize system performance</a:t>
            </a:r>
            <a:endParaRPr sz="800">
              <a:solidFill>
                <a:schemeClr val="dk1"/>
              </a:solidFill>
              <a:latin typeface="Arial"/>
              <a:ea typeface="Arial"/>
              <a:cs typeface="Arial"/>
              <a:sym typeface="Arial"/>
            </a:endParaRPr>
          </a:p>
        </p:txBody>
      </p:sp>
      <p:sp>
        <p:nvSpPr>
          <p:cNvPr id="1459" name="Google Shape;1459;p54"/>
          <p:cNvSpPr txBox="1"/>
          <p:nvPr/>
        </p:nvSpPr>
        <p:spPr>
          <a:xfrm>
            <a:off x="457200" y="1162050"/>
            <a:ext cx="8229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A5A5A5"/>
              </a:buClr>
              <a:buSzPts val="1200"/>
              <a:buFont typeface="Arial"/>
              <a:buNone/>
            </a:pPr>
            <a:r>
              <a:rPr lang="en-US" sz="1200">
                <a:solidFill>
                  <a:srgbClr val="A5A5A5"/>
                </a:solidFill>
                <a:latin typeface="Arial"/>
                <a:ea typeface="Arial"/>
                <a:cs typeface="Arial"/>
                <a:sym typeface="Arial"/>
              </a:rPr>
              <a:t>Our performance approach will focus on following areas to effectively balance the </a:t>
            </a:r>
            <a:r>
              <a:rPr b="1" lang="en-US" sz="1200">
                <a:solidFill>
                  <a:srgbClr val="A5A5A5"/>
                </a:solidFill>
                <a:latin typeface="Arial"/>
                <a:ea typeface="Arial"/>
                <a:cs typeface="Arial"/>
                <a:sym typeface="Arial"/>
              </a:rPr>
              <a:t>triad of performance, functionality, and user experience</a:t>
            </a:r>
            <a:r>
              <a:rPr lang="en-US" sz="1200">
                <a:solidFill>
                  <a:srgbClr val="A5A5A5"/>
                </a:solidFill>
                <a:latin typeface="Arial"/>
                <a:ea typeface="Arial"/>
                <a:cs typeface="Arial"/>
                <a:sym typeface="Arial"/>
              </a:rPr>
              <a:t>.</a:t>
            </a:r>
            <a:endParaRPr sz="1200">
              <a:solidFill>
                <a:schemeClr val="dk1"/>
              </a:solidFill>
              <a:latin typeface="Arial"/>
              <a:ea typeface="Arial"/>
              <a:cs typeface="Arial"/>
              <a:sym typeface="Arial"/>
            </a:endParaRPr>
          </a:p>
        </p:txBody>
      </p:sp>
      <p:sp>
        <p:nvSpPr>
          <p:cNvPr id="1460" name="Google Shape;1460;p54"/>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Overview</a:t>
            </a:r>
            <a:endParaRPr b="0" i="0" sz="800">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
          <p:cNvSpPr txBox="1"/>
          <p:nvPr>
            <p:ph type="title"/>
          </p:nvPr>
        </p:nvSpPr>
        <p:spPr>
          <a:xfrm>
            <a:off x="457199" y="590550"/>
            <a:ext cx="8258400" cy="415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1800"/>
              <a:buFont typeface="Arial"/>
              <a:buNone/>
            </a:pPr>
            <a:r>
              <a:rPr lang="en-US"/>
              <a:t>C</a:t>
            </a:r>
            <a:r>
              <a:rPr lang="en-US">
                <a:latin typeface="Arial"/>
                <a:ea typeface="Arial"/>
                <a:cs typeface="Arial"/>
                <a:sym typeface="Arial"/>
              </a:rPr>
              <a:t>urrent pain points in the ecosystem…</a:t>
            </a:r>
            <a:endParaRPr>
              <a:solidFill>
                <a:srgbClr val="7F7F7F"/>
              </a:solidFill>
              <a:latin typeface="Arial"/>
              <a:ea typeface="Arial"/>
              <a:cs typeface="Arial"/>
              <a:sym typeface="Arial"/>
            </a:endParaRPr>
          </a:p>
        </p:txBody>
      </p:sp>
      <p:cxnSp>
        <p:nvCxnSpPr>
          <p:cNvPr id="576" name="Google Shape;576;p6"/>
          <p:cNvCxnSpPr/>
          <p:nvPr/>
        </p:nvCxnSpPr>
        <p:spPr>
          <a:xfrm>
            <a:off x="442800" y="1695507"/>
            <a:ext cx="8258400" cy="0"/>
          </a:xfrm>
          <a:prstGeom prst="straightConnector1">
            <a:avLst/>
          </a:prstGeom>
          <a:noFill/>
          <a:ln cap="flat" cmpd="sng" w="12700">
            <a:solidFill>
              <a:srgbClr val="ED0000"/>
            </a:solidFill>
            <a:prstDash val="solid"/>
            <a:round/>
            <a:headEnd len="sm" w="sm" type="none"/>
            <a:tailEnd len="sm" w="sm" type="none"/>
          </a:ln>
        </p:spPr>
      </p:cxnSp>
      <p:sp>
        <p:nvSpPr>
          <p:cNvPr id="577" name="Google Shape;577;p6"/>
          <p:cNvSpPr txBox="1"/>
          <p:nvPr/>
        </p:nvSpPr>
        <p:spPr>
          <a:xfrm>
            <a:off x="624794" y="1327326"/>
            <a:ext cx="13959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rgbClr val="000000"/>
                </a:solidFill>
                <a:latin typeface="Arial"/>
                <a:ea typeface="Arial"/>
                <a:cs typeface="Arial"/>
                <a:sym typeface="Arial"/>
              </a:rPr>
              <a:t>Design/Experience</a:t>
            </a:r>
            <a:endParaRPr b="0" i="0" sz="1000" u="none" cap="none" strike="noStrike">
              <a:solidFill>
                <a:schemeClr val="dk1"/>
              </a:solidFill>
              <a:latin typeface="Arial"/>
              <a:ea typeface="Arial"/>
              <a:cs typeface="Arial"/>
              <a:sym typeface="Arial"/>
            </a:endParaRPr>
          </a:p>
        </p:txBody>
      </p:sp>
      <p:sp>
        <p:nvSpPr>
          <p:cNvPr id="578" name="Google Shape;578;p6"/>
          <p:cNvSpPr txBox="1"/>
          <p:nvPr/>
        </p:nvSpPr>
        <p:spPr>
          <a:xfrm>
            <a:off x="2447422" y="1327326"/>
            <a:ext cx="9999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rgbClr val="000000"/>
                </a:solidFill>
                <a:latin typeface="Arial"/>
                <a:ea typeface="Arial"/>
                <a:cs typeface="Arial"/>
                <a:sym typeface="Arial"/>
              </a:rPr>
              <a:t>Development</a:t>
            </a:r>
            <a:endParaRPr b="0" i="0" sz="1000" u="none" cap="none" strike="noStrike">
              <a:solidFill>
                <a:schemeClr val="dk1"/>
              </a:solidFill>
              <a:latin typeface="Arial"/>
              <a:ea typeface="Arial"/>
              <a:cs typeface="Arial"/>
              <a:sym typeface="Arial"/>
            </a:endParaRPr>
          </a:p>
        </p:txBody>
      </p:sp>
      <p:sp>
        <p:nvSpPr>
          <p:cNvPr id="579" name="Google Shape;579;p6"/>
          <p:cNvSpPr txBox="1"/>
          <p:nvPr/>
        </p:nvSpPr>
        <p:spPr>
          <a:xfrm>
            <a:off x="4231800" y="1327326"/>
            <a:ext cx="6804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rgbClr val="000000"/>
                </a:solidFill>
                <a:latin typeface="Arial"/>
                <a:ea typeface="Arial"/>
                <a:cs typeface="Arial"/>
                <a:sym typeface="Arial"/>
              </a:rPr>
              <a:t>Testing</a:t>
            </a:r>
            <a:endParaRPr b="0" i="0" sz="1000" u="none" cap="none" strike="noStrike">
              <a:solidFill>
                <a:schemeClr val="dk1"/>
              </a:solidFill>
              <a:latin typeface="Arial"/>
              <a:ea typeface="Arial"/>
              <a:cs typeface="Arial"/>
              <a:sym typeface="Arial"/>
            </a:endParaRPr>
          </a:p>
        </p:txBody>
      </p:sp>
      <p:sp>
        <p:nvSpPr>
          <p:cNvPr id="580" name="Google Shape;580;p6"/>
          <p:cNvSpPr txBox="1"/>
          <p:nvPr/>
        </p:nvSpPr>
        <p:spPr>
          <a:xfrm>
            <a:off x="5856428" y="1327326"/>
            <a:ext cx="6804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rgbClr val="000000"/>
                </a:solidFill>
                <a:latin typeface="Arial"/>
                <a:ea typeface="Arial"/>
                <a:cs typeface="Arial"/>
                <a:sym typeface="Arial"/>
              </a:rPr>
              <a:t>DevOps</a:t>
            </a:r>
            <a:endParaRPr b="0" i="0" sz="1000" u="none" cap="none" strike="noStrike">
              <a:solidFill>
                <a:schemeClr val="dk1"/>
              </a:solidFill>
              <a:latin typeface="Arial"/>
              <a:ea typeface="Arial"/>
              <a:cs typeface="Arial"/>
              <a:sym typeface="Arial"/>
            </a:endParaRPr>
          </a:p>
        </p:txBody>
      </p:sp>
      <p:sp>
        <p:nvSpPr>
          <p:cNvPr id="581" name="Google Shape;581;p6"/>
          <p:cNvSpPr txBox="1"/>
          <p:nvPr/>
        </p:nvSpPr>
        <p:spPr>
          <a:xfrm>
            <a:off x="7321306" y="1327326"/>
            <a:ext cx="9999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rPr b="1" i="0" lang="en-US" sz="1000" u="none" cap="none" strike="noStrike">
                <a:solidFill>
                  <a:srgbClr val="000000"/>
                </a:solidFill>
                <a:latin typeface="Arial"/>
                <a:ea typeface="Arial"/>
                <a:cs typeface="Arial"/>
                <a:sym typeface="Arial"/>
              </a:rPr>
              <a:t>Performance</a:t>
            </a:r>
            <a:endParaRPr b="0" i="0" sz="1000" u="none" cap="none" strike="noStrike">
              <a:solidFill>
                <a:schemeClr val="dk1"/>
              </a:solidFill>
              <a:latin typeface="Arial"/>
              <a:ea typeface="Arial"/>
              <a:cs typeface="Arial"/>
              <a:sym typeface="Arial"/>
            </a:endParaRPr>
          </a:p>
        </p:txBody>
      </p:sp>
      <p:sp>
        <p:nvSpPr>
          <p:cNvPr id="582" name="Google Shape;582;p6"/>
          <p:cNvSpPr/>
          <p:nvPr/>
        </p:nvSpPr>
        <p:spPr>
          <a:xfrm>
            <a:off x="536550" y="3794802"/>
            <a:ext cx="8070900" cy="34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FF"/>
                </a:solidFill>
                <a:latin typeface="Arial"/>
                <a:ea typeface="Arial"/>
                <a:cs typeface="Arial"/>
                <a:sym typeface="Arial"/>
              </a:rPr>
              <a:t>Goal is to synthesize the pain points to ensure NGD fixes what’s not working well, from the get-go</a:t>
            </a:r>
            <a:endParaRPr b="0" i="0" sz="1000" u="none" cap="none" strike="noStrike">
              <a:solidFill>
                <a:schemeClr val="dk1"/>
              </a:solidFill>
              <a:latin typeface="Arial"/>
              <a:ea typeface="Arial"/>
              <a:cs typeface="Arial"/>
              <a:sym typeface="Arial"/>
            </a:endParaRPr>
          </a:p>
        </p:txBody>
      </p:sp>
      <p:sp>
        <p:nvSpPr>
          <p:cNvPr id="583" name="Google Shape;583;p6"/>
          <p:cNvSpPr/>
          <p:nvPr/>
        </p:nvSpPr>
        <p:spPr>
          <a:xfrm>
            <a:off x="442800" y="1630707"/>
            <a:ext cx="129600" cy="129600"/>
          </a:xfrm>
          <a:prstGeom prst="flowChartConnector">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4" name="Google Shape;584;p6"/>
          <p:cNvSpPr/>
          <p:nvPr/>
        </p:nvSpPr>
        <p:spPr>
          <a:xfrm>
            <a:off x="8571600" y="1630707"/>
            <a:ext cx="129600" cy="129600"/>
          </a:xfrm>
          <a:prstGeom prst="flowChartConnector">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5" name="Google Shape;585;p6"/>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Current State | Pain Points</a:t>
            </a:r>
            <a:endParaRPr b="0" i="0" sz="800" u="none" cap="none" strike="noStrike">
              <a:solidFill>
                <a:schemeClr val="dk1"/>
              </a:solidFill>
              <a:latin typeface="Arial"/>
              <a:ea typeface="Arial"/>
              <a:cs typeface="Arial"/>
              <a:sym typeface="Arial"/>
            </a:endParaRPr>
          </a:p>
        </p:txBody>
      </p:sp>
      <p:sp>
        <p:nvSpPr>
          <p:cNvPr id="586" name="Google Shape;586;p6"/>
          <p:cNvSpPr/>
          <p:nvPr/>
        </p:nvSpPr>
        <p:spPr>
          <a:xfrm>
            <a:off x="2882572" y="1630707"/>
            <a:ext cx="129600" cy="129600"/>
          </a:xfrm>
          <a:prstGeom prst="flowChartConnector">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7" name="Google Shape;587;p6"/>
          <p:cNvSpPr/>
          <p:nvPr/>
        </p:nvSpPr>
        <p:spPr>
          <a:xfrm>
            <a:off x="4507200" y="1630707"/>
            <a:ext cx="129600" cy="129600"/>
          </a:xfrm>
          <a:prstGeom prst="flowChartConnector">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8" name="Google Shape;588;p6"/>
          <p:cNvSpPr/>
          <p:nvPr/>
        </p:nvSpPr>
        <p:spPr>
          <a:xfrm>
            <a:off x="6131828" y="1630707"/>
            <a:ext cx="129600" cy="129600"/>
          </a:xfrm>
          <a:prstGeom prst="flowChartConnector">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9" name="Google Shape;589;p6"/>
          <p:cNvSpPr/>
          <p:nvPr/>
        </p:nvSpPr>
        <p:spPr>
          <a:xfrm>
            <a:off x="7756456" y="1630707"/>
            <a:ext cx="129600" cy="129600"/>
          </a:xfrm>
          <a:prstGeom prst="flowChartConnector">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90" name="Google Shape;590;p6"/>
          <p:cNvSpPr/>
          <p:nvPr/>
        </p:nvSpPr>
        <p:spPr>
          <a:xfrm>
            <a:off x="1257944" y="1630707"/>
            <a:ext cx="129600" cy="129600"/>
          </a:xfrm>
          <a:prstGeom prst="flowChartConnector">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91" name="Google Shape;591;p6"/>
          <p:cNvSpPr/>
          <p:nvPr/>
        </p:nvSpPr>
        <p:spPr>
          <a:xfrm>
            <a:off x="564458" y="1826416"/>
            <a:ext cx="1516572" cy="1846501"/>
          </a:xfrm>
          <a:prstGeom prst="roundRect">
            <a:avLst>
              <a:gd fmla="val 5370" name="adj"/>
            </a:avLst>
          </a:prstGeom>
          <a:noFill/>
          <a:ln cap="flat" cmpd="sng" w="9525">
            <a:solidFill>
              <a:srgbClr val="C1C4C4"/>
            </a:solidFill>
            <a:prstDash val="solid"/>
            <a:round/>
            <a:headEnd len="sm" w="sm" type="none"/>
            <a:tailEnd len="sm" w="sm" type="none"/>
          </a:ln>
        </p:spPr>
        <p:txBody>
          <a:bodyPr anchorCtr="0" anchor="t" bIns="45700" lIns="91425" spcFirstLastPara="1" rIns="91425" wrap="square" tIns="45700">
            <a:noAutofit/>
          </a:bodyPr>
          <a:lstStyle/>
          <a:p>
            <a:pPr indent="-172800" lvl="0" marL="172800" marR="0" rtl="0" algn="l">
              <a:spcBef>
                <a:spcPts val="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Backend APIs not optimized for various form factors </a:t>
            </a:r>
            <a:endParaRPr b="0" i="0" sz="800" u="none" cap="none" strike="noStrike">
              <a:solidFill>
                <a:schemeClr val="dk1"/>
              </a:solidFill>
              <a:latin typeface="Arial"/>
              <a:ea typeface="Arial"/>
              <a:cs typeface="Arial"/>
              <a:sym typeface="Arial"/>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Multiple web apps with different web architecture leading to poor experience</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Inconsistent  3</a:t>
            </a:r>
            <a:r>
              <a:rPr b="0" baseline="30000" i="0" lang="en-US" sz="800" u="none" cap="none" strike="noStrike">
                <a:solidFill>
                  <a:schemeClr val="dk1"/>
                </a:solidFill>
                <a:latin typeface="Arial"/>
                <a:ea typeface="Arial"/>
                <a:cs typeface="Arial"/>
                <a:sym typeface="Arial"/>
              </a:rPr>
              <a:t>rd</a:t>
            </a:r>
            <a:r>
              <a:rPr b="0" i="0" lang="en-US" sz="800" u="none" cap="none" strike="noStrike">
                <a:solidFill>
                  <a:schemeClr val="dk1"/>
                </a:solidFill>
                <a:latin typeface="Arial"/>
                <a:ea typeface="Arial"/>
                <a:cs typeface="Arial"/>
                <a:sym typeface="Arial"/>
              </a:rPr>
              <a:t> party integrations approach across sales and service apps</a:t>
            </a:r>
            <a:endParaRPr/>
          </a:p>
        </p:txBody>
      </p:sp>
      <p:sp>
        <p:nvSpPr>
          <p:cNvPr id="592" name="Google Shape;592;p6"/>
          <p:cNvSpPr/>
          <p:nvPr/>
        </p:nvSpPr>
        <p:spPr>
          <a:xfrm>
            <a:off x="7062970" y="1826416"/>
            <a:ext cx="1516572" cy="1846501"/>
          </a:xfrm>
          <a:prstGeom prst="roundRect">
            <a:avLst>
              <a:gd fmla="val 5370" name="adj"/>
            </a:avLst>
          </a:prstGeom>
          <a:noFill/>
          <a:ln cap="flat" cmpd="sng" w="9525">
            <a:solidFill>
              <a:srgbClr val="C1C4C4"/>
            </a:solidFill>
            <a:prstDash val="solid"/>
            <a:round/>
            <a:headEnd len="sm" w="sm" type="none"/>
            <a:tailEnd len="sm" w="sm" type="none"/>
          </a:ln>
        </p:spPr>
        <p:txBody>
          <a:bodyPr anchorCtr="0" anchor="t" bIns="45700" lIns="91425" spcFirstLastPara="1" rIns="91425" wrap="square" tIns="45700">
            <a:noAutofit/>
          </a:bodyPr>
          <a:lstStyle/>
          <a:p>
            <a:pPr indent="-172800" lvl="0" marL="172800" marR="0" rtl="0" algn="l">
              <a:spcBef>
                <a:spcPts val="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API Performance</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Impact due to 3</a:t>
            </a:r>
            <a:r>
              <a:rPr b="0" baseline="30000" i="0" lang="en-US" sz="800" u="none" cap="none" strike="noStrike">
                <a:solidFill>
                  <a:schemeClr val="dk1"/>
                </a:solidFill>
                <a:latin typeface="Arial"/>
                <a:ea typeface="Arial"/>
                <a:cs typeface="Arial"/>
                <a:sym typeface="Arial"/>
              </a:rPr>
              <a:t>rd</a:t>
            </a:r>
            <a:r>
              <a:rPr b="0" i="0" lang="en-US" sz="800" u="none" cap="none" strike="noStrike">
                <a:solidFill>
                  <a:schemeClr val="dk1"/>
                </a:solidFill>
                <a:latin typeface="Arial"/>
                <a:ea typeface="Arial"/>
                <a:cs typeface="Arial"/>
                <a:sym typeface="Arial"/>
              </a:rPr>
              <a:t> party integrations</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Performance of lower funnel APIs</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Performance due to (un-necessary) additional hops</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Performance due to design issues</a:t>
            </a:r>
            <a:endParaRPr/>
          </a:p>
        </p:txBody>
      </p:sp>
      <p:sp>
        <p:nvSpPr>
          <p:cNvPr id="593" name="Google Shape;593;p6"/>
          <p:cNvSpPr/>
          <p:nvPr/>
        </p:nvSpPr>
        <p:spPr>
          <a:xfrm>
            <a:off x="2189086" y="1826416"/>
            <a:ext cx="1516572" cy="1846501"/>
          </a:xfrm>
          <a:prstGeom prst="roundRect">
            <a:avLst>
              <a:gd fmla="val 5370" name="adj"/>
            </a:avLst>
          </a:prstGeom>
          <a:noFill/>
          <a:ln cap="flat" cmpd="sng" w="9525">
            <a:solidFill>
              <a:srgbClr val="C1C4C4"/>
            </a:solidFill>
            <a:prstDash val="solid"/>
            <a:round/>
            <a:headEnd len="sm" w="sm" type="none"/>
            <a:tailEnd len="sm" w="sm" type="none"/>
          </a:ln>
        </p:spPr>
        <p:txBody>
          <a:bodyPr anchorCtr="0" anchor="t" bIns="45700" lIns="91425" spcFirstLastPara="1" rIns="91425" wrap="square" tIns="45700">
            <a:noAutofit/>
          </a:bodyPr>
          <a:lstStyle/>
          <a:p>
            <a:pPr indent="-172800" lvl="0" marL="172800" marR="0" rtl="0" algn="l">
              <a:spcBef>
                <a:spcPts val="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Data availability challenges during dev cycle</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No unit testing on </a:t>
            </a:r>
            <a:r>
              <a:rPr b="1" i="0" lang="en-US" sz="800" u="none" cap="none" strike="noStrike">
                <a:solidFill>
                  <a:schemeClr val="dk1"/>
                </a:solidFill>
                <a:latin typeface="Arial"/>
                <a:ea typeface="Arial"/>
                <a:cs typeface="Arial"/>
                <a:sym typeface="Arial"/>
              </a:rPr>
              <a:t>accessibility</a:t>
            </a:r>
            <a:endParaRPr b="0" i="0" sz="800" u="none" cap="none" strike="noStrike">
              <a:solidFill>
                <a:schemeClr val="dk1"/>
              </a:solidFill>
              <a:latin typeface="Arial"/>
              <a:ea typeface="Arial"/>
              <a:cs typeface="Arial"/>
              <a:sym typeface="Arial"/>
            </a:endParaRPr>
          </a:p>
          <a:p>
            <a:pPr indent="-172800" lvl="0" marL="172800" marR="0" rtl="0" algn="l">
              <a:spcBef>
                <a:spcPts val="400"/>
              </a:spcBef>
              <a:spcAft>
                <a:spcPts val="0"/>
              </a:spcAft>
              <a:buClr>
                <a:schemeClr val="dk1"/>
              </a:buClr>
              <a:buSzPts val="700"/>
              <a:buFont typeface="Arial"/>
              <a:buChar char="●"/>
            </a:pPr>
            <a:r>
              <a:rPr b="1" i="0" lang="en-US" sz="800" u="none" cap="none" strike="noStrike">
                <a:solidFill>
                  <a:schemeClr val="dk1"/>
                </a:solidFill>
                <a:latin typeface="Arial"/>
                <a:ea typeface="Arial"/>
                <a:cs typeface="Arial"/>
                <a:sym typeface="Arial"/>
              </a:rPr>
              <a:t>Governance </a:t>
            </a:r>
            <a:r>
              <a:rPr b="0" i="0" lang="en-US" sz="800" u="none" cap="none" strike="noStrike">
                <a:solidFill>
                  <a:schemeClr val="dk1"/>
                </a:solidFill>
                <a:latin typeface="Arial"/>
                <a:ea typeface="Arial"/>
                <a:cs typeface="Arial"/>
                <a:sym typeface="Arial"/>
              </a:rPr>
              <a:t>around modularity and reusability</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API Performance test</a:t>
            </a:r>
            <a:endParaRPr/>
          </a:p>
        </p:txBody>
      </p:sp>
      <p:sp>
        <p:nvSpPr>
          <p:cNvPr id="594" name="Google Shape;594;p6"/>
          <p:cNvSpPr/>
          <p:nvPr/>
        </p:nvSpPr>
        <p:spPr>
          <a:xfrm>
            <a:off x="3813714" y="1826416"/>
            <a:ext cx="1516572" cy="1846501"/>
          </a:xfrm>
          <a:prstGeom prst="roundRect">
            <a:avLst>
              <a:gd fmla="val 5370" name="adj"/>
            </a:avLst>
          </a:prstGeom>
          <a:noFill/>
          <a:ln cap="flat" cmpd="sng" w="9525">
            <a:solidFill>
              <a:srgbClr val="C1C4C4"/>
            </a:solidFill>
            <a:prstDash val="solid"/>
            <a:round/>
            <a:headEnd len="sm" w="sm" type="none"/>
            <a:tailEnd len="sm" w="sm" type="none"/>
          </a:ln>
        </p:spPr>
        <p:txBody>
          <a:bodyPr anchorCtr="0" anchor="t" bIns="45700" lIns="91425" spcFirstLastPara="1" rIns="91425" wrap="square" tIns="45700">
            <a:noAutofit/>
          </a:bodyPr>
          <a:lstStyle/>
          <a:p>
            <a:pPr indent="-172800" lvl="0" marL="172800" marR="0" rtl="0" algn="l">
              <a:spcBef>
                <a:spcPts val="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Test data dependencies</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Integrated Dev Environment availability</a:t>
            </a:r>
            <a:endParaRPr/>
          </a:p>
          <a:p>
            <a:pPr indent="-172800" lvl="0" marL="172800" marR="0" rtl="0" algn="l">
              <a:spcBef>
                <a:spcPts val="400"/>
              </a:spcBef>
              <a:spcAft>
                <a:spcPts val="0"/>
              </a:spcAft>
              <a:buClr>
                <a:schemeClr val="dk1"/>
              </a:buClr>
              <a:buSzPts val="700"/>
              <a:buFont typeface="Arial"/>
              <a:buChar char="●"/>
            </a:pPr>
            <a:r>
              <a:rPr b="0" i="0" lang="en-US" sz="800" u="none" cap="none" strike="noStrike">
                <a:solidFill>
                  <a:schemeClr val="dk1"/>
                </a:solidFill>
                <a:latin typeface="Arial"/>
                <a:ea typeface="Arial"/>
                <a:cs typeface="Arial"/>
                <a:sym typeface="Arial"/>
              </a:rPr>
              <a:t>Missing </a:t>
            </a:r>
            <a:r>
              <a:rPr b="1" i="0" lang="en-US" sz="800" u="none" cap="none" strike="noStrike">
                <a:solidFill>
                  <a:schemeClr val="dk1"/>
                </a:solidFill>
                <a:latin typeface="Arial"/>
                <a:ea typeface="Arial"/>
                <a:cs typeface="Arial"/>
                <a:sym typeface="Arial"/>
              </a:rPr>
              <a:t>Shift left approach </a:t>
            </a:r>
            <a:r>
              <a:rPr b="0" i="0" lang="en-US" sz="800" u="none" cap="none" strike="noStrike">
                <a:solidFill>
                  <a:schemeClr val="dk1"/>
                </a:solidFill>
                <a:latin typeface="Arial"/>
                <a:ea typeface="Arial"/>
                <a:cs typeface="Arial"/>
                <a:sym typeface="Arial"/>
              </a:rPr>
              <a:t>for NFRs testing</a:t>
            </a:r>
            <a:endParaRPr/>
          </a:p>
          <a:p>
            <a:pPr indent="-172800" lvl="0" marL="172800" marR="0" rtl="0" algn="l">
              <a:spcBef>
                <a:spcPts val="400"/>
              </a:spcBef>
              <a:spcAft>
                <a:spcPts val="0"/>
              </a:spcAft>
              <a:buClr>
                <a:schemeClr val="dk1"/>
              </a:buClr>
              <a:buSzPts val="700"/>
              <a:buFont typeface="Arial"/>
              <a:buChar char="●"/>
            </a:pPr>
            <a:r>
              <a:rPr b="1" i="0" lang="en-US" sz="800" u="none" cap="none" strike="noStrike">
                <a:solidFill>
                  <a:schemeClr val="dk1"/>
                </a:solidFill>
                <a:latin typeface="Arial"/>
                <a:ea typeface="Arial"/>
                <a:cs typeface="Arial"/>
                <a:sym typeface="Arial"/>
              </a:rPr>
              <a:t>Performance test </a:t>
            </a:r>
            <a:r>
              <a:rPr b="0" i="0" lang="en-US" sz="800" u="none" cap="none" strike="noStrike">
                <a:solidFill>
                  <a:schemeClr val="dk1"/>
                </a:solidFill>
                <a:latin typeface="Arial"/>
                <a:ea typeface="Arial"/>
                <a:cs typeface="Arial"/>
                <a:sym typeface="Arial"/>
              </a:rPr>
              <a:t>– an afterthought</a:t>
            </a:r>
            <a:endParaRPr/>
          </a:p>
        </p:txBody>
      </p:sp>
      <p:sp>
        <p:nvSpPr>
          <p:cNvPr id="595" name="Google Shape;595;p6"/>
          <p:cNvSpPr/>
          <p:nvPr/>
        </p:nvSpPr>
        <p:spPr>
          <a:xfrm>
            <a:off x="5438342" y="1826416"/>
            <a:ext cx="1516572" cy="1846501"/>
          </a:xfrm>
          <a:prstGeom prst="roundRect">
            <a:avLst>
              <a:gd fmla="val 5370" name="adj"/>
            </a:avLst>
          </a:prstGeom>
          <a:noFill/>
          <a:ln cap="flat" cmpd="sng" w="9525">
            <a:solidFill>
              <a:srgbClr val="C1C4C4"/>
            </a:solidFill>
            <a:prstDash val="solid"/>
            <a:round/>
            <a:headEnd len="sm" w="sm" type="none"/>
            <a:tailEnd len="sm" w="sm" type="none"/>
          </a:ln>
        </p:spPr>
        <p:txBody>
          <a:bodyPr anchorCtr="0" anchor="t" bIns="45700" lIns="91425" spcFirstLastPara="1" rIns="91425" wrap="square" tIns="45700">
            <a:noAutofit/>
          </a:bodyPr>
          <a:lstStyle/>
          <a:p>
            <a:pPr indent="-172800" lvl="0" marL="172800" marR="0" rtl="0" algn="l">
              <a:spcBef>
                <a:spcPts val="0"/>
              </a:spcBef>
              <a:spcAft>
                <a:spcPts val="0"/>
              </a:spcAft>
              <a:buClr>
                <a:schemeClr val="dk1"/>
              </a:buClr>
              <a:buSzPts val="700"/>
              <a:buFont typeface="Arial"/>
              <a:buChar char="●"/>
            </a:pPr>
            <a:r>
              <a:rPr b="1" i="0" lang="en-US" sz="800" u="none" cap="none" strike="noStrike">
                <a:solidFill>
                  <a:schemeClr val="dk1"/>
                </a:solidFill>
                <a:latin typeface="Arial"/>
                <a:ea typeface="Arial"/>
                <a:cs typeface="Arial"/>
                <a:sym typeface="Arial"/>
              </a:rPr>
              <a:t>Proactive error monitoring </a:t>
            </a:r>
            <a:r>
              <a:rPr b="0" i="0" lang="en-US" sz="800" u="none" cap="none" strike="noStrike">
                <a:solidFill>
                  <a:schemeClr val="dk1"/>
                </a:solidFill>
                <a:latin typeface="Arial"/>
                <a:ea typeface="Arial"/>
                <a:cs typeface="Arial"/>
                <a:sym typeface="Arial"/>
              </a:rPr>
              <a:t>on lower environments</a:t>
            </a:r>
            <a:endParaRPr b="0" i="0" sz="800" u="none" cap="none" strike="noStrike">
              <a:solidFill>
                <a:schemeClr val="dk1"/>
              </a:solidFill>
              <a:latin typeface="Arial"/>
              <a:ea typeface="Arial"/>
              <a:cs typeface="Arial"/>
              <a:sym typeface="Arial"/>
            </a:endParaRPr>
          </a:p>
          <a:p>
            <a:pPr indent="-172800" lvl="0" marL="172800" marR="0" rtl="0" algn="l">
              <a:spcBef>
                <a:spcPts val="400"/>
              </a:spcBef>
              <a:spcAft>
                <a:spcPts val="0"/>
              </a:spcAft>
              <a:buClr>
                <a:schemeClr val="dk1"/>
              </a:buClr>
              <a:buSzPts val="700"/>
              <a:buFont typeface="Arial"/>
              <a:buChar char="●"/>
            </a:pPr>
            <a:r>
              <a:rPr lang="en-US" sz="800">
                <a:solidFill>
                  <a:schemeClr val="dk1"/>
                </a:solidFill>
              </a:rPr>
              <a:t>Longer</a:t>
            </a:r>
            <a:r>
              <a:rPr b="0" i="0" lang="en-US" sz="800" u="none" cap="none" strike="noStrike">
                <a:solidFill>
                  <a:schemeClr val="dk1"/>
                </a:solidFill>
                <a:latin typeface="Arial"/>
                <a:ea typeface="Arial"/>
                <a:cs typeface="Arial"/>
                <a:sym typeface="Arial"/>
              </a:rPr>
              <a:t> deployments </a:t>
            </a:r>
            <a:r>
              <a:rPr lang="en-US" sz="800">
                <a:solidFill>
                  <a:schemeClr val="dk1"/>
                </a:solidFill>
              </a:rPr>
              <a:t>windows on</a:t>
            </a:r>
            <a:r>
              <a:rPr b="0" i="0" lang="en-US" sz="800" u="none" cap="none" strike="noStrike">
                <a:solidFill>
                  <a:schemeClr val="dk1"/>
                </a:solidFill>
                <a:latin typeface="Arial"/>
                <a:ea typeface="Arial"/>
                <a:cs typeface="Arial"/>
                <a:sym typeface="Arial"/>
              </a:rPr>
              <a:t> QA environment</a:t>
            </a:r>
            <a:endParaRPr/>
          </a:p>
          <a:p>
            <a:pPr indent="0" lvl="0" marL="457200" marR="0" rtl="0" algn="l">
              <a:spcBef>
                <a:spcPts val="4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55"/>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Performance Engineering</a:t>
            </a:r>
            <a:endParaRPr/>
          </a:p>
        </p:txBody>
      </p:sp>
      <p:sp>
        <p:nvSpPr>
          <p:cNvPr id="1467" name="Google Shape;1467;p5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1468" name="Google Shape;1468;p55"/>
          <p:cNvSpPr/>
          <p:nvPr/>
        </p:nvSpPr>
        <p:spPr>
          <a:xfrm>
            <a:off x="2094003" y="1451690"/>
            <a:ext cx="685800" cy="2097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75"/>
              <a:buFont typeface="Arial"/>
              <a:buNone/>
            </a:pPr>
            <a:r>
              <a:rPr lang="en-US" sz="675">
                <a:solidFill>
                  <a:srgbClr val="000000"/>
                </a:solidFill>
                <a:latin typeface="Arial"/>
                <a:ea typeface="Arial"/>
                <a:cs typeface="Arial"/>
                <a:sym typeface="Arial"/>
              </a:rPr>
              <a:t>Grooming</a:t>
            </a:r>
            <a:endParaRPr sz="1800">
              <a:solidFill>
                <a:schemeClr val="dk1"/>
              </a:solidFill>
              <a:latin typeface="Arial"/>
              <a:ea typeface="Arial"/>
              <a:cs typeface="Arial"/>
              <a:sym typeface="Arial"/>
            </a:endParaRPr>
          </a:p>
        </p:txBody>
      </p:sp>
      <p:sp>
        <p:nvSpPr>
          <p:cNvPr id="1469" name="Google Shape;1469;p55"/>
          <p:cNvSpPr/>
          <p:nvPr/>
        </p:nvSpPr>
        <p:spPr>
          <a:xfrm>
            <a:off x="2094003" y="2048321"/>
            <a:ext cx="685800" cy="2097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75"/>
              <a:buFont typeface="Arial"/>
              <a:buNone/>
            </a:pPr>
            <a:r>
              <a:rPr lang="en-US" sz="675">
                <a:solidFill>
                  <a:srgbClr val="000000"/>
                </a:solidFill>
                <a:latin typeface="Arial"/>
                <a:ea typeface="Arial"/>
                <a:cs typeface="Arial"/>
                <a:sym typeface="Arial"/>
              </a:rPr>
              <a:t>Tech Design</a:t>
            </a:r>
            <a:endParaRPr sz="1800">
              <a:solidFill>
                <a:schemeClr val="dk1"/>
              </a:solidFill>
              <a:latin typeface="Arial"/>
              <a:ea typeface="Arial"/>
              <a:cs typeface="Arial"/>
              <a:sym typeface="Arial"/>
            </a:endParaRPr>
          </a:p>
        </p:txBody>
      </p:sp>
      <p:cxnSp>
        <p:nvCxnSpPr>
          <p:cNvPr id="1470" name="Google Shape;1470;p55"/>
          <p:cNvCxnSpPr>
            <a:stCxn id="1468" idx="2"/>
            <a:endCxn id="1469" idx="0"/>
          </p:cNvCxnSpPr>
          <p:nvPr/>
        </p:nvCxnSpPr>
        <p:spPr>
          <a:xfrm>
            <a:off x="2436903" y="1661390"/>
            <a:ext cx="0" cy="387000"/>
          </a:xfrm>
          <a:prstGeom prst="straightConnector1">
            <a:avLst/>
          </a:prstGeom>
          <a:solidFill>
            <a:schemeClr val="accent1"/>
          </a:solidFill>
          <a:ln cap="sq" cmpd="sng" w="12700">
            <a:solidFill>
              <a:schemeClr val="dk1"/>
            </a:solidFill>
            <a:prstDash val="solid"/>
            <a:round/>
            <a:headEnd len="med" w="med" type="triangle"/>
            <a:tailEnd len="med" w="med" type="triangle"/>
          </a:ln>
        </p:spPr>
      </p:cxnSp>
      <p:sp>
        <p:nvSpPr>
          <p:cNvPr id="1471" name="Google Shape;1471;p55"/>
          <p:cNvSpPr/>
          <p:nvPr/>
        </p:nvSpPr>
        <p:spPr>
          <a:xfrm>
            <a:off x="3963466" y="1450364"/>
            <a:ext cx="685800" cy="2097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75"/>
              <a:buFont typeface="Arial"/>
              <a:buNone/>
            </a:pPr>
            <a:r>
              <a:rPr lang="en-US" sz="675">
                <a:solidFill>
                  <a:srgbClr val="000000"/>
                </a:solidFill>
                <a:latin typeface="Arial"/>
                <a:ea typeface="Arial"/>
                <a:cs typeface="Arial"/>
                <a:sym typeface="Arial"/>
              </a:rPr>
              <a:t>Application Dev</a:t>
            </a:r>
            <a:endParaRPr sz="1800">
              <a:solidFill>
                <a:schemeClr val="dk1"/>
              </a:solidFill>
              <a:latin typeface="Arial"/>
              <a:ea typeface="Arial"/>
              <a:cs typeface="Arial"/>
              <a:sym typeface="Arial"/>
            </a:endParaRPr>
          </a:p>
        </p:txBody>
      </p:sp>
      <p:sp>
        <p:nvSpPr>
          <p:cNvPr id="1472" name="Google Shape;1472;p55"/>
          <p:cNvSpPr/>
          <p:nvPr/>
        </p:nvSpPr>
        <p:spPr>
          <a:xfrm>
            <a:off x="3963466" y="2046995"/>
            <a:ext cx="685800" cy="2097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75"/>
              <a:buFont typeface="Arial"/>
              <a:buNone/>
            </a:pPr>
            <a:r>
              <a:rPr lang="en-US" sz="675">
                <a:solidFill>
                  <a:srgbClr val="000000"/>
                </a:solidFill>
                <a:latin typeface="Arial"/>
                <a:ea typeface="Arial"/>
                <a:cs typeface="Arial"/>
                <a:sym typeface="Arial"/>
              </a:rPr>
              <a:t>Perf Dev</a:t>
            </a:r>
            <a:endParaRPr sz="1800">
              <a:solidFill>
                <a:schemeClr val="dk1"/>
              </a:solidFill>
              <a:latin typeface="Arial"/>
              <a:ea typeface="Arial"/>
              <a:cs typeface="Arial"/>
              <a:sym typeface="Arial"/>
            </a:endParaRPr>
          </a:p>
        </p:txBody>
      </p:sp>
      <p:cxnSp>
        <p:nvCxnSpPr>
          <p:cNvPr id="1473" name="Google Shape;1473;p55"/>
          <p:cNvCxnSpPr>
            <a:stCxn id="1471" idx="2"/>
            <a:endCxn id="1472" idx="0"/>
          </p:cNvCxnSpPr>
          <p:nvPr/>
        </p:nvCxnSpPr>
        <p:spPr>
          <a:xfrm>
            <a:off x="4306366" y="1660064"/>
            <a:ext cx="0" cy="387000"/>
          </a:xfrm>
          <a:prstGeom prst="straightConnector1">
            <a:avLst/>
          </a:prstGeom>
          <a:solidFill>
            <a:schemeClr val="accent1"/>
          </a:solidFill>
          <a:ln cap="sq" cmpd="sng" w="12700">
            <a:solidFill>
              <a:schemeClr val="dk1"/>
            </a:solidFill>
            <a:prstDash val="solid"/>
            <a:round/>
            <a:headEnd len="med" w="med" type="triangle"/>
            <a:tailEnd len="med" w="med" type="triangle"/>
          </a:ln>
        </p:spPr>
      </p:cxnSp>
      <p:cxnSp>
        <p:nvCxnSpPr>
          <p:cNvPr id="1474" name="Google Shape;1474;p55"/>
          <p:cNvCxnSpPr/>
          <p:nvPr/>
        </p:nvCxnSpPr>
        <p:spPr>
          <a:xfrm>
            <a:off x="2436903" y="1855536"/>
            <a:ext cx="1872000" cy="0"/>
          </a:xfrm>
          <a:prstGeom prst="straightConnector1">
            <a:avLst/>
          </a:prstGeom>
          <a:solidFill>
            <a:schemeClr val="accent1"/>
          </a:solidFill>
          <a:ln cap="sq" cmpd="sng" w="12700">
            <a:solidFill>
              <a:schemeClr val="dk1"/>
            </a:solidFill>
            <a:prstDash val="solid"/>
            <a:round/>
            <a:headEnd len="sm" w="sm" type="none"/>
            <a:tailEnd len="med" w="med" type="triangle"/>
          </a:ln>
        </p:spPr>
      </p:cxnSp>
      <p:sp>
        <p:nvSpPr>
          <p:cNvPr id="1475" name="Google Shape;1475;p55"/>
          <p:cNvSpPr/>
          <p:nvPr/>
        </p:nvSpPr>
        <p:spPr>
          <a:xfrm>
            <a:off x="5825866" y="1696056"/>
            <a:ext cx="806700" cy="4140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75"/>
              <a:buFont typeface="Arial"/>
              <a:buNone/>
            </a:pPr>
            <a:r>
              <a:rPr lang="en-US" sz="675">
                <a:solidFill>
                  <a:srgbClr val="000000"/>
                </a:solidFill>
                <a:latin typeface="Arial"/>
                <a:ea typeface="Arial"/>
                <a:cs typeface="Arial"/>
                <a:sym typeface="Arial"/>
              </a:rPr>
              <a:t>Continuous Integration</a:t>
            </a:r>
            <a:endParaRPr sz="1800">
              <a:solidFill>
                <a:schemeClr val="dk1"/>
              </a:solidFill>
              <a:latin typeface="Arial"/>
              <a:ea typeface="Arial"/>
              <a:cs typeface="Arial"/>
              <a:sym typeface="Arial"/>
            </a:endParaRPr>
          </a:p>
        </p:txBody>
      </p:sp>
      <p:cxnSp>
        <p:nvCxnSpPr>
          <p:cNvPr id="1476" name="Google Shape;1476;p55"/>
          <p:cNvCxnSpPr>
            <a:stCxn id="1471" idx="3"/>
            <a:endCxn id="1475" idx="1"/>
          </p:cNvCxnSpPr>
          <p:nvPr/>
        </p:nvCxnSpPr>
        <p:spPr>
          <a:xfrm>
            <a:off x="4649266" y="1555214"/>
            <a:ext cx="1176600" cy="347700"/>
          </a:xfrm>
          <a:prstGeom prst="bentConnector3">
            <a:avLst>
              <a:gd fmla="val 50000" name="adj1"/>
            </a:avLst>
          </a:prstGeom>
          <a:solidFill>
            <a:schemeClr val="accent1"/>
          </a:solidFill>
          <a:ln cap="sq" cmpd="sng" w="12700">
            <a:solidFill>
              <a:schemeClr val="dk1"/>
            </a:solidFill>
            <a:prstDash val="solid"/>
            <a:round/>
            <a:headEnd len="sm" w="sm" type="none"/>
            <a:tailEnd len="med" w="med" type="triangle"/>
          </a:ln>
        </p:spPr>
      </p:cxnSp>
      <p:cxnSp>
        <p:nvCxnSpPr>
          <p:cNvPr id="1477" name="Google Shape;1477;p55"/>
          <p:cNvCxnSpPr>
            <a:stCxn id="1472" idx="3"/>
            <a:endCxn id="1475" idx="1"/>
          </p:cNvCxnSpPr>
          <p:nvPr/>
        </p:nvCxnSpPr>
        <p:spPr>
          <a:xfrm flipH="1" rot="10800000">
            <a:off x="4649266" y="1903145"/>
            <a:ext cx="1176600" cy="248700"/>
          </a:xfrm>
          <a:prstGeom prst="bentConnector3">
            <a:avLst>
              <a:gd fmla="val 50000" name="adj1"/>
            </a:avLst>
          </a:prstGeom>
          <a:solidFill>
            <a:schemeClr val="accent1"/>
          </a:solidFill>
          <a:ln cap="sq" cmpd="sng" w="12700">
            <a:solidFill>
              <a:schemeClr val="dk1"/>
            </a:solidFill>
            <a:prstDash val="solid"/>
            <a:round/>
            <a:headEnd len="sm" w="sm" type="none"/>
            <a:tailEnd len="med" w="med" type="triangle"/>
          </a:ln>
        </p:spPr>
      </p:cxnSp>
      <p:cxnSp>
        <p:nvCxnSpPr>
          <p:cNvPr id="1478" name="Google Shape;1478;p55"/>
          <p:cNvCxnSpPr>
            <a:stCxn id="1475" idx="3"/>
            <a:endCxn id="1479" idx="1"/>
          </p:cNvCxnSpPr>
          <p:nvPr/>
        </p:nvCxnSpPr>
        <p:spPr>
          <a:xfrm flipH="1" rot="10800000">
            <a:off x="6632566" y="1900056"/>
            <a:ext cx="840300" cy="3000"/>
          </a:xfrm>
          <a:prstGeom prst="bentConnector3">
            <a:avLst>
              <a:gd fmla="val 49995" name="adj1"/>
            </a:avLst>
          </a:prstGeom>
          <a:solidFill>
            <a:schemeClr val="accent1"/>
          </a:solidFill>
          <a:ln cap="sq" cmpd="sng" w="12700">
            <a:solidFill>
              <a:schemeClr val="dk1"/>
            </a:solidFill>
            <a:prstDash val="solid"/>
            <a:round/>
            <a:headEnd len="sm" w="sm" type="none"/>
            <a:tailEnd len="med" w="med" type="triangle"/>
          </a:ln>
        </p:spPr>
      </p:cxnSp>
      <p:sp>
        <p:nvSpPr>
          <p:cNvPr id="1480" name="Google Shape;1480;p55"/>
          <p:cNvSpPr/>
          <p:nvPr/>
        </p:nvSpPr>
        <p:spPr>
          <a:xfrm>
            <a:off x="8080988" y="1841894"/>
            <a:ext cx="351000" cy="1350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00"/>
              <a:buFont typeface="Arial"/>
              <a:buNone/>
            </a:pPr>
            <a:r>
              <a:rPr lang="en-US" sz="600">
                <a:solidFill>
                  <a:srgbClr val="000000"/>
                </a:solidFill>
                <a:latin typeface="Arial"/>
                <a:ea typeface="Arial"/>
                <a:cs typeface="Arial"/>
                <a:sym typeface="Arial"/>
              </a:rPr>
              <a:t>Act</a:t>
            </a:r>
            <a:endParaRPr sz="600">
              <a:solidFill>
                <a:schemeClr val="dk1"/>
              </a:solidFill>
              <a:latin typeface="Arial"/>
              <a:ea typeface="Arial"/>
              <a:cs typeface="Arial"/>
              <a:sym typeface="Arial"/>
            </a:endParaRPr>
          </a:p>
        </p:txBody>
      </p:sp>
      <p:sp>
        <p:nvSpPr>
          <p:cNvPr id="1481" name="Google Shape;1481;p55"/>
          <p:cNvSpPr/>
          <p:nvPr/>
        </p:nvSpPr>
        <p:spPr>
          <a:xfrm>
            <a:off x="7773791" y="1544738"/>
            <a:ext cx="351000" cy="1350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00"/>
              <a:buFont typeface="Arial"/>
              <a:buNone/>
            </a:pPr>
            <a:r>
              <a:rPr lang="en-US" sz="600">
                <a:solidFill>
                  <a:srgbClr val="000000"/>
                </a:solidFill>
                <a:latin typeface="Arial"/>
                <a:ea typeface="Arial"/>
                <a:cs typeface="Arial"/>
                <a:sym typeface="Arial"/>
              </a:rPr>
              <a:t>Engage</a:t>
            </a:r>
            <a:endParaRPr sz="600">
              <a:solidFill>
                <a:schemeClr val="dk1"/>
              </a:solidFill>
              <a:latin typeface="Arial"/>
              <a:ea typeface="Arial"/>
              <a:cs typeface="Arial"/>
              <a:sym typeface="Arial"/>
            </a:endParaRPr>
          </a:p>
        </p:txBody>
      </p:sp>
      <p:sp>
        <p:nvSpPr>
          <p:cNvPr id="1479" name="Google Shape;1479;p55"/>
          <p:cNvSpPr/>
          <p:nvPr/>
        </p:nvSpPr>
        <p:spPr>
          <a:xfrm>
            <a:off x="7472842" y="1832611"/>
            <a:ext cx="351000" cy="135000"/>
          </a:xfrm>
          <a:prstGeom prst="roundRect">
            <a:avLst>
              <a:gd fmla="val 16667" name="adj"/>
            </a:avLst>
          </a:prstGeom>
          <a:noFill/>
          <a:ln cap="sq" cmpd="sng" w="9525">
            <a:solidFill>
              <a:schemeClr val="dk1"/>
            </a:solidFill>
            <a:prstDash val="solid"/>
            <a:round/>
            <a:headEnd len="sm" w="sm" type="none"/>
            <a:tailEnd len="sm" w="sm" type="none"/>
          </a:ln>
        </p:spPr>
        <p:txBody>
          <a:bodyPr anchorCtr="0" anchor="ctr" bIns="13500" lIns="13500" spcFirstLastPara="1" rIns="13500" wrap="square" tIns="13500">
            <a:noAutofit/>
          </a:bodyPr>
          <a:lstStyle/>
          <a:p>
            <a:pPr indent="0" lvl="0" marL="0" marR="0" rtl="0" algn="ctr">
              <a:spcBef>
                <a:spcPts val="0"/>
              </a:spcBef>
              <a:spcAft>
                <a:spcPts val="0"/>
              </a:spcAft>
              <a:buClr>
                <a:srgbClr val="000000"/>
              </a:buClr>
              <a:buSzPts val="600"/>
              <a:buFont typeface="Arial"/>
              <a:buNone/>
            </a:pPr>
            <a:r>
              <a:rPr lang="en-US" sz="600">
                <a:solidFill>
                  <a:srgbClr val="000000"/>
                </a:solidFill>
                <a:latin typeface="Arial"/>
                <a:ea typeface="Arial"/>
                <a:cs typeface="Arial"/>
                <a:sym typeface="Arial"/>
              </a:rPr>
              <a:t>Observe</a:t>
            </a:r>
            <a:endParaRPr sz="600">
              <a:solidFill>
                <a:schemeClr val="dk1"/>
              </a:solidFill>
              <a:latin typeface="Arial"/>
              <a:ea typeface="Arial"/>
              <a:cs typeface="Arial"/>
              <a:sym typeface="Arial"/>
            </a:endParaRPr>
          </a:p>
        </p:txBody>
      </p:sp>
      <p:cxnSp>
        <p:nvCxnSpPr>
          <p:cNvPr id="1482" name="Google Shape;1482;p55"/>
          <p:cNvCxnSpPr>
            <a:stCxn id="1481" idx="3"/>
            <a:endCxn id="1480" idx="0"/>
          </p:cNvCxnSpPr>
          <p:nvPr/>
        </p:nvCxnSpPr>
        <p:spPr>
          <a:xfrm>
            <a:off x="8124791" y="1612238"/>
            <a:ext cx="131700" cy="229800"/>
          </a:xfrm>
          <a:prstGeom prst="curvedConnector2">
            <a:avLst/>
          </a:prstGeom>
          <a:solidFill>
            <a:schemeClr val="accent1"/>
          </a:solidFill>
          <a:ln cap="sq" cmpd="sng" w="12700">
            <a:solidFill>
              <a:schemeClr val="dk1"/>
            </a:solidFill>
            <a:prstDash val="solid"/>
            <a:round/>
            <a:headEnd len="sm" w="sm" type="none"/>
            <a:tailEnd len="med" w="med" type="triangle"/>
          </a:ln>
        </p:spPr>
      </p:cxnSp>
      <p:cxnSp>
        <p:nvCxnSpPr>
          <p:cNvPr id="1483" name="Google Shape;1483;p55"/>
          <p:cNvCxnSpPr>
            <a:stCxn id="1480" idx="2"/>
            <a:endCxn id="1479" idx="2"/>
          </p:cNvCxnSpPr>
          <p:nvPr/>
        </p:nvCxnSpPr>
        <p:spPr>
          <a:xfrm flipH="1" rot="5400000">
            <a:off x="7947788" y="1668194"/>
            <a:ext cx="9300" cy="608100"/>
          </a:xfrm>
          <a:prstGeom prst="curvedConnector3">
            <a:avLst>
              <a:gd fmla="val -1843598" name="adj1"/>
            </a:avLst>
          </a:prstGeom>
          <a:solidFill>
            <a:schemeClr val="accent1"/>
          </a:solidFill>
          <a:ln cap="sq" cmpd="sng" w="12700">
            <a:solidFill>
              <a:schemeClr val="dk1"/>
            </a:solidFill>
            <a:prstDash val="solid"/>
            <a:round/>
            <a:headEnd len="sm" w="sm" type="none"/>
            <a:tailEnd len="med" w="med" type="triangle"/>
          </a:ln>
        </p:spPr>
      </p:cxnSp>
      <p:cxnSp>
        <p:nvCxnSpPr>
          <p:cNvPr id="1484" name="Google Shape;1484;p55"/>
          <p:cNvCxnSpPr>
            <a:stCxn id="1479" idx="0"/>
            <a:endCxn id="1481" idx="1"/>
          </p:cNvCxnSpPr>
          <p:nvPr/>
        </p:nvCxnSpPr>
        <p:spPr>
          <a:xfrm rot="-5400000">
            <a:off x="7600792" y="1659661"/>
            <a:ext cx="220500" cy="125400"/>
          </a:xfrm>
          <a:prstGeom prst="curvedConnector2">
            <a:avLst/>
          </a:prstGeom>
          <a:solidFill>
            <a:schemeClr val="accent1"/>
          </a:solidFill>
          <a:ln cap="sq" cmpd="sng" w="12700">
            <a:solidFill>
              <a:schemeClr val="dk1"/>
            </a:solidFill>
            <a:prstDash val="solid"/>
            <a:round/>
            <a:headEnd len="sm" w="sm" type="none"/>
            <a:tailEnd len="med" w="med" type="triangle"/>
          </a:ln>
        </p:spPr>
      </p:cxnSp>
      <p:cxnSp>
        <p:nvCxnSpPr>
          <p:cNvPr id="1485" name="Google Shape;1485;p55"/>
          <p:cNvCxnSpPr/>
          <p:nvPr/>
        </p:nvCxnSpPr>
        <p:spPr>
          <a:xfrm flipH="1">
            <a:off x="2424420" y="1286907"/>
            <a:ext cx="5904000" cy="164700"/>
          </a:xfrm>
          <a:prstGeom prst="bentConnector2">
            <a:avLst/>
          </a:prstGeom>
          <a:solidFill>
            <a:schemeClr val="accent1"/>
          </a:solidFill>
          <a:ln cap="sq" cmpd="sng" w="12700">
            <a:solidFill>
              <a:schemeClr val="accent1"/>
            </a:solidFill>
            <a:prstDash val="dash"/>
            <a:round/>
            <a:headEnd len="sm" w="sm" type="none"/>
            <a:tailEnd len="med" w="med" type="triangle"/>
          </a:ln>
        </p:spPr>
      </p:cxnSp>
      <p:sp>
        <p:nvSpPr>
          <p:cNvPr id="1486" name="Google Shape;1486;p55"/>
          <p:cNvSpPr txBox="1"/>
          <p:nvPr/>
        </p:nvSpPr>
        <p:spPr>
          <a:xfrm>
            <a:off x="5194300" y="1201125"/>
            <a:ext cx="735000" cy="184800"/>
          </a:xfrm>
          <a:prstGeom prst="rect">
            <a:avLst/>
          </a:prstGeom>
          <a:solidFill>
            <a:schemeClr val="lt1"/>
          </a:solidFill>
          <a:ln>
            <a:noFill/>
          </a:ln>
        </p:spPr>
        <p:txBody>
          <a:bodyPr anchorCtr="0" anchor="t" bIns="45700" lIns="45700" spcFirstLastPara="1" rIns="45700" wrap="square" tIns="45700">
            <a:spAutoFit/>
          </a:bodyPr>
          <a:lstStyle/>
          <a:p>
            <a:pPr indent="0" lvl="0" marL="0" marR="0" rtl="0" algn="ctr">
              <a:spcBef>
                <a:spcPts val="0"/>
              </a:spcBef>
              <a:spcAft>
                <a:spcPts val="0"/>
              </a:spcAft>
              <a:buClr>
                <a:schemeClr val="dk1"/>
              </a:buClr>
              <a:buSzPts val="600"/>
              <a:buFont typeface="Arial"/>
              <a:buNone/>
            </a:pPr>
            <a:r>
              <a:rPr lang="en-US" sz="600">
                <a:solidFill>
                  <a:schemeClr val="dk1"/>
                </a:solidFill>
                <a:latin typeface="Arial"/>
                <a:ea typeface="Arial"/>
                <a:cs typeface="Arial"/>
                <a:sym typeface="Arial"/>
              </a:rPr>
              <a:t>Feedback Loop</a:t>
            </a:r>
            <a:endParaRPr sz="1800">
              <a:solidFill>
                <a:schemeClr val="dk1"/>
              </a:solidFill>
              <a:latin typeface="Arial"/>
              <a:ea typeface="Arial"/>
              <a:cs typeface="Arial"/>
              <a:sym typeface="Arial"/>
            </a:endParaRPr>
          </a:p>
        </p:txBody>
      </p:sp>
      <p:cxnSp>
        <p:nvCxnSpPr>
          <p:cNvPr id="1487" name="Google Shape;1487;p55"/>
          <p:cNvCxnSpPr/>
          <p:nvPr/>
        </p:nvCxnSpPr>
        <p:spPr>
          <a:xfrm rot="-5400000">
            <a:off x="6036811" y="1475949"/>
            <a:ext cx="405000" cy="600"/>
          </a:xfrm>
          <a:prstGeom prst="bentConnector3">
            <a:avLst>
              <a:gd fmla="val 50000" name="adj1"/>
            </a:avLst>
          </a:prstGeom>
          <a:solidFill>
            <a:schemeClr val="accent1"/>
          </a:solidFill>
          <a:ln cap="sq" cmpd="sng" w="12700">
            <a:solidFill>
              <a:schemeClr val="accent1"/>
            </a:solidFill>
            <a:prstDash val="dash"/>
            <a:round/>
            <a:headEnd len="sm" w="sm" type="none"/>
            <a:tailEnd len="med" w="med" type="triangle"/>
          </a:ln>
        </p:spPr>
      </p:cxnSp>
      <p:cxnSp>
        <p:nvCxnSpPr>
          <p:cNvPr id="1488" name="Google Shape;1488;p55"/>
          <p:cNvCxnSpPr/>
          <p:nvPr/>
        </p:nvCxnSpPr>
        <p:spPr>
          <a:xfrm rot="-5400000">
            <a:off x="8053036" y="1553941"/>
            <a:ext cx="567000" cy="600"/>
          </a:xfrm>
          <a:prstGeom prst="bentConnector3">
            <a:avLst>
              <a:gd fmla="val 50000" name="adj1"/>
            </a:avLst>
          </a:prstGeom>
          <a:solidFill>
            <a:schemeClr val="accent1"/>
          </a:solidFill>
          <a:ln cap="sq" cmpd="sng" w="12700">
            <a:solidFill>
              <a:schemeClr val="accent1"/>
            </a:solidFill>
            <a:prstDash val="dash"/>
            <a:round/>
            <a:headEnd len="sm" w="sm" type="none"/>
            <a:tailEnd len="med" w="med" type="triangle"/>
          </a:ln>
        </p:spPr>
      </p:cxnSp>
      <p:cxnSp>
        <p:nvCxnSpPr>
          <p:cNvPr id="1489" name="Google Shape;1489;p55"/>
          <p:cNvCxnSpPr/>
          <p:nvPr/>
        </p:nvCxnSpPr>
        <p:spPr>
          <a:xfrm rot="-5400000">
            <a:off x="4232416" y="1364739"/>
            <a:ext cx="162000" cy="600"/>
          </a:xfrm>
          <a:prstGeom prst="bentConnector3">
            <a:avLst>
              <a:gd fmla="val 50000" name="adj1"/>
            </a:avLst>
          </a:prstGeom>
          <a:solidFill>
            <a:schemeClr val="accent1"/>
          </a:solidFill>
          <a:ln cap="sq" cmpd="sng" w="12700">
            <a:solidFill>
              <a:schemeClr val="accent1"/>
            </a:solidFill>
            <a:prstDash val="dash"/>
            <a:round/>
            <a:headEnd len="sm" w="sm" type="none"/>
            <a:tailEnd len="med" w="med" type="triangle"/>
          </a:ln>
        </p:spPr>
      </p:cxnSp>
      <p:sp>
        <p:nvSpPr>
          <p:cNvPr id="1490" name="Google Shape;1490;p55"/>
          <p:cNvSpPr txBox="1"/>
          <p:nvPr/>
        </p:nvSpPr>
        <p:spPr>
          <a:xfrm>
            <a:off x="457200" y="950886"/>
            <a:ext cx="8229600" cy="3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25"/>
              <a:buFont typeface="Arial"/>
              <a:buNone/>
            </a:pPr>
            <a:r>
              <a:rPr i="1" lang="en-US" sz="825">
                <a:solidFill>
                  <a:schemeClr val="dk1"/>
                </a:solidFill>
                <a:latin typeface="Arial"/>
                <a:ea typeface="Arial"/>
                <a:cs typeface="Arial"/>
                <a:sym typeface="Arial"/>
              </a:rPr>
              <a:t>Empower teams to proactively address performance concerns from the outset, optimizing system efficiency and user experience for enhanced product quality and stakeholder satisfaction throughout development</a:t>
            </a:r>
            <a:endParaRPr sz="1800">
              <a:solidFill>
                <a:schemeClr val="dk1"/>
              </a:solidFill>
              <a:latin typeface="Arial"/>
              <a:ea typeface="Arial"/>
              <a:cs typeface="Arial"/>
              <a:sym typeface="Arial"/>
            </a:endParaRPr>
          </a:p>
        </p:txBody>
      </p:sp>
      <p:graphicFrame>
        <p:nvGraphicFramePr>
          <p:cNvPr id="1491" name="Google Shape;1491;p55"/>
          <p:cNvGraphicFramePr/>
          <p:nvPr/>
        </p:nvGraphicFramePr>
        <p:xfrm>
          <a:off x="494415" y="2352338"/>
          <a:ext cx="3000000" cy="3000000"/>
        </p:xfrm>
        <a:graphic>
          <a:graphicData uri="http://schemas.openxmlformats.org/drawingml/2006/table">
            <a:tbl>
              <a:tblPr>
                <a:noFill/>
                <a:tableStyleId>{F9374B98-9DA4-49C2-A5E1-3E0501EE0D82}</a:tableStyleId>
              </a:tblPr>
              <a:tblGrid>
                <a:gridCol w="1007250"/>
                <a:gridCol w="1877575"/>
                <a:gridCol w="1946700"/>
                <a:gridCol w="1658725"/>
                <a:gridCol w="1739350"/>
              </a:tblGrid>
              <a:tr h="278125">
                <a:tc>
                  <a:txBody>
                    <a:bodyPr/>
                    <a:lstStyle/>
                    <a:p>
                      <a:pPr indent="0" lvl="0" marL="0" marR="0" rtl="0" algn="l">
                        <a:spcBef>
                          <a:spcPts val="0"/>
                        </a:spcBef>
                        <a:spcAft>
                          <a:spcPts val="0"/>
                        </a:spcAft>
                        <a:buClr>
                          <a:schemeClr val="dk1"/>
                        </a:buClr>
                        <a:buSzPts val="700"/>
                        <a:buFont typeface="Arial"/>
                        <a:buNone/>
                      </a:pPr>
                      <a:r>
                        <a:t/>
                      </a:r>
                      <a:endParaRPr sz="700">
                        <a:solidFill>
                          <a:schemeClr val="lt1"/>
                        </a:solidFill>
                      </a:endParaRPr>
                    </a:p>
                  </a:txBody>
                  <a:tcPr marT="34300" marB="34300" marR="68575" marL="68575">
                    <a:lnL cap="flat" cmpd="sng" w="9525">
                      <a:solidFill>
                        <a:srgbClr val="000000">
                          <a:alpha val="0"/>
                        </a:srgbClr>
                      </a:solidFill>
                      <a:prstDash val="solid"/>
                      <a:round/>
                      <a:headEnd len="sm" w="sm" type="none"/>
                      <a:tailEnd len="sm" w="sm" type="none"/>
                    </a:lnL>
                    <a:lnR cap="flat" cmpd="sng" w="9525">
                      <a:solidFill>
                        <a:srgbClr val="E2E3E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Clr>
                          <a:schemeClr val="lt1"/>
                        </a:buClr>
                        <a:buSzPts val="900"/>
                        <a:buFont typeface="Arial"/>
                        <a:buNone/>
                      </a:pPr>
                      <a:r>
                        <a:rPr lang="en-US" sz="900">
                          <a:solidFill>
                            <a:schemeClr val="lt1"/>
                          </a:solidFill>
                        </a:rPr>
                        <a:t>Backlog Refinement</a:t>
                      </a:r>
                      <a:endParaRPr sz="1200">
                        <a:solidFill>
                          <a:schemeClr val="lt1"/>
                        </a:solidFill>
                      </a:endParaRPr>
                    </a:p>
                  </a:txBody>
                  <a:tcPr marT="34300" marB="34300" marR="68575" marL="68575" anchor="ctr">
                    <a:lnL cap="flat" cmpd="sng" w="9525">
                      <a:solidFill>
                        <a:srgbClr val="E2E3E3"/>
                      </a:solidFill>
                      <a:prstDash val="solid"/>
                      <a:round/>
                      <a:headEnd len="sm" w="sm" type="none"/>
                      <a:tailEnd len="sm" w="sm" type="none"/>
                    </a:lnL>
                    <a:lnR cap="flat" cmpd="sng" w="12700">
                      <a:solidFill>
                        <a:srgbClr val="E2E3E3"/>
                      </a:solidFill>
                      <a:prstDash val="solid"/>
                      <a:round/>
                      <a:headEnd len="sm" w="sm" type="none"/>
                      <a:tailEnd len="sm" w="sm" type="none"/>
                    </a:lnR>
                    <a:lnT cap="flat" cmpd="sng" w="12700">
                      <a:solidFill>
                        <a:srgbClr val="E2E3E3"/>
                      </a:solidFill>
                      <a:prstDash val="solid"/>
                      <a:round/>
                      <a:headEnd len="sm" w="sm" type="none"/>
                      <a:tailEnd len="sm" w="sm" type="none"/>
                    </a:lnT>
                    <a:lnB cap="flat" cmpd="sng" w="12700">
                      <a:solidFill>
                        <a:srgbClr val="E2E3E3"/>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Clr>
                          <a:schemeClr val="lt1"/>
                        </a:buClr>
                        <a:buSzPts val="900"/>
                        <a:buFont typeface="Arial"/>
                        <a:buNone/>
                      </a:pPr>
                      <a:r>
                        <a:rPr lang="en-US" sz="900">
                          <a:solidFill>
                            <a:schemeClr val="lt1"/>
                          </a:solidFill>
                        </a:rPr>
                        <a:t>Development</a:t>
                      </a:r>
                      <a:endParaRPr sz="1200">
                        <a:solidFill>
                          <a:schemeClr val="lt1"/>
                        </a:solidFill>
                      </a:endParaRPr>
                    </a:p>
                  </a:txBody>
                  <a:tcPr marT="34300" marB="34300" marR="68575" marL="68575" anchor="ctr">
                    <a:lnL cap="flat" cmpd="sng" w="12700">
                      <a:solidFill>
                        <a:srgbClr val="E2E3E3"/>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Clr>
                          <a:schemeClr val="lt1"/>
                        </a:buClr>
                        <a:buSzPts val="900"/>
                        <a:buFont typeface="Arial"/>
                        <a:buNone/>
                      </a:pPr>
                      <a:r>
                        <a:rPr lang="en-US" sz="900">
                          <a:solidFill>
                            <a:schemeClr val="lt1"/>
                          </a:solidFill>
                        </a:rPr>
                        <a:t>Integration</a:t>
                      </a:r>
                      <a:endParaRPr sz="1200">
                        <a:solidFill>
                          <a:schemeClr val="lt1"/>
                        </a:solidFill>
                      </a:endParaRPr>
                    </a:p>
                  </a:txBody>
                  <a:tcPr marT="34300" marB="34300" marR="68575" marL="68575"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Clr>
                          <a:schemeClr val="lt1"/>
                        </a:buClr>
                        <a:buSzPts val="900"/>
                        <a:buFont typeface="Arial"/>
                        <a:buNone/>
                      </a:pPr>
                      <a:r>
                        <a:rPr lang="en-US" sz="900">
                          <a:solidFill>
                            <a:schemeClr val="lt1"/>
                          </a:solidFill>
                        </a:rPr>
                        <a:t>Production</a:t>
                      </a:r>
                      <a:endParaRPr sz="1200">
                        <a:solidFill>
                          <a:schemeClr val="lt1"/>
                        </a:solidFill>
                      </a:endParaRPr>
                    </a:p>
                  </a:txBody>
                  <a:tcPr marT="34300" marB="34300" marR="68575" marL="68575"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r>
              <a:tr h="278125">
                <a:tc>
                  <a:txBody>
                    <a:bodyPr/>
                    <a:lstStyle/>
                    <a:p>
                      <a:pPr indent="0" lvl="0" marL="0" marR="0" rtl="0" algn="l">
                        <a:spcBef>
                          <a:spcPts val="0"/>
                        </a:spcBef>
                        <a:spcAft>
                          <a:spcPts val="0"/>
                        </a:spcAft>
                        <a:buClr>
                          <a:schemeClr val="lt1"/>
                        </a:buClr>
                        <a:buSzPts val="800"/>
                        <a:buFont typeface="Arial"/>
                        <a:buNone/>
                      </a:pPr>
                      <a:r>
                        <a:rPr b="1" lang="en-US" sz="800">
                          <a:solidFill>
                            <a:schemeClr val="lt1"/>
                          </a:solidFill>
                          <a:latin typeface="Arial"/>
                          <a:ea typeface="Arial"/>
                          <a:cs typeface="Arial"/>
                          <a:sym typeface="Arial"/>
                        </a:rPr>
                        <a:t>Purpose</a:t>
                      </a:r>
                      <a:endParaRPr b="1" sz="800">
                        <a:solidFill>
                          <a:schemeClr val="lt1"/>
                        </a:solidFill>
                        <a:latin typeface="Arial"/>
                        <a:ea typeface="Arial"/>
                        <a:cs typeface="Arial"/>
                        <a:sym typeface="Arial"/>
                      </a:endParaRPr>
                    </a:p>
                  </a:txBody>
                  <a:tcPr marT="34300" marB="34300" marR="68575" marL="68575"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171450" lvl="0" marL="171450" marR="0" rtl="0" algn="l">
                        <a:spcBef>
                          <a:spcPts val="0"/>
                        </a:spcBef>
                        <a:spcAft>
                          <a:spcPts val="0"/>
                        </a:spcAft>
                        <a:buClr>
                          <a:schemeClr val="dk1"/>
                        </a:buClr>
                        <a:buSzPts val="800"/>
                        <a:buFont typeface="Arial"/>
                        <a:buChar char="•"/>
                      </a:pPr>
                      <a:r>
                        <a:rPr lang="en-US" sz="800"/>
                        <a:t>Define performance goals</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rgbClr val="E2E3E3"/>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800"/>
                        <a:buFont typeface="Arial"/>
                        <a:buChar char="•"/>
                      </a:pPr>
                      <a:r>
                        <a:rPr lang="en-US" sz="800"/>
                        <a:t>Validate components SLA</a:t>
                      </a:r>
                      <a:endParaRPr/>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Validate Performance Goals, Performance Budget , SLO/SLA</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Validate Performance Goals, Performance Budget , SLO/SLA</a:t>
                      </a:r>
                      <a:endParaRPr/>
                    </a:p>
                    <a:p>
                      <a:pPr indent="-120650" lvl="0" marL="171450" marR="0" rtl="0" algn="l">
                        <a:spcBef>
                          <a:spcPts val="0"/>
                        </a:spcBef>
                        <a:spcAft>
                          <a:spcPts val="0"/>
                        </a:spcAft>
                        <a:buClr>
                          <a:schemeClr val="dk1"/>
                        </a:buClr>
                        <a:buSzPts val="800"/>
                        <a:buFont typeface="Arial"/>
                        <a:buNone/>
                      </a:pPr>
                      <a:r>
                        <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480050">
                <a:tc>
                  <a:txBody>
                    <a:bodyPr/>
                    <a:lstStyle/>
                    <a:p>
                      <a:pPr indent="0" lvl="0" marL="0" marR="0" rtl="0" algn="l">
                        <a:spcBef>
                          <a:spcPts val="0"/>
                        </a:spcBef>
                        <a:spcAft>
                          <a:spcPts val="0"/>
                        </a:spcAft>
                        <a:buClr>
                          <a:schemeClr val="dk1"/>
                        </a:buClr>
                        <a:buSzPts val="800"/>
                        <a:buFont typeface="Arial"/>
                        <a:buNone/>
                      </a:pPr>
                      <a:r>
                        <a:t/>
                      </a:r>
                      <a:endParaRPr b="1" sz="800">
                        <a:solidFill>
                          <a:schemeClr val="lt1"/>
                        </a:solidFill>
                        <a:latin typeface="Arial"/>
                        <a:ea typeface="Arial"/>
                        <a:cs typeface="Arial"/>
                        <a:sym typeface="Arial"/>
                      </a:endParaRPr>
                    </a:p>
                    <a:p>
                      <a:pPr indent="0" lvl="0" marL="0" marR="0" rtl="0" algn="l">
                        <a:spcBef>
                          <a:spcPts val="0"/>
                        </a:spcBef>
                        <a:spcAft>
                          <a:spcPts val="0"/>
                        </a:spcAft>
                        <a:buClr>
                          <a:schemeClr val="lt1"/>
                        </a:buClr>
                        <a:buSzPts val="800"/>
                        <a:buFont typeface="Arial"/>
                        <a:buNone/>
                      </a:pPr>
                      <a:r>
                        <a:rPr b="1" lang="en-US" sz="800">
                          <a:solidFill>
                            <a:schemeClr val="lt1"/>
                          </a:solidFill>
                          <a:latin typeface="Arial"/>
                          <a:ea typeface="Arial"/>
                          <a:cs typeface="Arial"/>
                          <a:sym typeface="Arial"/>
                        </a:rPr>
                        <a:t>Tasks</a:t>
                      </a:r>
                      <a:endParaRPr/>
                    </a:p>
                  </a:txBody>
                  <a:tcPr marT="34300" marB="34300" marR="68575" marL="68575"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171450" lvl="0" marL="171450" marR="0" rtl="0" algn="l">
                        <a:spcBef>
                          <a:spcPts val="0"/>
                        </a:spcBef>
                        <a:spcAft>
                          <a:spcPts val="0"/>
                        </a:spcAft>
                        <a:buClr>
                          <a:schemeClr val="dk1"/>
                        </a:buClr>
                        <a:buSzPts val="800"/>
                        <a:buFont typeface="Arial"/>
                        <a:buChar char="•"/>
                      </a:pPr>
                      <a:r>
                        <a:rPr b="1" lang="en-US" sz="800"/>
                        <a:t>Define performance goal </a:t>
                      </a:r>
                      <a:r>
                        <a:rPr lang="en-US" sz="800"/>
                        <a:t>for each requirement</a:t>
                      </a:r>
                      <a:endParaRPr sz="1200"/>
                    </a:p>
                    <a:p>
                      <a:pPr indent="-171450" lvl="0" marL="171450" marR="0" rtl="0" algn="l">
                        <a:spcBef>
                          <a:spcPts val="0"/>
                        </a:spcBef>
                        <a:spcAft>
                          <a:spcPts val="0"/>
                        </a:spcAft>
                        <a:buClr>
                          <a:schemeClr val="dk1"/>
                        </a:buClr>
                        <a:buSzPts val="800"/>
                        <a:buFont typeface="Arial"/>
                        <a:buChar char="•"/>
                      </a:pPr>
                      <a:r>
                        <a:rPr lang="en-US" sz="800"/>
                        <a:t>Define </a:t>
                      </a:r>
                      <a:r>
                        <a:rPr b="1" lang="en-US" sz="800"/>
                        <a:t>performance budget</a:t>
                      </a:r>
                      <a:endParaRPr/>
                    </a:p>
                    <a:p>
                      <a:pPr indent="-171450" lvl="0" marL="171450" marR="0" rtl="0" algn="l">
                        <a:spcBef>
                          <a:spcPts val="0"/>
                        </a:spcBef>
                        <a:spcAft>
                          <a:spcPts val="0"/>
                        </a:spcAft>
                        <a:buClr>
                          <a:schemeClr val="dk1"/>
                        </a:buClr>
                        <a:buSzPts val="800"/>
                        <a:buFont typeface="Arial"/>
                        <a:buChar char="•"/>
                      </a:pPr>
                      <a:r>
                        <a:rPr lang="en-US" sz="800"/>
                        <a:t>Define </a:t>
                      </a:r>
                      <a:r>
                        <a:rPr b="1" lang="en-US" sz="800"/>
                        <a:t>SLO/SLA </a:t>
                      </a:r>
                      <a:r>
                        <a:rPr lang="en-US" sz="800"/>
                        <a:t>for each application component (</a:t>
                      </a:r>
                      <a:r>
                        <a:rPr b="1" lang="en-US" sz="800"/>
                        <a:t>SOE, CXP, SOI </a:t>
                      </a:r>
                      <a:r>
                        <a:rPr lang="en-US" sz="800"/>
                        <a:t>etc)</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FE/BE Component performance test (eg: Gatling, lighthouse) </a:t>
                      </a:r>
                      <a:endParaRPr/>
                    </a:p>
                    <a:p>
                      <a:pPr indent="-171450" lvl="0" marL="171450" marR="0" rtl="0" algn="l">
                        <a:spcBef>
                          <a:spcPts val="0"/>
                        </a:spcBef>
                        <a:spcAft>
                          <a:spcPts val="0"/>
                        </a:spcAft>
                        <a:buClr>
                          <a:schemeClr val="dk1"/>
                        </a:buClr>
                        <a:buSzPts val="800"/>
                        <a:buFont typeface="Arial"/>
                        <a:buChar char="•"/>
                      </a:pPr>
                      <a:r>
                        <a:rPr lang="en-US" sz="800"/>
                        <a:t>Develop </a:t>
                      </a:r>
                      <a:r>
                        <a:rPr b="1" lang="en-US" sz="800"/>
                        <a:t>load test scripts</a:t>
                      </a:r>
                      <a:endParaRPr/>
                    </a:p>
                    <a:p>
                      <a:pPr indent="-171450" lvl="0" marL="171450" marR="0" rtl="0" algn="l">
                        <a:spcBef>
                          <a:spcPts val="0"/>
                        </a:spcBef>
                        <a:spcAft>
                          <a:spcPts val="0"/>
                        </a:spcAft>
                        <a:buClr>
                          <a:schemeClr val="dk1"/>
                        </a:buClr>
                        <a:buSzPts val="800"/>
                        <a:buFont typeface="Arial"/>
                        <a:buChar char="•"/>
                      </a:pPr>
                      <a:r>
                        <a:rPr lang="en-US" sz="800"/>
                        <a:t>Pre-Commit and PR analysis Gating checks</a:t>
                      </a:r>
                      <a:endParaRPr/>
                    </a:p>
                    <a:p>
                      <a:pPr indent="-171450" lvl="0" marL="171450" marR="0" rtl="0" algn="l">
                        <a:spcBef>
                          <a:spcPts val="0"/>
                        </a:spcBef>
                        <a:spcAft>
                          <a:spcPts val="0"/>
                        </a:spcAft>
                        <a:buClr>
                          <a:schemeClr val="dk1"/>
                        </a:buClr>
                        <a:buSzPts val="800"/>
                        <a:buFont typeface="Arial"/>
                        <a:buChar char="•"/>
                      </a:pPr>
                      <a:r>
                        <a:rPr lang="en-US" sz="800"/>
                        <a:t>Performance Tuning, Code Review</a:t>
                      </a:r>
                      <a:endParaRPr/>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Synthetic test (site speed, catchpoint)</a:t>
                      </a:r>
                      <a:endParaRPr/>
                    </a:p>
                    <a:p>
                      <a:pPr indent="-171450" lvl="0" marL="171450" marR="0" rtl="0" algn="l">
                        <a:spcBef>
                          <a:spcPts val="0"/>
                        </a:spcBef>
                        <a:spcAft>
                          <a:spcPts val="0"/>
                        </a:spcAft>
                        <a:buClr>
                          <a:schemeClr val="dk1"/>
                        </a:buClr>
                        <a:buSzPts val="800"/>
                        <a:buFont typeface="Arial"/>
                        <a:buChar char="•"/>
                      </a:pPr>
                      <a:r>
                        <a:rPr lang="en-US" sz="800"/>
                        <a:t>Scaled load , endurance test </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Performance Tuning</a:t>
                      </a:r>
                      <a:endParaRPr/>
                    </a:p>
                  </a:txBody>
                  <a:tcPr marT="34300" marB="34300" marR="35100" marL="35100">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Synthetic test (site speed, catchpoint)</a:t>
                      </a:r>
                      <a:endParaRPr/>
                    </a:p>
                    <a:p>
                      <a:pPr indent="-171450" lvl="0" marL="171450" marR="0" rtl="0" algn="l">
                        <a:spcBef>
                          <a:spcPts val="0"/>
                        </a:spcBef>
                        <a:spcAft>
                          <a:spcPts val="0"/>
                        </a:spcAft>
                        <a:buClr>
                          <a:schemeClr val="dk1"/>
                        </a:buClr>
                        <a:buSzPts val="800"/>
                        <a:buFont typeface="Arial"/>
                        <a:buChar char="•"/>
                      </a:pPr>
                      <a:r>
                        <a:rPr lang="en-US" sz="800"/>
                        <a:t>Scaled load , endurance test </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Spike Test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Arial"/>
                          <a:ea typeface="Arial"/>
                          <a:cs typeface="Arial"/>
                          <a:sym typeface="Arial"/>
                        </a:rPr>
                        <a:t>Scalability Test</a:t>
                      </a:r>
                      <a:endParaRPr/>
                    </a:p>
                    <a:p>
                      <a:pPr indent="-120650" lvl="0" marL="171450" marR="0" rtl="0" algn="l">
                        <a:spcBef>
                          <a:spcPts val="0"/>
                        </a:spcBef>
                        <a:spcAft>
                          <a:spcPts val="0"/>
                        </a:spcAft>
                        <a:buClr>
                          <a:schemeClr val="dk1"/>
                        </a:buClr>
                        <a:buSzPts val="800"/>
                        <a:buFont typeface="Arial"/>
                        <a:buNone/>
                      </a:pPr>
                      <a:r>
                        <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r h="480050">
                <a:tc>
                  <a:txBody>
                    <a:bodyPr/>
                    <a:lstStyle/>
                    <a:p>
                      <a:pPr indent="0" lvl="0" marL="0" marR="0" rtl="0" algn="l">
                        <a:spcBef>
                          <a:spcPts val="0"/>
                        </a:spcBef>
                        <a:spcAft>
                          <a:spcPts val="0"/>
                        </a:spcAft>
                        <a:buClr>
                          <a:schemeClr val="lt1"/>
                        </a:buClr>
                        <a:buSzPts val="800"/>
                        <a:buFont typeface="Arial"/>
                        <a:buNone/>
                      </a:pPr>
                      <a:r>
                        <a:rPr b="1" lang="en-US" sz="800">
                          <a:solidFill>
                            <a:schemeClr val="lt1"/>
                          </a:solidFill>
                          <a:latin typeface="Arial"/>
                          <a:ea typeface="Arial"/>
                          <a:cs typeface="Arial"/>
                          <a:sym typeface="Arial"/>
                        </a:rPr>
                        <a:t>Owner</a:t>
                      </a:r>
                      <a:endParaRPr b="1" sz="800">
                        <a:solidFill>
                          <a:schemeClr val="lt1"/>
                        </a:solidFill>
                        <a:latin typeface="Arial"/>
                        <a:ea typeface="Arial"/>
                        <a:cs typeface="Arial"/>
                        <a:sym typeface="Arial"/>
                      </a:endParaRPr>
                    </a:p>
                  </a:txBody>
                  <a:tcPr marT="34300" marB="34300" marR="68575" marL="68575"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dk1"/>
                    </a:solidFill>
                  </a:tcPr>
                </a:tc>
                <a:tc>
                  <a:txBody>
                    <a:bodyPr/>
                    <a:lstStyle/>
                    <a:p>
                      <a:pPr indent="-171450" lvl="0" marL="171450" marR="0" rtl="0" algn="l">
                        <a:spcBef>
                          <a:spcPts val="0"/>
                        </a:spcBef>
                        <a:spcAft>
                          <a:spcPts val="0"/>
                        </a:spcAft>
                        <a:buClr>
                          <a:schemeClr val="dk1"/>
                        </a:buClr>
                        <a:buSzPts val="800"/>
                        <a:buFont typeface="Arial"/>
                        <a:buChar char="•"/>
                      </a:pPr>
                      <a:r>
                        <a:rPr lang="en-US" sz="800"/>
                        <a:t>PO/Business</a:t>
                      </a:r>
                      <a:r>
                        <a:rPr lang="en-US" sz="1200"/>
                        <a:t>, </a:t>
                      </a:r>
                      <a:r>
                        <a:rPr lang="en-US" sz="800"/>
                        <a:t>Architect</a:t>
                      </a:r>
                      <a:r>
                        <a:rPr lang="en-US" sz="1200"/>
                        <a:t>, </a:t>
                      </a:r>
                      <a:r>
                        <a:rPr lang="en-US" sz="800"/>
                        <a:t>SRE</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Application and Performance Developer</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spcBef>
                          <a:spcPts val="0"/>
                        </a:spcBef>
                        <a:spcAft>
                          <a:spcPts val="0"/>
                        </a:spcAft>
                        <a:buClr>
                          <a:schemeClr val="dk1"/>
                        </a:buClr>
                        <a:buSzPts val="800"/>
                        <a:buFont typeface="Arial"/>
                        <a:buChar char="•"/>
                      </a:pPr>
                      <a:r>
                        <a:rPr lang="en-US" sz="800"/>
                        <a:t>Performance Testers</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c>
                  <a:txBody>
                    <a:bodyPr/>
                    <a:lstStyle/>
                    <a:p>
                      <a:pPr indent="-171450" lvl="0" marL="171450" marR="0" rtl="0" algn="l">
                        <a:lnSpc>
                          <a:spcPct val="100000"/>
                        </a:lnSpc>
                        <a:spcBef>
                          <a:spcPts val="0"/>
                        </a:spcBef>
                        <a:spcAft>
                          <a:spcPts val="0"/>
                        </a:spcAft>
                        <a:buClr>
                          <a:schemeClr val="dk1"/>
                        </a:buClr>
                        <a:buSzPts val="800"/>
                        <a:buFont typeface="Arial"/>
                        <a:buChar char="•"/>
                      </a:pPr>
                      <a:r>
                        <a:rPr lang="en-US" sz="800"/>
                        <a:t>Performance Testers</a:t>
                      </a:r>
                      <a:endParaRPr sz="1200"/>
                    </a:p>
                  </a:txBody>
                  <a:tcPr marT="34300" marB="34300" marR="35100" marL="3510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solidFill>
                      <a:schemeClr val="lt1"/>
                    </a:solidFill>
                  </a:tcPr>
                </a:tc>
              </a:tr>
            </a:tbl>
          </a:graphicData>
        </a:graphic>
      </p:graphicFrame>
      <p:sp>
        <p:nvSpPr>
          <p:cNvPr id="1492" name="Google Shape;1492;p55"/>
          <p:cNvSpPr/>
          <p:nvPr/>
        </p:nvSpPr>
        <p:spPr>
          <a:xfrm rot="-5400000">
            <a:off x="3012903" y="2636368"/>
            <a:ext cx="360000" cy="360000"/>
          </a:xfrm>
          <a:prstGeom prst="triangle">
            <a:avLst>
              <a:gd fmla="val 100000" name="adj"/>
            </a:avLst>
          </a:prstGeom>
          <a:solidFill>
            <a:srgbClr val="00812E"/>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493" name="Google Shape;1493;p55"/>
          <p:cNvSpPr/>
          <p:nvPr/>
        </p:nvSpPr>
        <p:spPr>
          <a:xfrm rot="-5400000">
            <a:off x="4974000" y="2636368"/>
            <a:ext cx="360000" cy="360000"/>
          </a:xfrm>
          <a:prstGeom prst="triangle">
            <a:avLst>
              <a:gd fmla="val 100000" name="adj"/>
            </a:avLst>
          </a:prstGeom>
          <a:solidFill>
            <a:srgbClr val="00812E"/>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494" name="Google Shape;1494;p55"/>
          <p:cNvSpPr/>
          <p:nvPr/>
        </p:nvSpPr>
        <p:spPr>
          <a:xfrm rot="-5400000">
            <a:off x="6632628" y="2636368"/>
            <a:ext cx="360000" cy="360000"/>
          </a:xfrm>
          <a:prstGeom prst="triangle">
            <a:avLst>
              <a:gd fmla="val 100000" name="adj"/>
            </a:avLst>
          </a:prstGeom>
          <a:solidFill>
            <a:srgbClr val="00812E"/>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p:txBody>
      </p:sp>
      <p:sp>
        <p:nvSpPr>
          <p:cNvPr id="1495" name="Google Shape;1495;p55"/>
          <p:cNvSpPr/>
          <p:nvPr/>
        </p:nvSpPr>
        <p:spPr>
          <a:xfrm>
            <a:off x="7066408" y="4646445"/>
            <a:ext cx="162000" cy="162000"/>
          </a:xfrm>
          <a:prstGeom prst="rect">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sz="1350">
              <a:solidFill>
                <a:schemeClr val="lt1"/>
              </a:solidFill>
              <a:latin typeface="Arial"/>
              <a:ea typeface="Arial"/>
              <a:cs typeface="Arial"/>
              <a:sym typeface="Arial"/>
            </a:endParaRPr>
          </a:p>
        </p:txBody>
      </p:sp>
      <p:sp>
        <p:nvSpPr>
          <p:cNvPr id="1496" name="Google Shape;1496;p55"/>
          <p:cNvSpPr/>
          <p:nvPr/>
        </p:nvSpPr>
        <p:spPr>
          <a:xfrm>
            <a:off x="6992617" y="4583301"/>
            <a:ext cx="1509600" cy="2883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Arial"/>
              <a:buNone/>
            </a:pPr>
            <a:r>
              <a:t/>
            </a:r>
            <a:endParaRPr sz="450">
              <a:solidFill>
                <a:srgbClr val="000000"/>
              </a:solidFill>
              <a:latin typeface="Arial"/>
              <a:ea typeface="Arial"/>
              <a:cs typeface="Arial"/>
              <a:sym typeface="Arial"/>
            </a:endParaRPr>
          </a:p>
        </p:txBody>
      </p:sp>
      <p:sp>
        <p:nvSpPr>
          <p:cNvPr id="1497" name="Google Shape;1497;p55"/>
          <p:cNvSpPr txBox="1"/>
          <p:nvPr/>
        </p:nvSpPr>
        <p:spPr>
          <a:xfrm>
            <a:off x="7469715" y="4537553"/>
            <a:ext cx="360600" cy="77100"/>
          </a:xfrm>
          <a:prstGeom prst="rect">
            <a:avLst/>
          </a:prstGeom>
          <a:solidFill>
            <a:schemeClr val="lt1"/>
          </a:solid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500"/>
              <a:buFont typeface="Arial"/>
              <a:buNone/>
            </a:pPr>
            <a:r>
              <a:rPr lang="en-US" sz="500">
                <a:solidFill>
                  <a:schemeClr val="dk1"/>
                </a:solidFill>
                <a:latin typeface="Arial"/>
                <a:ea typeface="Arial"/>
                <a:cs typeface="Arial"/>
                <a:sym typeface="Arial"/>
              </a:rPr>
              <a:t>  Legends  </a:t>
            </a:r>
            <a:endParaRPr sz="1800">
              <a:solidFill>
                <a:schemeClr val="dk1"/>
              </a:solidFill>
              <a:latin typeface="Arial"/>
              <a:ea typeface="Arial"/>
              <a:cs typeface="Arial"/>
              <a:sym typeface="Arial"/>
            </a:endParaRPr>
          </a:p>
        </p:txBody>
      </p:sp>
      <p:sp>
        <p:nvSpPr>
          <p:cNvPr id="1498" name="Google Shape;1498;p55"/>
          <p:cNvSpPr txBox="1"/>
          <p:nvPr/>
        </p:nvSpPr>
        <p:spPr>
          <a:xfrm>
            <a:off x="7321430" y="4670893"/>
            <a:ext cx="1107000" cy="1131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Clr>
                <a:schemeClr val="dk1"/>
              </a:buClr>
              <a:buSzPts val="700"/>
              <a:buFont typeface="Arial"/>
              <a:buNone/>
            </a:pPr>
            <a:r>
              <a:rPr lang="en-US" sz="700">
                <a:solidFill>
                  <a:schemeClr val="dk1"/>
                </a:solidFill>
                <a:latin typeface="Arial"/>
                <a:ea typeface="Arial"/>
                <a:cs typeface="Arial"/>
                <a:sym typeface="Arial"/>
              </a:rPr>
              <a:t>New tasks in SDLC</a:t>
            </a:r>
            <a:endParaRPr sz="1800">
              <a:solidFill>
                <a:schemeClr val="dk1"/>
              </a:solidFill>
              <a:latin typeface="Arial"/>
              <a:ea typeface="Arial"/>
              <a:cs typeface="Arial"/>
              <a:sym typeface="Arial"/>
            </a:endParaRPr>
          </a:p>
        </p:txBody>
      </p:sp>
      <p:sp>
        <p:nvSpPr>
          <p:cNvPr id="1499" name="Google Shape;1499;p55"/>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Performance Engineering</a:t>
            </a:r>
            <a:endParaRPr b="0" i="0" sz="800">
              <a:solidFill>
                <a:schemeClr val="accent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g2d1ce9cd426_2_1288"/>
          <p:cNvSpPr txBox="1"/>
          <p:nvPr>
            <p:ph type="title"/>
          </p:nvPr>
        </p:nvSpPr>
        <p:spPr>
          <a:xfrm>
            <a:off x="457200" y="590550"/>
            <a:ext cx="8229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t>Performance Engineering | Design &amp; develop | Tools in SDLC</a:t>
            </a:r>
            <a:endParaRPr/>
          </a:p>
        </p:txBody>
      </p:sp>
      <p:sp>
        <p:nvSpPr>
          <p:cNvPr id="1506" name="Google Shape;1506;g2d1ce9cd426_2_128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pic>
        <p:nvPicPr>
          <p:cNvPr descr="Lighthouse Scores - What are they and why are they important?" id="1507" name="Google Shape;1507;g2d1ce9cd426_2_1288"/>
          <p:cNvPicPr preferRelativeResize="0"/>
          <p:nvPr/>
        </p:nvPicPr>
        <p:blipFill rotWithShape="1">
          <a:blip r:embed="rId3">
            <a:alphaModFix/>
          </a:blip>
          <a:srcRect b="0" l="0" r="0" t="0"/>
          <a:stretch/>
        </p:blipFill>
        <p:spPr>
          <a:xfrm>
            <a:off x="-1658302" y="-298783"/>
            <a:ext cx="0" cy="0"/>
          </a:xfrm>
          <a:prstGeom prst="rect">
            <a:avLst/>
          </a:prstGeom>
          <a:noFill/>
          <a:ln>
            <a:noFill/>
          </a:ln>
        </p:spPr>
      </p:pic>
      <p:sp>
        <p:nvSpPr>
          <p:cNvPr id="1508" name="Google Shape;1508;g2d1ce9cd426_2_1288"/>
          <p:cNvSpPr txBox="1"/>
          <p:nvPr/>
        </p:nvSpPr>
        <p:spPr>
          <a:xfrm>
            <a:off x="457200" y="955277"/>
            <a:ext cx="82296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Verizon NHG TX"/>
              <a:buNone/>
            </a:pPr>
            <a:r>
              <a:rPr lang="en-US" sz="1000">
                <a:solidFill>
                  <a:schemeClr val="dk1"/>
                </a:solidFill>
                <a:latin typeface="Verizon NHG TX"/>
                <a:ea typeface="Verizon NHG TX"/>
                <a:cs typeface="Verizon NHG TX"/>
                <a:sym typeface="Verizon NHG TX"/>
              </a:rPr>
              <a:t>Performance-focused tool integration in the SDLC enable teams to continuously monitor system performance, identify bottlenecks, and optimize application behavior, thereby ensuring efficient and effective software development processes</a:t>
            </a:r>
            <a:endParaRPr sz="1000">
              <a:solidFill>
                <a:schemeClr val="dk1"/>
              </a:solidFill>
              <a:latin typeface="Verizon NHG TX"/>
              <a:ea typeface="Verizon NHG TX"/>
              <a:cs typeface="Verizon NHG TX"/>
              <a:sym typeface="Verizon NHG TX"/>
            </a:endParaRPr>
          </a:p>
        </p:txBody>
      </p:sp>
      <p:sp>
        <p:nvSpPr>
          <p:cNvPr id="1509" name="Google Shape;1509;g2d1ce9cd426_2_1288"/>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Verizon NHG TX"/>
              <a:buNone/>
            </a:pPr>
            <a:r>
              <a:rPr b="0" i="0" lang="en-US" sz="800">
                <a:solidFill>
                  <a:srgbClr val="A5A5A5"/>
                </a:solidFill>
                <a:latin typeface="Verizon NHG TX"/>
                <a:ea typeface="Verizon NHG TX"/>
                <a:cs typeface="Verizon NHG TX"/>
                <a:sym typeface="Verizon NHG TX"/>
              </a:rPr>
              <a:t>Performance Strategy | Tools in SDLC</a:t>
            </a:r>
            <a:endParaRPr b="0" i="0" sz="800">
              <a:solidFill>
                <a:schemeClr val="accent1"/>
              </a:solidFill>
              <a:latin typeface="Verizon NHG TX"/>
              <a:ea typeface="Verizon NHG TX"/>
              <a:cs typeface="Verizon NHG TX"/>
              <a:sym typeface="Verizon NHG TX"/>
            </a:endParaRPr>
          </a:p>
        </p:txBody>
      </p:sp>
      <p:sp>
        <p:nvSpPr>
          <p:cNvPr id="1510" name="Google Shape;1510;g2d1ce9cd426_2_1288"/>
          <p:cNvSpPr/>
          <p:nvPr/>
        </p:nvSpPr>
        <p:spPr>
          <a:xfrm>
            <a:off x="1470912" y="1694716"/>
            <a:ext cx="900000" cy="2202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1" name="Google Shape;1511;g2d1ce9cd426_2_1288"/>
          <p:cNvSpPr/>
          <p:nvPr/>
        </p:nvSpPr>
        <p:spPr>
          <a:xfrm>
            <a:off x="2615277" y="1694716"/>
            <a:ext cx="900000" cy="2202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2" name="Google Shape;1512;g2d1ce9cd426_2_1288"/>
          <p:cNvSpPr/>
          <p:nvPr/>
        </p:nvSpPr>
        <p:spPr>
          <a:xfrm>
            <a:off x="3759642" y="1694716"/>
            <a:ext cx="900000" cy="2202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3" name="Google Shape;1513;g2d1ce9cd426_2_1288"/>
          <p:cNvSpPr/>
          <p:nvPr/>
        </p:nvSpPr>
        <p:spPr>
          <a:xfrm>
            <a:off x="4904007" y="1694716"/>
            <a:ext cx="900000" cy="2202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4" name="Google Shape;1514;g2d1ce9cd426_2_1288"/>
          <p:cNvSpPr/>
          <p:nvPr/>
        </p:nvSpPr>
        <p:spPr>
          <a:xfrm>
            <a:off x="6048373" y="1694716"/>
            <a:ext cx="900000" cy="2202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5" name="Google Shape;1515;g2d1ce9cd426_2_1288"/>
          <p:cNvSpPr/>
          <p:nvPr/>
        </p:nvSpPr>
        <p:spPr>
          <a:xfrm>
            <a:off x="1475428" y="1953128"/>
            <a:ext cx="900000" cy="2407200"/>
          </a:xfrm>
          <a:prstGeom prst="rect">
            <a:avLst/>
          </a:prstGeom>
          <a:solidFill>
            <a:srgbClr val="2CB2BA">
              <a:alpha val="3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6" name="Google Shape;1516;g2d1ce9cd426_2_1288"/>
          <p:cNvSpPr/>
          <p:nvPr/>
        </p:nvSpPr>
        <p:spPr>
          <a:xfrm>
            <a:off x="2619793" y="1953128"/>
            <a:ext cx="900000" cy="2407200"/>
          </a:xfrm>
          <a:prstGeom prst="rect">
            <a:avLst/>
          </a:prstGeom>
          <a:solidFill>
            <a:srgbClr val="60B497">
              <a:alpha val="3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7" name="Google Shape;1517;g2d1ce9cd426_2_1288"/>
          <p:cNvSpPr/>
          <p:nvPr/>
        </p:nvSpPr>
        <p:spPr>
          <a:xfrm>
            <a:off x="3764158" y="1953128"/>
            <a:ext cx="900000" cy="2407200"/>
          </a:xfrm>
          <a:prstGeom prst="rect">
            <a:avLst/>
          </a:prstGeom>
          <a:solidFill>
            <a:srgbClr val="94B674">
              <a:alpha val="3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8" name="Google Shape;1518;g2d1ce9cd426_2_1288"/>
          <p:cNvSpPr/>
          <p:nvPr/>
        </p:nvSpPr>
        <p:spPr>
          <a:xfrm>
            <a:off x="4908523" y="1953128"/>
            <a:ext cx="900000" cy="2407200"/>
          </a:xfrm>
          <a:prstGeom prst="rect">
            <a:avLst/>
          </a:prstGeom>
          <a:solidFill>
            <a:srgbClr val="C8B851">
              <a:alpha val="3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19" name="Google Shape;1519;g2d1ce9cd426_2_1288"/>
          <p:cNvSpPr/>
          <p:nvPr/>
        </p:nvSpPr>
        <p:spPr>
          <a:xfrm>
            <a:off x="6052889" y="1953128"/>
            <a:ext cx="900000" cy="2407200"/>
          </a:xfrm>
          <a:prstGeom prst="rect">
            <a:avLst/>
          </a:prstGeom>
          <a:solidFill>
            <a:srgbClr val="FBB92D">
              <a:alpha val="3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Users with solid fill" id="1520" name="Google Shape;1520;g2d1ce9cd426_2_1288"/>
          <p:cNvPicPr preferRelativeResize="0"/>
          <p:nvPr/>
        </p:nvPicPr>
        <p:blipFill rotWithShape="1">
          <a:blip r:embed="rId4">
            <a:alphaModFix/>
          </a:blip>
          <a:srcRect b="0" l="0" r="0" t="0"/>
          <a:stretch/>
        </p:blipFill>
        <p:spPr>
          <a:xfrm>
            <a:off x="525467" y="2991167"/>
            <a:ext cx="362144" cy="360000"/>
          </a:xfrm>
          <a:prstGeom prst="rect">
            <a:avLst/>
          </a:prstGeom>
          <a:noFill/>
          <a:ln>
            <a:noFill/>
          </a:ln>
        </p:spPr>
      </p:pic>
      <p:pic>
        <p:nvPicPr>
          <p:cNvPr descr="User with solid fill" id="1521" name="Google Shape;1521;g2d1ce9cd426_2_1288"/>
          <p:cNvPicPr preferRelativeResize="0"/>
          <p:nvPr/>
        </p:nvPicPr>
        <p:blipFill rotWithShape="1">
          <a:blip r:embed="rId5">
            <a:alphaModFix/>
          </a:blip>
          <a:srcRect b="0" l="0" r="0" t="0"/>
          <a:stretch/>
        </p:blipFill>
        <p:spPr>
          <a:xfrm>
            <a:off x="1166628" y="2135806"/>
            <a:ext cx="324000" cy="324000"/>
          </a:xfrm>
          <a:prstGeom prst="rect">
            <a:avLst/>
          </a:prstGeom>
          <a:noFill/>
          <a:ln>
            <a:noFill/>
          </a:ln>
        </p:spPr>
      </p:pic>
      <p:pic>
        <p:nvPicPr>
          <p:cNvPr descr="User with solid fill" id="1522" name="Google Shape;1522;g2d1ce9cd426_2_1288"/>
          <p:cNvPicPr preferRelativeResize="0"/>
          <p:nvPr/>
        </p:nvPicPr>
        <p:blipFill rotWithShape="1">
          <a:blip r:embed="rId5">
            <a:alphaModFix/>
          </a:blip>
          <a:srcRect b="0" l="0" r="0" t="0"/>
          <a:stretch/>
        </p:blipFill>
        <p:spPr>
          <a:xfrm>
            <a:off x="1166628" y="3008347"/>
            <a:ext cx="324000" cy="324000"/>
          </a:xfrm>
          <a:prstGeom prst="rect">
            <a:avLst/>
          </a:prstGeom>
          <a:noFill/>
          <a:ln>
            <a:noFill/>
          </a:ln>
        </p:spPr>
      </p:pic>
      <p:pic>
        <p:nvPicPr>
          <p:cNvPr descr="User with solid fill" id="1523" name="Google Shape;1523;g2d1ce9cd426_2_1288"/>
          <p:cNvPicPr preferRelativeResize="0"/>
          <p:nvPr/>
        </p:nvPicPr>
        <p:blipFill rotWithShape="1">
          <a:blip r:embed="rId5">
            <a:alphaModFix/>
          </a:blip>
          <a:srcRect b="0" l="0" r="0" t="0"/>
          <a:stretch/>
        </p:blipFill>
        <p:spPr>
          <a:xfrm>
            <a:off x="1164181" y="3735192"/>
            <a:ext cx="324000" cy="324000"/>
          </a:xfrm>
          <a:prstGeom prst="rect">
            <a:avLst/>
          </a:prstGeom>
          <a:noFill/>
          <a:ln>
            <a:noFill/>
          </a:ln>
        </p:spPr>
      </p:pic>
      <p:sp>
        <p:nvSpPr>
          <p:cNvPr id="1524" name="Google Shape;1524;g2d1ce9cd426_2_1288"/>
          <p:cNvSpPr txBox="1"/>
          <p:nvPr/>
        </p:nvSpPr>
        <p:spPr>
          <a:xfrm>
            <a:off x="1055957" y="2403696"/>
            <a:ext cx="5454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675"/>
              <a:buFont typeface="Verizon NHG TX"/>
              <a:buNone/>
            </a:pPr>
            <a:r>
              <a:rPr b="1" lang="en-US" sz="675">
                <a:solidFill>
                  <a:schemeClr val="dk1"/>
                </a:solidFill>
                <a:latin typeface="Verizon NHG TX"/>
                <a:ea typeface="Verizon NHG TX"/>
                <a:cs typeface="Verizon NHG TX"/>
                <a:sym typeface="Verizon NHG TX"/>
              </a:rPr>
              <a:t>Web</a:t>
            </a:r>
            <a:endParaRPr b="1" sz="1800">
              <a:solidFill>
                <a:schemeClr val="dk1"/>
              </a:solidFill>
              <a:latin typeface="Verizon NHG TX"/>
              <a:ea typeface="Verizon NHG TX"/>
              <a:cs typeface="Verizon NHG TX"/>
              <a:sym typeface="Verizon NHG TX"/>
            </a:endParaRPr>
          </a:p>
          <a:p>
            <a:pPr indent="0" lvl="0" marL="0" marR="0" rtl="0" algn="ctr">
              <a:spcBef>
                <a:spcPts val="0"/>
              </a:spcBef>
              <a:spcAft>
                <a:spcPts val="0"/>
              </a:spcAft>
              <a:buClr>
                <a:schemeClr val="dk1"/>
              </a:buClr>
              <a:buSzPts val="675"/>
              <a:buFont typeface="Verizon NHG TX"/>
              <a:buNone/>
            </a:pPr>
            <a:r>
              <a:rPr b="1" lang="en-US" sz="675">
                <a:solidFill>
                  <a:schemeClr val="dk1"/>
                </a:solidFill>
                <a:latin typeface="Verizon NHG TX"/>
                <a:ea typeface="Verizon NHG TX"/>
                <a:cs typeface="Verizon NHG TX"/>
                <a:sym typeface="Verizon NHG TX"/>
              </a:rPr>
              <a:t>Dev</a:t>
            </a:r>
            <a:endParaRPr b="1" sz="1800">
              <a:solidFill>
                <a:schemeClr val="dk1"/>
              </a:solidFill>
              <a:latin typeface="Verizon NHG TX"/>
              <a:ea typeface="Verizon NHG TX"/>
              <a:cs typeface="Verizon NHG TX"/>
              <a:sym typeface="Verizon NHG TX"/>
            </a:endParaRPr>
          </a:p>
        </p:txBody>
      </p:sp>
      <p:sp>
        <p:nvSpPr>
          <p:cNvPr id="1525" name="Google Shape;1525;g2d1ce9cd426_2_1288"/>
          <p:cNvSpPr txBox="1"/>
          <p:nvPr/>
        </p:nvSpPr>
        <p:spPr>
          <a:xfrm>
            <a:off x="1055957" y="3292772"/>
            <a:ext cx="5454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675"/>
              <a:buFont typeface="Verizon NHG TX"/>
              <a:buNone/>
            </a:pPr>
            <a:r>
              <a:rPr b="1" lang="en-US" sz="600">
                <a:solidFill>
                  <a:schemeClr val="dk1"/>
                </a:solidFill>
                <a:latin typeface="Verizon NHG TX"/>
                <a:ea typeface="Verizon NHG TX"/>
                <a:cs typeface="Verizon NHG TX"/>
                <a:sym typeface="Verizon NHG TX"/>
              </a:rPr>
              <a:t>Backend</a:t>
            </a:r>
            <a:endParaRPr b="1" sz="600">
              <a:solidFill>
                <a:schemeClr val="dk1"/>
              </a:solidFill>
              <a:latin typeface="Verizon NHG TX"/>
              <a:ea typeface="Verizon NHG TX"/>
              <a:cs typeface="Verizon NHG TX"/>
              <a:sym typeface="Verizon NHG TX"/>
            </a:endParaRPr>
          </a:p>
          <a:p>
            <a:pPr indent="0" lvl="0" marL="0" marR="0" rtl="0" algn="ctr">
              <a:spcBef>
                <a:spcPts val="0"/>
              </a:spcBef>
              <a:spcAft>
                <a:spcPts val="0"/>
              </a:spcAft>
              <a:buClr>
                <a:schemeClr val="dk1"/>
              </a:buClr>
              <a:buSzPts val="675"/>
              <a:buFont typeface="Verizon NHG TX"/>
              <a:buNone/>
            </a:pPr>
            <a:r>
              <a:rPr b="1" lang="en-US" sz="600">
                <a:solidFill>
                  <a:schemeClr val="dk1"/>
                </a:solidFill>
                <a:latin typeface="Verizon NHG TX"/>
                <a:ea typeface="Verizon NHG TX"/>
                <a:cs typeface="Verizon NHG TX"/>
                <a:sym typeface="Verizon NHG TX"/>
              </a:rPr>
              <a:t>Dev</a:t>
            </a:r>
            <a:endParaRPr b="1" sz="600">
              <a:solidFill>
                <a:schemeClr val="dk1"/>
              </a:solidFill>
              <a:latin typeface="Verizon NHG TX"/>
              <a:ea typeface="Verizon NHG TX"/>
              <a:cs typeface="Verizon NHG TX"/>
              <a:sym typeface="Verizon NHG TX"/>
            </a:endParaRPr>
          </a:p>
        </p:txBody>
      </p:sp>
      <p:sp>
        <p:nvSpPr>
          <p:cNvPr id="1526" name="Google Shape;1526;g2d1ce9cd426_2_1288"/>
          <p:cNvSpPr txBox="1"/>
          <p:nvPr/>
        </p:nvSpPr>
        <p:spPr>
          <a:xfrm>
            <a:off x="945331" y="3977971"/>
            <a:ext cx="761700" cy="30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675"/>
              <a:buFont typeface="Verizon NHG TX"/>
              <a:buNone/>
            </a:pPr>
            <a:r>
              <a:rPr b="1" lang="en-US" sz="600">
                <a:solidFill>
                  <a:schemeClr val="dk1"/>
                </a:solidFill>
                <a:latin typeface="Verizon NHG TX"/>
                <a:ea typeface="Verizon NHG TX"/>
                <a:cs typeface="Verizon NHG TX"/>
                <a:sym typeface="Verizon NHG TX"/>
              </a:rPr>
              <a:t>Perf</a:t>
            </a:r>
            <a:endParaRPr b="1" sz="600">
              <a:solidFill>
                <a:schemeClr val="dk1"/>
              </a:solidFill>
              <a:latin typeface="Verizon NHG TX"/>
              <a:ea typeface="Verizon NHG TX"/>
              <a:cs typeface="Verizon NHG TX"/>
              <a:sym typeface="Verizon NHG TX"/>
            </a:endParaRPr>
          </a:p>
          <a:p>
            <a:pPr indent="0" lvl="0" marL="0" marR="0" rtl="0" algn="ctr">
              <a:spcBef>
                <a:spcPts val="0"/>
              </a:spcBef>
              <a:spcAft>
                <a:spcPts val="0"/>
              </a:spcAft>
              <a:buClr>
                <a:schemeClr val="dk1"/>
              </a:buClr>
              <a:buSzPts val="675"/>
              <a:buFont typeface="Verizon NHG TX"/>
              <a:buNone/>
            </a:pPr>
            <a:r>
              <a:rPr b="1" lang="en-US" sz="600">
                <a:solidFill>
                  <a:schemeClr val="dk1"/>
                </a:solidFill>
                <a:latin typeface="Verizon NHG TX"/>
                <a:ea typeface="Verizon NHG TX"/>
                <a:cs typeface="Verizon NHG TX"/>
                <a:sym typeface="Verizon NHG TX"/>
              </a:rPr>
              <a:t>Dev</a:t>
            </a:r>
            <a:endParaRPr b="1" sz="600">
              <a:solidFill>
                <a:schemeClr val="dk1"/>
              </a:solidFill>
              <a:latin typeface="Verizon NHG TX"/>
              <a:ea typeface="Verizon NHG TX"/>
              <a:cs typeface="Verizon NHG TX"/>
              <a:sym typeface="Verizon NHG TX"/>
            </a:endParaRPr>
          </a:p>
        </p:txBody>
      </p:sp>
      <p:pic>
        <p:nvPicPr>
          <p:cNvPr descr="AWS Marketplace: Gatling Corp" id="1527" name="Google Shape;1527;g2d1ce9cd426_2_1288"/>
          <p:cNvPicPr preferRelativeResize="0"/>
          <p:nvPr/>
        </p:nvPicPr>
        <p:blipFill rotWithShape="1">
          <a:blip r:embed="rId6">
            <a:alphaModFix/>
          </a:blip>
          <a:srcRect b="23996" l="0" r="0" t="29125"/>
          <a:stretch/>
        </p:blipFill>
        <p:spPr>
          <a:xfrm>
            <a:off x="1643863" y="3284547"/>
            <a:ext cx="537596" cy="126000"/>
          </a:xfrm>
          <a:prstGeom prst="rect">
            <a:avLst/>
          </a:prstGeom>
          <a:noFill/>
          <a:ln>
            <a:noFill/>
          </a:ln>
        </p:spPr>
      </p:pic>
      <p:pic>
        <p:nvPicPr>
          <p:cNvPr descr="Java profiler | Java monitoring | Java installer | JProfiler" id="1528" name="Google Shape;1528;g2d1ce9cd426_2_1288"/>
          <p:cNvPicPr preferRelativeResize="0"/>
          <p:nvPr/>
        </p:nvPicPr>
        <p:blipFill rotWithShape="1">
          <a:blip r:embed="rId7">
            <a:alphaModFix/>
          </a:blip>
          <a:srcRect b="8720" l="0" r="0" t="11132"/>
          <a:stretch/>
        </p:blipFill>
        <p:spPr>
          <a:xfrm>
            <a:off x="1597566" y="3465543"/>
            <a:ext cx="540000" cy="169039"/>
          </a:xfrm>
          <a:prstGeom prst="rect">
            <a:avLst/>
          </a:prstGeom>
          <a:noFill/>
          <a:ln>
            <a:noFill/>
          </a:ln>
        </p:spPr>
      </p:pic>
      <p:pic>
        <p:nvPicPr>
          <p:cNvPr descr="SonarQube - Eclipsepedia" id="1529" name="Google Shape;1529;g2d1ce9cd426_2_1288"/>
          <p:cNvPicPr preferRelativeResize="0"/>
          <p:nvPr/>
        </p:nvPicPr>
        <p:blipFill rotWithShape="1">
          <a:blip r:embed="rId8">
            <a:alphaModFix/>
          </a:blip>
          <a:srcRect b="0" l="0" r="0" t="0"/>
          <a:stretch/>
        </p:blipFill>
        <p:spPr>
          <a:xfrm>
            <a:off x="1662043" y="3039062"/>
            <a:ext cx="411045" cy="108000"/>
          </a:xfrm>
          <a:prstGeom prst="rect">
            <a:avLst/>
          </a:prstGeom>
          <a:noFill/>
          <a:ln>
            <a:noFill/>
          </a:ln>
        </p:spPr>
      </p:pic>
      <p:pic>
        <p:nvPicPr>
          <p:cNvPr descr="What is Google Lighthouse? Improve the Score For WordPress Site" id="1530" name="Google Shape;1530;g2d1ce9cd426_2_1288"/>
          <p:cNvPicPr preferRelativeResize="0"/>
          <p:nvPr/>
        </p:nvPicPr>
        <p:blipFill rotWithShape="1">
          <a:blip r:embed="rId9">
            <a:alphaModFix/>
          </a:blip>
          <a:srcRect b="34972" l="30373" r="31796" t="0"/>
          <a:stretch/>
        </p:blipFill>
        <p:spPr>
          <a:xfrm>
            <a:off x="1749083" y="2323619"/>
            <a:ext cx="261447" cy="252000"/>
          </a:xfrm>
          <a:prstGeom prst="rect">
            <a:avLst/>
          </a:prstGeom>
          <a:noFill/>
          <a:ln>
            <a:noFill/>
          </a:ln>
        </p:spPr>
      </p:pic>
      <p:sp>
        <p:nvSpPr>
          <p:cNvPr id="1531" name="Google Shape;1531;g2d1ce9cd426_2_1288"/>
          <p:cNvSpPr txBox="1"/>
          <p:nvPr/>
        </p:nvSpPr>
        <p:spPr>
          <a:xfrm>
            <a:off x="1632971" y="2183850"/>
            <a:ext cx="718500" cy="9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chemeClr val="dk1"/>
              </a:buClr>
              <a:buSzPts val="600"/>
              <a:buFont typeface="Verizon NHG TX"/>
              <a:buNone/>
            </a:pPr>
            <a:r>
              <a:rPr b="1" lang="en-US" sz="600">
                <a:solidFill>
                  <a:schemeClr val="dk1"/>
                </a:solidFill>
                <a:latin typeface="Verizon NHG TX"/>
                <a:ea typeface="Verizon NHG TX"/>
                <a:cs typeface="Verizon NHG TX"/>
                <a:sym typeface="Verizon NHG TX"/>
              </a:rPr>
              <a:t>bundle-analyzer</a:t>
            </a:r>
            <a:endParaRPr b="1" sz="1800">
              <a:solidFill>
                <a:schemeClr val="dk1"/>
              </a:solidFill>
              <a:latin typeface="Verizon NHG TX"/>
              <a:ea typeface="Verizon NHG TX"/>
              <a:cs typeface="Verizon NHG TX"/>
              <a:sym typeface="Verizon NHG TX"/>
            </a:endParaRPr>
          </a:p>
        </p:txBody>
      </p:sp>
      <p:sp>
        <p:nvSpPr>
          <p:cNvPr id="1532" name="Google Shape;1532;g2d1ce9cd426_2_1288"/>
          <p:cNvSpPr txBox="1"/>
          <p:nvPr/>
        </p:nvSpPr>
        <p:spPr>
          <a:xfrm>
            <a:off x="1678894" y="2642104"/>
            <a:ext cx="540000" cy="9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chemeClr val="dk1"/>
              </a:buClr>
              <a:buSzPts val="600"/>
              <a:buFont typeface="Verizon NHG TX"/>
              <a:buNone/>
            </a:pPr>
            <a:r>
              <a:rPr b="1" lang="en-US" sz="600">
                <a:solidFill>
                  <a:schemeClr val="dk1"/>
                </a:solidFill>
                <a:latin typeface="Verizon NHG TX"/>
                <a:ea typeface="Verizon NHG TX"/>
                <a:cs typeface="Verizon NHG TX"/>
                <a:sym typeface="Verizon NHG TX"/>
              </a:rPr>
              <a:t>Import-cost</a:t>
            </a:r>
            <a:endParaRPr b="1" sz="1800">
              <a:solidFill>
                <a:schemeClr val="dk1"/>
              </a:solidFill>
              <a:latin typeface="Verizon NHG TX"/>
              <a:ea typeface="Verizon NHG TX"/>
              <a:cs typeface="Verizon NHG TX"/>
              <a:sym typeface="Verizon NHG TX"/>
            </a:endParaRPr>
          </a:p>
        </p:txBody>
      </p:sp>
      <p:cxnSp>
        <p:nvCxnSpPr>
          <p:cNvPr id="1533" name="Google Shape;1533;g2d1ce9cd426_2_1288"/>
          <p:cNvCxnSpPr>
            <a:stCxn id="1520" idx="3"/>
            <a:endCxn id="1521" idx="1"/>
          </p:cNvCxnSpPr>
          <p:nvPr/>
        </p:nvCxnSpPr>
        <p:spPr>
          <a:xfrm flipH="1" rot="10800000">
            <a:off x="887611" y="2297867"/>
            <a:ext cx="279000" cy="873300"/>
          </a:xfrm>
          <a:prstGeom prst="bentConnector3">
            <a:avLst>
              <a:gd fmla="val 50000" name="adj1"/>
            </a:avLst>
          </a:prstGeom>
          <a:solidFill>
            <a:schemeClr val="accent1"/>
          </a:solidFill>
          <a:ln cap="sq" cmpd="sng" w="12700">
            <a:solidFill>
              <a:schemeClr val="dk1"/>
            </a:solidFill>
            <a:prstDash val="solid"/>
            <a:round/>
            <a:headEnd len="sm" w="sm" type="none"/>
            <a:tailEnd len="med" w="med" type="triangle"/>
          </a:ln>
        </p:spPr>
      </p:cxnSp>
      <p:cxnSp>
        <p:nvCxnSpPr>
          <p:cNvPr id="1534" name="Google Shape;1534;g2d1ce9cd426_2_1288"/>
          <p:cNvCxnSpPr>
            <a:stCxn id="1520" idx="3"/>
            <a:endCxn id="1522" idx="1"/>
          </p:cNvCxnSpPr>
          <p:nvPr/>
        </p:nvCxnSpPr>
        <p:spPr>
          <a:xfrm flipH="1" rot="10800000">
            <a:off x="887611" y="3170267"/>
            <a:ext cx="279000" cy="900"/>
          </a:xfrm>
          <a:prstGeom prst="bentConnector3">
            <a:avLst>
              <a:gd fmla="val 50000" name="adj1"/>
            </a:avLst>
          </a:prstGeom>
          <a:solidFill>
            <a:schemeClr val="accent1"/>
          </a:solidFill>
          <a:ln cap="sq" cmpd="sng" w="12700">
            <a:solidFill>
              <a:schemeClr val="dk1"/>
            </a:solidFill>
            <a:prstDash val="solid"/>
            <a:round/>
            <a:headEnd len="sm" w="sm" type="none"/>
            <a:tailEnd len="med" w="med" type="triangle"/>
          </a:ln>
        </p:spPr>
      </p:cxnSp>
      <p:cxnSp>
        <p:nvCxnSpPr>
          <p:cNvPr id="1535" name="Google Shape;1535;g2d1ce9cd426_2_1288"/>
          <p:cNvCxnSpPr>
            <a:stCxn id="1520" idx="3"/>
            <a:endCxn id="1523" idx="1"/>
          </p:cNvCxnSpPr>
          <p:nvPr/>
        </p:nvCxnSpPr>
        <p:spPr>
          <a:xfrm>
            <a:off x="887611" y="3171167"/>
            <a:ext cx="276600" cy="726000"/>
          </a:xfrm>
          <a:prstGeom prst="bentConnector3">
            <a:avLst>
              <a:gd fmla="val 50000" name="adj1"/>
            </a:avLst>
          </a:prstGeom>
          <a:solidFill>
            <a:schemeClr val="accent1"/>
          </a:solidFill>
          <a:ln cap="sq" cmpd="sng" w="12700">
            <a:solidFill>
              <a:schemeClr val="dk1"/>
            </a:solidFill>
            <a:prstDash val="solid"/>
            <a:round/>
            <a:headEnd len="sm" w="sm" type="none"/>
            <a:tailEnd len="med" w="med" type="triangle"/>
          </a:ln>
        </p:spPr>
      </p:cxnSp>
      <p:sp>
        <p:nvSpPr>
          <p:cNvPr id="1536" name="Google Shape;1536;g2d1ce9cd426_2_1288"/>
          <p:cNvSpPr txBox="1"/>
          <p:nvPr/>
        </p:nvSpPr>
        <p:spPr>
          <a:xfrm>
            <a:off x="15575" y="3307050"/>
            <a:ext cx="948300" cy="404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Clr>
                <a:schemeClr val="dk1"/>
              </a:buClr>
              <a:buSzPts val="675"/>
              <a:buFont typeface="Verizon NHG TX"/>
              <a:buNone/>
            </a:pPr>
            <a:r>
              <a:rPr lang="en-US" sz="675">
                <a:solidFill>
                  <a:schemeClr val="dk1"/>
                </a:solidFill>
                <a:latin typeface="Verizon NHG TX"/>
                <a:ea typeface="Verizon NHG TX"/>
                <a:cs typeface="Verizon NHG TX"/>
                <a:sym typeface="Verizon NHG TX"/>
              </a:rPr>
              <a:t>Product Owner</a:t>
            </a:r>
            <a:endParaRPr sz="1800">
              <a:solidFill>
                <a:schemeClr val="dk1"/>
              </a:solidFill>
              <a:latin typeface="Verizon NHG TX"/>
              <a:ea typeface="Verizon NHG TX"/>
              <a:cs typeface="Verizon NHG TX"/>
              <a:sym typeface="Verizon NHG TX"/>
            </a:endParaRPr>
          </a:p>
          <a:p>
            <a:pPr indent="0" lvl="0" marL="0" marR="0" rtl="0" algn="r">
              <a:spcBef>
                <a:spcPts val="0"/>
              </a:spcBef>
              <a:spcAft>
                <a:spcPts val="0"/>
              </a:spcAft>
              <a:buClr>
                <a:schemeClr val="dk1"/>
              </a:buClr>
              <a:buSzPts val="675"/>
              <a:buFont typeface="Verizon NHG TX"/>
              <a:buNone/>
            </a:pPr>
            <a:r>
              <a:rPr lang="en-US" sz="675">
                <a:solidFill>
                  <a:schemeClr val="dk1"/>
                </a:solidFill>
                <a:latin typeface="Verizon NHG TX"/>
                <a:ea typeface="Verizon NHG TX"/>
                <a:cs typeface="Verizon NHG TX"/>
                <a:sym typeface="Verizon NHG TX"/>
              </a:rPr>
              <a:t>Architects</a:t>
            </a:r>
            <a:endParaRPr sz="1800">
              <a:solidFill>
                <a:schemeClr val="dk1"/>
              </a:solidFill>
              <a:latin typeface="Verizon NHG TX"/>
              <a:ea typeface="Verizon NHG TX"/>
              <a:cs typeface="Verizon NHG TX"/>
              <a:sym typeface="Verizon NHG TX"/>
            </a:endParaRPr>
          </a:p>
          <a:p>
            <a:pPr indent="0" lvl="0" marL="0" marR="0" rtl="0" algn="r">
              <a:spcBef>
                <a:spcPts val="0"/>
              </a:spcBef>
              <a:spcAft>
                <a:spcPts val="0"/>
              </a:spcAft>
              <a:buClr>
                <a:schemeClr val="dk1"/>
              </a:buClr>
              <a:buSzPts val="675"/>
              <a:buFont typeface="Verizon NHG TX"/>
              <a:buNone/>
            </a:pPr>
            <a:r>
              <a:rPr lang="en-US" sz="675">
                <a:solidFill>
                  <a:schemeClr val="dk1"/>
                </a:solidFill>
                <a:latin typeface="Verizon NHG TX"/>
                <a:ea typeface="Verizon NHG TX"/>
                <a:cs typeface="Verizon NHG TX"/>
                <a:sym typeface="Verizon NHG TX"/>
              </a:rPr>
              <a:t>SRE</a:t>
            </a:r>
            <a:endParaRPr sz="1800">
              <a:solidFill>
                <a:schemeClr val="dk1"/>
              </a:solidFill>
              <a:latin typeface="Verizon NHG TX"/>
              <a:ea typeface="Verizon NHG TX"/>
              <a:cs typeface="Verizon NHG TX"/>
              <a:sym typeface="Verizon NHG TX"/>
            </a:endParaRPr>
          </a:p>
        </p:txBody>
      </p:sp>
      <p:pic>
        <p:nvPicPr>
          <p:cNvPr id="1537" name="Google Shape;1537;g2d1ce9cd426_2_1288"/>
          <p:cNvPicPr preferRelativeResize="0"/>
          <p:nvPr/>
        </p:nvPicPr>
        <p:blipFill rotWithShape="1">
          <a:blip r:embed="rId10">
            <a:alphaModFix/>
          </a:blip>
          <a:srcRect b="0" l="0" r="0" t="0"/>
          <a:stretch/>
        </p:blipFill>
        <p:spPr>
          <a:xfrm>
            <a:off x="7385856" y="3219792"/>
            <a:ext cx="555181" cy="108000"/>
          </a:xfrm>
          <a:prstGeom prst="rect">
            <a:avLst/>
          </a:prstGeom>
          <a:noFill/>
          <a:ln>
            <a:noFill/>
          </a:ln>
        </p:spPr>
      </p:pic>
      <p:sp>
        <p:nvSpPr>
          <p:cNvPr id="1538" name="Google Shape;1538;g2d1ce9cd426_2_1288"/>
          <p:cNvSpPr/>
          <p:nvPr/>
        </p:nvSpPr>
        <p:spPr>
          <a:xfrm>
            <a:off x="525276" y="1430040"/>
            <a:ext cx="642600" cy="243000"/>
          </a:xfrm>
          <a:prstGeom prst="homePlate">
            <a:avLst>
              <a:gd fmla="val 50000" name="adj"/>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Clr>
                <a:schemeClr val="lt1"/>
              </a:buClr>
              <a:buSzPts val="700"/>
              <a:buFont typeface="Verizon NHG TX"/>
              <a:buNone/>
            </a:pPr>
            <a:r>
              <a:rPr b="1" lang="en-US" sz="600">
                <a:solidFill>
                  <a:schemeClr val="lt1"/>
                </a:solidFill>
                <a:latin typeface="Verizon NHG TX"/>
                <a:ea typeface="Verizon NHG TX"/>
                <a:cs typeface="Verizon NHG TX"/>
                <a:sym typeface="Verizon NHG TX"/>
              </a:rPr>
              <a:t>Requirements</a:t>
            </a:r>
            <a:endParaRPr b="1" sz="600">
              <a:solidFill>
                <a:schemeClr val="dk1"/>
              </a:solidFill>
              <a:latin typeface="Verizon NHG TX"/>
              <a:ea typeface="Verizon NHG TX"/>
              <a:cs typeface="Verizon NHG TX"/>
              <a:sym typeface="Verizon NHG TX"/>
            </a:endParaRPr>
          </a:p>
        </p:txBody>
      </p:sp>
      <p:sp>
        <p:nvSpPr>
          <p:cNvPr id="1539" name="Google Shape;1539;g2d1ce9cd426_2_1288"/>
          <p:cNvSpPr/>
          <p:nvPr/>
        </p:nvSpPr>
        <p:spPr>
          <a:xfrm>
            <a:off x="1077037" y="1430040"/>
            <a:ext cx="36828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Verizon NHG TX"/>
              <a:buNone/>
            </a:pPr>
            <a:r>
              <a:rPr b="1" lang="en-US" sz="600">
                <a:solidFill>
                  <a:schemeClr val="lt1"/>
                </a:solidFill>
                <a:latin typeface="Verizon NHG TX"/>
                <a:ea typeface="Verizon NHG TX"/>
                <a:cs typeface="Verizon NHG TX"/>
                <a:sym typeface="Verizon NHG TX"/>
              </a:rPr>
              <a:t>Development</a:t>
            </a:r>
            <a:endParaRPr b="1" sz="600">
              <a:solidFill>
                <a:schemeClr val="dk1"/>
              </a:solidFill>
              <a:latin typeface="Verizon NHG TX"/>
              <a:ea typeface="Verizon NHG TX"/>
              <a:cs typeface="Verizon NHG TX"/>
              <a:sym typeface="Verizon NHG TX"/>
            </a:endParaRPr>
          </a:p>
        </p:txBody>
      </p:sp>
      <p:sp>
        <p:nvSpPr>
          <p:cNvPr id="1540" name="Google Shape;1540;g2d1ce9cd426_2_1288"/>
          <p:cNvSpPr/>
          <p:nvPr/>
        </p:nvSpPr>
        <p:spPr>
          <a:xfrm>
            <a:off x="4669064" y="1430040"/>
            <a:ext cx="25863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Verizon NHG TX"/>
              <a:buNone/>
            </a:pPr>
            <a:r>
              <a:rPr b="1" lang="en-US" sz="600">
                <a:solidFill>
                  <a:schemeClr val="lt1"/>
                </a:solidFill>
                <a:latin typeface="Verizon NHG TX"/>
                <a:ea typeface="Verizon NHG TX"/>
                <a:cs typeface="Verizon NHG TX"/>
                <a:sym typeface="Verizon NHG TX"/>
              </a:rPr>
              <a:t>Integration</a:t>
            </a:r>
            <a:endParaRPr b="1" sz="600">
              <a:solidFill>
                <a:schemeClr val="dk1"/>
              </a:solidFill>
              <a:latin typeface="Verizon NHG TX"/>
              <a:ea typeface="Verizon NHG TX"/>
              <a:cs typeface="Verizon NHG TX"/>
              <a:sym typeface="Verizon NHG TX"/>
            </a:endParaRPr>
          </a:p>
        </p:txBody>
      </p:sp>
      <p:sp>
        <p:nvSpPr>
          <p:cNvPr id="1541" name="Google Shape;1541;g2d1ce9cd426_2_1288"/>
          <p:cNvSpPr/>
          <p:nvPr/>
        </p:nvSpPr>
        <p:spPr>
          <a:xfrm>
            <a:off x="7164511" y="1430040"/>
            <a:ext cx="857700" cy="243000"/>
          </a:xfrm>
          <a:prstGeom prst="chevron">
            <a:avLst>
              <a:gd fmla="val 50000" name="adj"/>
            </a:avLst>
          </a:prstGeom>
          <a:solidFill>
            <a:schemeClr val="dk1"/>
          </a:solidFill>
          <a:ln>
            <a:noFill/>
          </a:ln>
        </p:spPr>
        <p:txBody>
          <a:bodyPr anchorCtr="0" anchor="ctr" bIns="18000" lIns="18000" spcFirstLastPara="1" rIns="18000" wrap="square" tIns="18000">
            <a:noAutofit/>
          </a:bodyPr>
          <a:lstStyle/>
          <a:p>
            <a:pPr indent="0" lvl="0" marL="0" marR="0" rtl="0" algn="ctr">
              <a:spcBef>
                <a:spcPts val="0"/>
              </a:spcBef>
              <a:spcAft>
                <a:spcPts val="0"/>
              </a:spcAft>
              <a:buClr>
                <a:schemeClr val="lt1"/>
              </a:buClr>
              <a:buSzPts val="700"/>
              <a:buFont typeface="Verizon NHG TX"/>
              <a:buNone/>
            </a:pPr>
            <a:r>
              <a:rPr b="1" lang="en-US" sz="600">
                <a:solidFill>
                  <a:schemeClr val="lt1"/>
                </a:solidFill>
                <a:latin typeface="Verizon NHG TX"/>
                <a:ea typeface="Verizon NHG TX"/>
                <a:cs typeface="Verizon NHG TX"/>
                <a:sym typeface="Verizon NHG TX"/>
              </a:rPr>
              <a:t>Hardening</a:t>
            </a:r>
            <a:endParaRPr b="1" sz="600">
              <a:solidFill>
                <a:schemeClr val="dk1"/>
              </a:solidFill>
              <a:latin typeface="Verizon NHG TX"/>
              <a:ea typeface="Verizon NHG TX"/>
              <a:cs typeface="Verizon NHG TX"/>
              <a:sym typeface="Verizon NHG TX"/>
            </a:endParaRPr>
          </a:p>
        </p:txBody>
      </p:sp>
      <p:pic>
        <p:nvPicPr>
          <p:cNvPr descr="SonarQube - Eclipsepedia" id="1542" name="Google Shape;1542;g2d1ce9cd426_2_1288"/>
          <p:cNvPicPr preferRelativeResize="0"/>
          <p:nvPr/>
        </p:nvPicPr>
        <p:blipFill rotWithShape="1">
          <a:blip r:embed="rId8">
            <a:alphaModFix/>
          </a:blip>
          <a:srcRect b="0" l="0" r="0" t="0"/>
          <a:stretch/>
        </p:blipFill>
        <p:spPr>
          <a:xfrm>
            <a:off x="1684643" y="2773549"/>
            <a:ext cx="411045" cy="108000"/>
          </a:xfrm>
          <a:prstGeom prst="rect">
            <a:avLst/>
          </a:prstGeom>
          <a:noFill/>
          <a:ln>
            <a:noFill/>
          </a:ln>
        </p:spPr>
      </p:pic>
      <p:pic>
        <p:nvPicPr>
          <p:cNvPr id="1543" name="Google Shape;1543;g2d1ce9cd426_2_1288"/>
          <p:cNvPicPr preferRelativeResize="0"/>
          <p:nvPr/>
        </p:nvPicPr>
        <p:blipFill rotWithShape="1">
          <a:blip r:embed="rId11">
            <a:alphaModFix/>
          </a:blip>
          <a:srcRect b="0" l="0" r="0" t="0"/>
          <a:stretch/>
        </p:blipFill>
        <p:spPr>
          <a:xfrm>
            <a:off x="8114902" y="3582685"/>
            <a:ext cx="436088" cy="72000"/>
          </a:xfrm>
          <a:prstGeom prst="rect">
            <a:avLst/>
          </a:prstGeom>
          <a:noFill/>
          <a:ln>
            <a:noFill/>
          </a:ln>
        </p:spPr>
      </p:pic>
      <p:sp>
        <p:nvSpPr>
          <p:cNvPr id="1544" name="Google Shape;1544;g2d1ce9cd426_2_1288"/>
          <p:cNvSpPr txBox="1"/>
          <p:nvPr/>
        </p:nvSpPr>
        <p:spPr>
          <a:xfrm>
            <a:off x="1525637" y="1689935"/>
            <a:ext cx="7827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Dev time</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manual checks</a:t>
            </a:r>
            <a:endParaRPr b="1" sz="500">
              <a:solidFill>
                <a:schemeClr val="dk1"/>
              </a:solidFill>
              <a:latin typeface="Verizon NHG TX"/>
              <a:ea typeface="Verizon NHG TX"/>
              <a:cs typeface="Verizon NHG TX"/>
              <a:sym typeface="Verizon NHG TX"/>
            </a:endParaRPr>
          </a:p>
        </p:txBody>
      </p:sp>
      <p:sp>
        <p:nvSpPr>
          <p:cNvPr id="1545" name="Google Shape;1545;g2d1ce9cd426_2_1288"/>
          <p:cNvSpPr txBox="1"/>
          <p:nvPr/>
        </p:nvSpPr>
        <p:spPr>
          <a:xfrm>
            <a:off x="2698884" y="1689935"/>
            <a:ext cx="7329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Pre-Commit</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gating checks</a:t>
            </a:r>
            <a:endParaRPr b="1" sz="500">
              <a:solidFill>
                <a:schemeClr val="dk1"/>
              </a:solidFill>
              <a:latin typeface="Verizon NHG TX"/>
              <a:ea typeface="Verizon NHG TX"/>
              <a:cs typeface="Verizon NHG TX"/>
              <a:sym typeface="Verizon NHG TX"/>
            </a:endParaRPr>
          </a:p>
        </p:txBody>
      </p:sp>
      <p:sp>
        <p:nvSpPr>
          <p:cNvPr id="1546" name="Google Shape;1546;g2d1ce9cd426_2_1288"/>
          <p:cNvSpPr txBox="1"/>
          <p:nvPr/>
        </p:nvSpPr>
        <p:spPr>
          <a:xfrm>
            <a:off x="3809554" y="1689935"/>
            <a:ext cx="7329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PR analysis</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gating checks</a:t>
            </a:r>
            <a:endParaRPr b="1" sz="500">
              <a:solidFill>
                <a:schemeClr val="dk1"/>
              </a:solidFill>
              <a:latin typeface="Verizon NHG TX"/>
              <a:ea typeface="Verizon NHG TX"/>
              <a:cs typeface="Verizon NHG TX"/>
              <a:sym typeface="Verizon NHG TX"/>
            </a:endParaRPr>
          </a:p>
        </p:txBody>
      </p:sp>
      <p:sp>
        <p:nvSpPr>
          <p:cNvPr id="1547" name="Google Shape;1547;g2d1ce9cd426_2_1288"/>
          <p:cNvSpPr txBox="1"/>
          <p:nvPr/>
        </p:nvSpPr>
        <p:spPr>
          <a:xfrm>
            <a:off x="4987386" y="1689935"/>
            <a:ext cx="7329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CI Build</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gating checks</a:t>
            </a:r>
            <a:endParaRPr b="1" sz="500">
              <a:solidFill>
                <a:schemeClr val="dk1"/>
              </a:solidFill>
              <a:latin typeface="Verizon NHG TX"/>
              <a:ea typeface="Verizon NHG TX"/>
              <a:cs typeface="Verizon NHG TX"/>
              <a:sym typeface="Verizon NHG TX"/>
            </a:endParaRPr>
          </a:p>
        </p:txBody>
      </p:sp>
      <p:sp>
        <p:nvSpPr>
          <p:cNvPr id="1548" name="Google Shape;1548;g2d1ce9cd426_2_1288"/>
          <p:cNvSpPr txBox="1"/>
          <p:nvPr/>
        </p:nvSpPr>
        <p:spPr>
          <a:xfrm>
            <a:off x="6154381" y="1689935"/>
            <a:ext cx="5982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CI Deploy</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checks</a:t>
            </a:r>
            <a:endParaRPr b="1" sz="500">
              <a:solidFill>
                <a:schemeClr val="dk1"/>
              </a:solidFill>
              <a:latin typeface="Verizon NHG TX"/>
              <a:ea typeface="Verizon NHG TX"/>
              <a:cs typeface="Verizon NHG TX"/>
              <a:sym typeface="Verizon NHG TX"/>
            </a:endParaRPr>
          </a:p>
        </p:txBody>
      </p:sp>
      <p:sp>
        <p:nvSpPr>
          <p:cNvPr id="1549" name="Google Shape;1549;g2d1ce9cd426_2_1288"/>
          <p:cNvSpPr/>
          <p:nvPr/>
        </p:nvSpPr>
        <p:spPr>
          <a:xfrm>
            <a:off x="1164725" y="1991900"/>
            <a:ext cx="5796000" cy="9252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50" name="Google Shape;1550;g2d1ce9cd426_2_1288"/>
          <p:cNvSpPr/>
          <p:nvPr/>
        </p:nvSpPr>
        <p:spPr>
          <a:xfrm>
            <a:off x="1160419" y="3685141"/>
            <a:ext cx="5796000" cy="6498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AWS Marketplace: Gatling Corp" id="1551" name="Google Shape;1551;g2d1ce9cd426_2_1288"/>
          <p:cNvPicPr preferRelativeResize="0"/>
          <p:nvPr/>
        </p:nvPicPr>
        <p:blipFill rotWithShape="1">
          <a:blip r:embed="rId6">
            <a:alphaModFix/>
          </a:blip>
          <a:srcRect b="23996" l="0" r="0" t="29125"/>
          <a:stretch/>
        </p:blipFill>
        <p:spPr>
          <a:xfrm>
            <a:off x="2738456" y="3284547"/>
            <a:ext cx="537596" cy="126000"/>
          </a:xfrm>
          <a:prstGeom prst="rect">
            <a:avLst/>
          </a:prstGeom>
          <a:noFill/>
          <a:ln>
            <a:noFill/>
          </a:ln>
        </p:spPr>
      </p:pic>
      <p:pic>
        <p:nvPicPr>
          <p:cNvPr descr="AWS Marketplace: Gatling Corp" id="1552" name="Google Shape;1552;g2d1ce9cd426_2_1288"/>
          <p:cNvPicPr preferRelativeResize="0"/>
          <p:nvPr/>
        </p:nvPicPr>
        <p:blipFill rotWithShape="1">
          <a:blip r:embed="rId6">
            <a:alphaModFix/>
          </a:blip>
          <a:srcRect b="23996" l="0" r="0" t="29125"/>
          <a:stretch/>
        </p:blipFill>
        <p:spPr>
          <a:xfrm>
            <a:off x="3924430" y="3284547"/>
            <a:ext cx="537596" cy="126000"/>
          </a:xfrm>
          <a:prstGeom prst="rect">
            <a:avLst/>
          </a:prstGeom>
          <a:noFill/>
          <a:ln>
            <a:noFill/>
          </a:ln>
        </p:spPr>
      </p:pic>
      <p:pic>
        <p:nvPicPr>
          <p:cNvPr descr="AWS Marketplace: Gatling Corp" id="1553" name="Google Shape;1553;g2d1ce9cd426_2_1288"/>
          <p:cNvPicPr preferRelativeResize="0"/>
          <p:nvPr/>
        </p:nvPicPr>
        <p:blipFill rotWithShape="1">
          <a:blip r:embed="rId6">
            <a:alphaModFix/>
          </a:blip>
          <a:srcRect b="23996" l="0" r="0" t="29125"/>
          <a:stretch/>
        </p:blipFill>
        <p:spPr>
          <a:xfrm>
            <a:off x="6169735" y="3284547"/>
            <a:ext cx="537596" cy="126000"/>
          </a:xfrm>
          <a:prstGeom prst="rect">
            <a:avLst/>
          </a:prstGeom>
          <a:noFill/>
          <a:ln>
            <a:noFill/>
          </a:ln>
        </p:spPr>
      </p:pic>
      <p:sp>
        <p:nvSpPr>
          <p:cNvPr id="1554" name="Google Shape;1554;g2d1ce9cd426_2_1288"/>
          <p:cNvSpPr/>
          <p:nvPr/>
        </p:nvSpPr>
        <p:spPr>
          <a:xfrm>
            <a:off x="1164725" y="3106322"/>
            <a:ext cx="5796000" cy="5688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descr="Execute Java Code in Neoload using JS | by Mohamed Ibrahim | Medium" id="1555" name="Google Shape;1555;g2d1ce9cd426_2_1288"/>
          <p:cNvPicPr preferRelativeResize="0"/>
          <p:nvPr/>
        </p:nvPicPr>
        <p:blipFill rotWithShape="1">
          <a:blip r:embed="rId12">
            <a:alphaModFix/>
          </a:blip>
          <a:srcRect b="0" l="0" r="0" t="0"/>
          <a:stretch/>
        </p:blipFill>
        <p:spPr>
          <a:xfrm>
            <a:off x="8076131" y="2791897"/>
            <a:ext cx="513630" cy="126000"/>
          </a:xfrm>
          <a:prstGeom prst="rect">
            <a:avLst/>
          </a:prstGeom>
          <a:noFill/>
          <a:ln>
            <a:noFill/>
          </a:ln>
        </p:spPr>
      </p:pic>
      <p:pic>
        <p:nvPicPr>
          <p:cNvPr descr="Performance Testing – Adaps" id="1556" name="Google Shape;1556;g2d1ce9cd426_2_1288"/>
          <p:cNvPicPr preferRelativeResize="0"/>
          <p:nvPr/>
        </p:nvPicPr>
        <p:blipFill rotWithShape="1">
          <a:blip r:embed="rId13">
            <a:alphaModFix/>
          </a:blip>
          <a:srcRect b="0" l="0" r="0" t="0"/>
          <a:stretch/>
        </p:blipFill>
        <p:spPr>
          <a:xfrm>
            <a:off x="7388252" y="2801601"/>
            <a:ext cx="507938" cy="126000"/>
          </a:xfrm>
          <a:prstGeom prst="rect">
            <a:avLst/>
          </a:prstGeom>
          <a:noFill/>
          <a:ln>
            <a:noFill/>
          </a:ln>
        </p:spPr>
      </p:pic>
      <p:sp>
        <p:nvSpPr>
          <p:cNvPr id="1557" name="Google Shape;1557;g2d1ce9cd426_2_1288"/>
          <p:cNvSpPr/>
          <p:nvPr/>
        </p:nvSpPr>
        <p:spPr>
          <a:xfrm>
            <a:off x="7931350" y="1430040"/>
            <a:ext cx="706500" cy="243000"/>
          </a:xfrm>
          <a:prstGeom prst="chevron">
            <a:avLst>
              <a:gd fmla="val 50000" name="adj"/>
            </a:avLst>
          </a:prstGeom>
          <a:solidFill>
            <a:schemeClr val="dk1"/>
          </a:solidFill>
          <a:ln>
            <a:noFill/>
          </a:ln>
        </p:spPr>
        <p:txBody>
          <a:bodyPr anchorCtr="0" anchor="ctr" bIns="18000" lIns="18000" spcFirstLastPara="1" rIns="18000" wrap="square" tIns="18000">
            <a:noAutofit/>
          </a:bodyPr>
          <a:lstStyle/>
          <a:p>
            <a:pPr indent="0" lvl="0" marL="0" marR="0" rtl="0" algn="ctr">
              <a:spcBef>
                <a:spcPts val="0"/>
              </a:spcBef>
              <a:spcAft>
                <a:spcPts val="0"/>
              </a:spcAft>
              <a:buClr>
                <a:schemeClr val="lt1"/>
              </a:buClr>
              <a:buSzPts val="700"/>
              <a:buFont typeface="Verizon NHG TX"/>
              <a:buNone/>
            </a:pPr>
            <a:r>
              <a:rPr b="1" lang="en-US" sz="600">
                <a:solidFill>
                  <a:schemeClr val="lt1"/>
                </a:solidFill>
                <a:latin typeface="Verizon NHG TX"/>
                <a:ea typeface="Verizon NHG TX"/>
                <a:cs typeface="Verizon NHG TX"/>
                <a:sym typeface="Verizon NHG TX"/>
              </a:rPr>
              <a:t>Production</a:t>
            </a:r>
            <a:endParaRPr b="1" sz="600">
              <a:solidFill>
                <a:schemeClr val="dk1"/>
              </a:solidFill>
              <a:latin typeface="Verizon NHG TX"/>
              <a:ea typeface="Verizon NHG TX"/>
              <a:cs typeface="Verizon NHG TX"/>
              <a:sym typeface="Verizon NHG TX"/>
            </a:endParaRPr>
          </a:p>
        </p:txBody>
      </p:sp>
      <p:pic>
        <p:nvPicPr>
          <p:cNvPr id="1558" name="Google Shape;1558;g2d1ce9cd426_2_1288"/>
          <p:cNvPicPr preferRelativeResize="0"/>
          <p:nvPr/>
        </p:nvPicPr>
        <p:blipFill rotWithShape="1">
          <a:blip r:embed="rId10">
            <a:alphaModFix/>
          </a:blip>
          <a:srcRect b="0" l="0" r="0" t="0"/>
          <a:stretch/>
        </p:blipFill>
        <p:spPr>
          <a:xfrm>
            <a:off x="8060083" y="3219792"/>
            <a:ext cx="555181" cy="108000"/>
          </a:xfrm>
          <a:prstGeom prst="rect">
            <a:avLst/>
          </a:prstGeom>
          <a:noFill/>
          <a:ln>
            <a:noFill/>
          </a:ln>
        </p:spPr>
      </p:pic>
      <p:cxnSp>
        <p:nvCxnSpPr>
          <p:cNvPr id="1559" name="Google Shape;1559;g2d1ce9cd426_2_1288"/>
          <p:cNvCxnSpPr>
            <a:stCxn id="1549" idx="3"/>
            <a:endCxn id="1560" idx="1"/>
          </p:cNvCxnSpPr>
          <p:nvPr/>
        </p:nvCxnSpPr>
        <p:spPr>
          <a:xfrm>
            <a:off x="6960725" y="2454500"/>
            <a:ext cx="397800" cy="722100"/>
          </a:xfrm>
          <a:prstGeom prst="bentConnector3">
            <a:avLst>
              <a:gd fmla="val 50018" name="adj1"/>
            </a:avLst>
          </a:prstGeom>
          <a:solidFill>
            <a:schemeClr val="accent1"/>
          </a:solidFill>
          <a:ln cap="sq" cmpd="sng" w="12700">
            <a:solidFill>
              <a:schemeClr val="dk1"/>
            </a:solidFill>
            <a:prstDash val="solid"/>
            <a:round/>
            <a:headEnd len="sm" w="sm" type="none"/>
            <a:tailEnd len="med" w="med" type="triangle"/>
          </a:ln>
        </p:spPr>
      </p:cxnSp>
      <p:pic>
        <p:nvPicPr>
          <p:cNvPr id="1561" name="Google Shape;1561;g2d1ce9cd426_2_1288"/>
          <p:cNvPicPr preferRelativeResize="0"/>
          <p:nvPr/>
        </p:nvPicPr>
        <p:blipFill rotWithShape="1">
          <a:blip r:embed="rId11">
            <a:alphaModFix/>
          </a:blip>
          <a:srcRect b="0" l="0" r="0" t="0"/>
          <a:stretch/>
        </p:blipFill>
        <p:spPr>
          <a:xfrm>
            <a:off x="7426180" y="3582685"/>
            <a:ext cx="436088" cy="72000"/>
          </a:xfrm>
          <a:prstGeom prst="rect">
            <a:avLst/>
          </a:prstGeom>
          <a:noFill/>
          <a:ln>
            <a:noFill/>
          </a:ln>
        </p:spPr>
      </p:pic>
      <p:sp>
        <p:nvSpPr>
          <p:cNvPr id="1560" name="Google Shape;1560;g2d1ce9cd426_2_1288"/>
          <p:cNvSpPr/>
          <p:nvPr/>
        </p:nvSpPr>
        <p:spPr>
          <a:xfrm>
            <a:off x="7358669" y="1991910"/>
            <a:ext cx="582300" cy="23691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cxnSp>
        <p:nvCxnSpPr>
          <p:cNvPr id="1562" name="Google Shape;1562;g2d1ce9cd426_2_1288"/>
          <p:cNvCxnSpPr>
            <a:stCxn id="1550" idx="3"/>
            <a:endCxn id="1560" idx="1"/>
          </p:cNvCxnSpPr>
          <p:nvPr/>
        </p:nvCxnSpPr>
        <p:spPr>
          <a:xfrm flipH="1" rot="10800000">
            <a:off x="6956419" y="3176341"/>
            <a:ext cx="402300" cy="833700"/>
          </a:xfrm>
          <a:prstGeom prst="bentConnector3">
            <a:avLst>
              <a:gd fmla="val 49994" name="adj1"/>
            </a:avLst>
          </a:prstGeom>
          <a:solidFill>
            <a:schemeClr val="accent1"/>
          </a:solidFill>
          <a:ln cap="sq" cmpd="sng" w="12700">
            <a:solidFill>
              <a:schemeClr val="dk1"/>
            </a:solidFill>
            <a:prstDash val="solid"/>
            <a:round/>
            <a:headEnd len="sm" w="sm" type="none"/>
            <a:tailEnd len="med" w="med" type="triangle"/>
          </a:ln>
        </p:spPr>
      </p:cxnSp>
      <p:cxnSp>
        <p:nvCxnSpPr>
          <p:cNvPr id="1563" name="Google Shape;1563;g2d1ce9cd426_2_1288"/>
          <p:cNvCxnSpPr>
            <a:stCxn id="1554" idx="3"/>
            <a:endCxn id="1560" idx="1"/>
          </p:cNvCxnSpPr>
          <p:nvPr/>
        </p:nvCxnSpPr>
        <p:spPr>
          <a:xfrm flipH="1" rot="10800000">
            <a:off x="6960725" y="3176522"/>
            <a:ext cx="397800" cy="214200"/>
          </a:xfrm>
          <a:prstGeom prst="bentConnector3">
            <a:avLst>
              <a:gd fmla="val 50018" name="adj1"/>
            </a:avLst>
          </a:prstGeom>
          <a:solidFill>
            <a:schemeClr val="accent1"/>
          </a:solidFill>
          <a:ln cap="sq" cmpd="sng" w="12700">
            <a:solidFill>
              <a:schemeClr val="dk1"/>
            </a:solidFill>
            <a:prstDash val="solid"/>
            <a:round/>
            <a:headEnd len="sm" w="sm" type="none"/>
            <a:tailEnd len="med" w="med" type="triangle"/>
          </a:ln>
        </p:spPr>
      </p:cxnSp>
      <p:sp>
        <p:nvSpPr>
          <p:cNvPr id="1564" name="Google Shape;1564;g2d1ce9cd426_2_1288"/>
          <p:cNvSpPr txBox="1"/>
          <p:nvPr/>
        </p:nvSpPr>
        <p:spPr>
          <a:xfrm>
            <a:off x="7352814" y="1645350"/>
            <a:ext cx="5679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SIT Deploy</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checks</a:t>
            </a:r>
            <a:endParaRPr b="1" sz="500">
              <a:solidFill>
                <a:schemeClr val="dk1"/>
              </a:solidFill>
              <a:latin typeface="Verizon NHG TX"/>
              <a:ea typeface="Verizon NHG TX"/>
              <a:cs typeface="Verizon NHG TX"/>
              <a:sym typeface="Verizon NHG TX"/>
            </a:endParaRPr>
          </a:p>
        </p:txBody>
      </p:sp>
      <p:sp>
        <p:nvSpPr>
          <p:cNvPr id="1565" name="Google Shape;1565;g2d1ce9cd426_2_1288"/>
          <p:cNvSpPr/>
          <p:nvPr/>
        </p:nvSpPr>
        <p:spPr>
          <a:xfrm>
            <a:off x="8032895" y="1991321"/>
            <a:ext cx="582300" cy="23691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66" name="Google Shape;1566;g2d1ce9cd426_2_1288"/>
          <p:cNvSpPr txBox="1"/>
          <p:nvPr/>
        </p:nvSpPr>
        <p:spPr>
          <a:xfrm>
            <a:off x="8002798" y="1645350"/>
            <a:ext cx="6462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Prod/Canary</a:t>
            </a:r>
            <a:endParaRPr b="1" sz="5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checks</a:t>
            </a:r>
            <a:endParaRPr b="1" sz="500">
              <a:solidFill>
                <a:schemeClr val="dk1"/>
              </a:solidFill>
              <a:latin typeface="Verizon NHG TX"/>
              <a:ea typeface="Verizon NHG TX"/>
              <a:cs typeface="Verizon NHG TX"/>
              <a:sym typeface="Verizon NHG TX"/>
            </a:endParaRPr>
          </a:p>
        </p:txBody>
      </p:sp>
      <p:sp>
        <p:nvSpPr>
          <p:cNvPr id="1567" name="Google Shape;1567;g2d1ce9cd426_2_1288"/>
          <p:cNvSpPr txBox="1"/>
          <p:nvPr/>
        </p:nvSpPr>
        <p:spPr>
          <a:xfrm>
            <a:off x="1620308" y="3867282"/>
            <a:ext cx="540000" cy="2772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Clr>
                <a:schemeClr val="dk1"/>
              </a:buClr>
              <a:buSzPts val="600"/>
              <a:buFont typeface="Verizon NHG TX"/>
              <a:buNone/>
            </a:pPr>
            <a:r>
              <a:rPr b="1" lang="en-US" sz="600">
                <a:solidFill>
                  <a:schemeClr val="dk1"/>
                </a:solidFill>
                <a:latin typeface="Verizon NHG TX"/>
                <a:ea typeface="Verizon NHG TX"/>
                <a:cs typeface="Verizon NHG TX"/>
                <a:sym typeface="Verizon NHG TX"/>
              </a:rPr>
              <a:t>Perf scripting &amp; test data prep</a:t>
            </a:r>
            <a:endParaRPr b="1" sz="1800">
              <a:solidFill>
                <a:schemeClr val="dk1"/>
              </a:solidFill>
              <a:latin typeface="Verizon NHG TX"/>
              <a:ea typeface="Verizon NHG TX"/>
              <a:cs typeface="Verizon NHG TX"/>
              <a:sym typeface="Verizon NHG TX"/>
            </a:endParaRPr>
          </a:p>
        </p:txBody>
      </p:sp>
      <p:sp>
        <p:nvSpPr>
          <p:cNvPr id="1568" name="Google Shape;1568;g2d1ce9cd426_2_1288"/>
          <p:cNvSpPr txBox="1"/>
          <p:nvPr/>
        </p:nvSpPr>
        <p:spPr>
          <a:xfrm>
            <a:off x="6078212" y="2320133"/>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deploy based on perf budget</a:t>
            </a:r>
            <a:endParaRPr/>
          </a:p>
        </p:txBody>
      </p:sp>
      <p:sp>
        <p:nvSpPr>
          <p:cNvPr id="1569" name="Google Shape;1569;g2d1ce9cd426_2_1288"/>
          <p:cNvSpPr txBox="1"/>
          <p:nvPr/>
        </p:nvSpPr>
        <p:spPr>
          <a:xfrm>
            <a:off x="6117966" y="3438672"/>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build</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90 pct RT &gt; xx ms</a:t>
            </a:r>
            <a:endParaRPr sz="500">
              <a:solidFill>
                <a:schemeClr val="accent1"/>
              </a:solidFill>
              <a:latin typeface="Verizon NHG TX"/>
              <a:ea typeface="Verizon NHG TX"/>
              <a:cs typeface="Verizon NHG TX"/>
              <a:sym typeface="Verizon NHG TX"/>
            </a:endParaRPr>
          </a:p>
        </p:txBody>
      </p:sp>
      <p:sp>
        <p:nvSpPr>
          <p:cNvPr id="1570" name="Google Shape;1570;g2d1ce9cd426_2_1288"/>
          <p:cNvSpPr txBox="1"/>
          <p:nvPr/>
        </p:nvSpPr>
        <p:spPr>
          <a:xfrm>
            <a:off x="3852551" y="3438672"/>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build</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90 pct RT &gt; xx ms</a:t>
            </a:r>
            <a:endParaRPr sz="500">
              <a:solidFill>
                <a:schemeClr val="accent1"/>
              </a:solidFill>
              <a:latin typeface="Verizon NHG TX"/>
              <a:ea typeface="Verizon NHG TX"/>
              <a:cs typeface="Verizon NHG TX"/>
              <a:sym typeface="Verizon NHG TX"/>
            </a:endParaRPr>
          </a:p>
        </p:txBody>
      </p:sp>
      <p:sp>
        <p:nvSpPr>
          <p:cNvPr id="1571" name="Google Shape;1571;g2d1ce9cd426_2_1288"/>
          <p:cNvSpPr txBox="1"/>
          <p:nvPr/>
        </p:nvSpPr>
        <p:spPr>
          <a:xfrm>
            <a:off x="2708799" y="3438672"/>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build</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90 pct RT &gt; xx ms</a:t>
            </a:r>
            <a:endParaRPr sz="500">
              <a:solidFill>
                <a:schemeClr val="accent1"/>
              </a:solidFill>
              <a:latin typeface="Verizon NHG TX"/>
              <a:ea typeface="Verizon NHG TX"/>
              <a:cs typeface="Verizon NHG TX"/>
              <a:sym typeface="Verizon NHG TX"/>
            </a:endParaRPr>
          </a:p>
        </p:txBody>
      </p:sp>
      <p:cxnSp>
        <p:nvCxnSpPr>
          <p:cNvPr id="1572" name="Google Shape;1572;g2d1ce9cd426_2_1288"/>
          <p:cNvCxnSpPr/>
          <p:nvPr/>
        </p:nvCxnSpPr>
        <p:spPr>
          <a:xfrm>
            <a:off x="2370777" y="1728016"/>
            <a:ext cx="244500" cy="600"/>
          </a:xfrm>
          <a:prstGeom prst="bentConnector3">
            <a:avLst>
              <a:gd fmla="val 50000" name="adj1"/>
            </a:avLst>
          </a:prstGeom>
          <a:solidFill>
            <a:schemeClr val="accent1"/>
          </a:solidFill>
          <a:ln cap="sq" cmpd="sng" w="12700">
            <a:solidFill>
              <a:schemeClr val="dk1"/>
            </a:solidFill>
            <a:prstDash val="solid"/>
            <a:round/>
            <a:headEnd len="sm" w="sm" type="none"/>
            <a:tailEnd len="sm" w="sm" type="triangle"/>
          </a:ln>
        </p:spPr>
      </p:cxnSp>
      <p:cxnSp>
        <p:nvCxnSpPr>
          <p:cNvPr id="1573" name="Google Shape;1573;g2d1ce9cd426_2_1288"/>
          <p:cNvCxnSpPr/>
          <p:nvPr/>
        </p:nvCxnSpPr>
        <p:spPr>
          <a:xfrm>
            <a:off x="3515142" y="1728016"/>
            <a:ext cx="244500" cy="600"/>
          </a:xfrm>
          <a:prstGeom prst="bentConnector3">
            <a:avLst>
              <a:gd fmla="val 50000" name="adj1"/>
            </a:avLst>
          </a:prstGeom>
          <a:solidFill>
            <a:schemeClr val="accent1"/>
          </a:solidFill>
          <a:ln cap="sq" cmpd="sng" w="12700">
            <a:solidFill>
              <a:schemeClr val="dk1"/>
            </a:solidFill>
            <a:prstDash val="solid"/>
            <a:round/>
            <a:headEnd len="sm" w="sm" type="none"/>
            <a:tailEnd len="sm" w="sm" type="triangle"/>
          </a:ln>
        </p:spPr>
      </p:cxnSp>
      <p:cxnSp>
        <p:nvCxnSpPr>
          <p:cNvPr id="1574" name="Google Shape;1574;g2d1ce9cd426_2_1288"/>
          <p:cNvCxnSpPr/>
          <p:nvPr/>
        </p:nvCxnSpPr>
        <p:spPr>
          <a:xfrm>
            <a:off x="4659507" y="1728016"/>
            <a:ext cx="244500" cy="600"/>
          </a:xfrm>
          <a:prstGeom prst="bentConnector3">
            <a:avLst>
              <a:gd fmla="val 50000" name="adj1"/>
            </a:avLst>
          </a:prstGeom>
          <a:solidFill>
            <a:schemeClr val="accent1"/>
          </a:solidFill>
          <a:ln cap="sq" cmpd="sng" w="12700">
            <a:solidFill>
              <a:schemeClr val="dk1"/>
            </a:solidFill>
            <a:prstDash val="solid"/>
            <a:round/>
            <a:headEnd len="sm" w="sm" type="none"/>
            <a:tailEnd len="sm" w="sm" type="triangle"/>
          </a:ln>
        </p:spPr>
      </p:cxnSp>
      <p:cxnSp>
        <p:nvCxnSpPr>
          <p:cNvPr id="1575" name="Google Shape;1575;g2d1ce9cd426_2_1288"/>
          <p:cNvCxnSpPr/>
          <p:nvPr/>
        </p:nvCxnSpPr>
        <p:spPr>
          <a:xfrm>
            <a:off x="5803873" y="1728016"/>
            <a:ext cx="244500" cy="600"/>
          </a:xfrm>
          <a:prstGeom prst="bentConnector3">
            <a:avLst>
              <a:gd fmla="val 50000" name="adj1"/>
            </a:avLst>
          </a:prstGeom>
          <a:solidFill>
            <a:schemeClr val="accent1"/>
          </a:solidFill>
          <a:ln cap="sq" cmpd="sng" w="12700">
            <a:solidFill>
              <a:schemeClr val="dk1"/>
            </a:solidFill>
            <a:prstDash val="solid"/>
            <a:round/>
            <a:headEnd len="sm" w="sm" type="none"/>
            <a:tailEnd len="sm" w="sm" type="triangle"/>
          </a:ln>
        </p:spPr>
      </p:cxnSp>
      <p:sp>
        <p:nvSpPr>
          <p:cNvPr id="1576" name="Google Shape;1576;g2d1ce9cd426_2_1288"/>
          <p:cNvSpPr txBox="1"/>
          <p:nvPr/>
        </p:nvSpPr>
        <p:spPr>
          <a:xfrm>
            <a:off x="2324231" y="1816050"/>
            <a:ext cx="279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P</a:t>
            </a:r>
            <a:r>
              <a:rPr b="1" lang="en-US" sz="500">
                <a:solidFill>
                  <a:schemeClr val="dk1"/>
                </a:solidFill>
                <a:latin typeface="Verizon NHG TX"/>
                <a:ea typeface="Verizon NHG TX"/>
                <a:cs typeface="Verizon NHG TX"/>
                <a:sym typeface="Verizon NHG TX"/>
              </a:rPr>
              <a:t>ush</a:t>
            </a:r>
            <a:endParaRPr/>
          </a:p>
          <a:p>
            <a:pPr indent="0" lvl="0" marL="0" marR="0" rtl="0" algn="ctr">
              <a:spcBef>
                <a:spcPts val="0"/>
              </a:spcBef>
              <a:spcAft>
                <a:spcPts val="0"/>
              </a:spcAft>
              <a:buNone/>
            </a:pPr>
            <a:r>
              <a:rPr b="1" lang="en-US" sz="500">
                <a:solidFill>
                  <a:schemeClr val="dk1"/>
                </a:solidFill>
                <a:latin typeface="Verizon NHG TX"/>
                <a:ea typeface="Verizon NHG TX"/>
                <a:cs typeface="Verizon NHG TX"/>
                <a:sym typeface="Verizon NHG TX"/>
              </a:rPr>
              <a:t>code</a:t>
            </a:r>
            <a:endParaRPr/>
          </a:p>
        </p:txBody>
      </p:sp>
      <p:sp>
        <p:nvSpPr>
          <p:cNvPr id="1577" name="Google Shape;1577;g2d1ce9cd426_2_1288"/>
          <p:cNvSpPr txBox="1"/>
          <p:nvPr/>
        </p:nvSpPr>
        <p:spPr>
          <a:xfrm>
            <a:off x="3534756" y="1813750"/>
            <a:ext cx="2790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PR</a:t>
            </a:r>
            <a:endParaRPr/>
          </a:p>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raised</a:t>
            </a:r>
            <a:endParaRPr/>
          </a:p>
        </p:txBody>
      </p:sp>
      <p:sp>
        <p:nvSpPr>
          <p:cNvPr id="1578" name="Google Shape;1578;g2d1ce9cd426_2_1288"/>
          <p:cNvSpPr txBox="1"/>
          <p:nvPr/>
        </p:nvSpPr>
        <p:spPr>
          <a:xfrm>
            <a:off x="4655271" y="1810375"/>
            <a:ext cx="3978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PR</a:t>
            </a:r>
            <a:endParaRPr b="1"/>
          </a:p>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approved</a:t>
            </a:r>
            <a:endParaRPr b="1"/>
          </a:p>
        </p:txBody>
      </p:sp>
      <p:sp>
        <p:nvSpPr>
          <p:cNvPr id="1579" name="Google Shape;1579;g2d1ce9cd426_2_1288"/>
          <p:cNvSpPr txBox="1"/>
          <p:nvPr/>
        </p:nvSpPr>
        <p:spPr>
          <a:xfrm>
            <a:off x="5807551" y="1811700"/>
            <a:ext cx="3240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code</a:t>
            </a:r>
            <a:br>
              <a:rPr b="1" lang="en-US" sz="500">
                <a:solidFill>
                  <a:schemeClr val="dk1"/>
                </a:solidFill>
                <a:latin typeface="Verizon NHG TX"/>
                <a:ea typeface="Verizon NHG TX"/>
                <a:cs typeface="Verizon NHG TX"/>
                <a:sym typeface="Verizon NHG TX"/>
              </a:rPr>
            </a:br>
            <a:r>
              <a:rPr b="1" lang="en-US" sz="500">
                <a:solidFill>
                  <a:schemeClr val="dk1"/>
                </a:solidFill>
                <a:latin typeface="Verizon NHG TX"/>
                <a:ea typeface="Verizon NHG TX"/>
                <a:cs typeface="Verizon NHG TX"/>
                <a:sym typeface="Verizon NHG TX"/>
              </a:rPr>
              <a:t>compiled</a:t>
            </a:r>
            <a:endParaRPr/>
          </a:p>
        </p:txBody>
      </p:sp>
      <p:sp>
        <p:nvSpPr>
          <p:cNvPr id="1580" name="Google Shape;1580;g2d1ce9cd426_2_1288"/>
          <p:cNvSpPr txBox="1"/>
          <p:nvPr/>
        </p:nvSpPr>
        <p:spPr>
          <a:xfrm>
            <a:off x="46088" y="2285397"/>
            <a:ext cx="948300" cy="6309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a:solidFill>
                  <a:schemeClr val="dk1"/>
                </a:solidFill>
                <a:latin typeface="Verizon NHG TX"/>
                <a:ea typeface="Verizon NHG TX"/>
                <a:cs typeface="Verizon NHG TX"/>
                <a:sym typeface="Verizon NHG TX"/>
              </a:rPr>
              <a:t>Define Performance Goals, Performance Budget , SLO/SLA</a:t>
            </a:r>
            <a:endParaRPr sz="700"/>
          </a:p>
        </p:txBody>
      </p:sp>
      <p:sp>
        <p:nvSpPr>
          <p:cNvPr id="1581" name="Google Shape;1581;g2d1ce9cd426_2_1288"/>
          <p:cNvSpPr/>
          <p:nvPr/>
        </p:nvSpPr>
        <p:spPr>
          <a:xfrm>
            <a:off x="6078688" y="2037204"/>
            <a:ext cx="840900" cy="252000"/>
          </a:xfrm>
          <a:prstGeom prst="rect">
            <a:avLst/>
          </a:prstGeom>
          <a:noFill/>
          <a:ln cap="flat" cmpd="sng" w="127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2" name="Google Shape;1582;g2d1ce9cd426_2_1288"/>
          <p:cNvSpPr/>
          <p:nvPr/>
        </p:nvSpPr>
        <p:spPr>
          <a:xfrm>
            <a:off x="1508486" y="3249934"/>
            <a:ext cx="840900" cy="1761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3" name="Google Shape;1583;g2d1ce9cd426_2_1288"/>
          <p:cNvSpPr/>
          <p:nvPr/>
        </p:nvSpPr>
        <p:spPr>
          <a:xfrm>
            <a:off x="2645234" y="3249934"/>
            <a:ext cx="840900" cy="1761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4" name="Google Shape;1584;g2d1ce9cd426_2_1288"/>
          <p:cNvSpPr/>
          <p:nvPr/>
        </p:nvSpPr>
        <p:spPr>
          <a:xfrm>
            <a:off x="3781982" y="3249934"/>
            <a:ext cx="840900" cy="1761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5" name="Google Shape;1585;g2d1ce9cd426_2_1288"/>
          <p:cNvSpPr/>
          <p:nvPr/>
        </p:nvSpPr>
        <p:spPr>
          <a:xfrm>
            <a:off x="6076146" y="3249934"/>
            <a:ext cx="840900" cy="1761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6" name="Google Shape;1586;g2d1ce9cd426_2_1288"/>
          <p:cNvSpPr/>
          <p:nvPr/>
        </p:nvSpPr>
        <p:spPr>
          <a:xfrm>
            <a:off x="7385856" y="3542453"/>
            <a:ext cx="524400" cy="144000"/>
          </a:xfrm>
          <a:prstGeom prst="rect">
            <a:avLst/>
          </a:prstGeom>
          <a:noFill/>
          <a:ln cap="flat" cmpd="sng" w="127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87" name="Google Shape;1587;g2d1ce9cd426_2_1288"/>
          <p:cNvSpPr/>
          <p:nvPr/>
        </p:nvSpPr>
        <p:spPr>
          <a:xfrm>
            <a:off x="7270872" y="4582663"/>
            <a:ext cx="108000" cy="108000"/>
          </a:xfrm>
          <a:prstGeom prst="rect">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Verizon NHG TX"/>
              <a:buNone/>
            </a:pPr>
            <a:r>
              <a:t/>
            </a:r>
            <a:endParaRPr sz="1350">
              <a:solidFill>
                <a:schemeClr val="lt1"/>
              </a:solidFill>
              <a:latin typeface="Verizon NHG TX"/>
              <a:ea typeface="Verizon NHG TX"/>
              <a:cs typeface="Verizon NHG TX"/>
              <a:sym typeface="Verizon NHG TX"/>
            </a:endParaRPr>
          </a:p>
        </p:txBody>
      </p:sp>
      <p:sp>
        <p:nvSpPr>
          <p:cNvPr id="1588" name="Google Shape;1588;g2d1ce9cd426_2_1288"/>
          <p:cNvSpPr/>
          <p:nvPr/>
        </p:nvSpPr>
        <p:spPr>
          <a:xfrm>
            <a:off x="7275105" y="4758279"/>
            <a:ext cx="108000" cy="108000"/>
          </a:xfrm>
          <a:prstGeom prst="rect">
            <a:avLst/>
          </a:prstGeom>
          <a:noFill/>
          <a:ln cap="flat" cmpd="sng" w="19050">
            <a:solidFill>
              <a:srgbClr val="ED9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Verizon NHG TX"/>
              <a:buNone/>
            </a:pPr>
            <a:r>
              <a:t/>
            </a:r>
            <a:endParaRPr sz="1350">
              <a:solidFill>
                <a:schemeClr val="lt1"/>
              </a:solidFill>
              <a:latin typeface="Verizon NHG TX"/>
              <a:ea typeface="Verizon NHG TX"/>
              <a:cs typeface="Verizon NHG TX"/>
              <a:sym typeface="Verizon NHG TX"/>
            </a:endParaRPr>
          </a:p>
        </p:txBody>
      </p:sp>
      <p:sp>
        <p:nvSpPr>
          <p:cNvPr id="1589" name="Google Shape;1589;g2d1ce9cd426_2_1288"/>
          <p:cNvSpPr/>
          <p:nvPr/>
        </p:nvSpPr>
        <p:spPr>
          <a:xfrm>
            <a:off x="7196024" y="4471625"/>
            <a:ext cx="1579200" cy="455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Verizon NHG TX"/>
              <a:buNone/>
            </a:pPr>
            <a:r>
              <a:t/>
            </a:r>
            <a:endParaRPr sz="450">
              <a:solidFill>
                <a:srgbClr val="000000"/>
              </a:solidFill>
              <a:latin typeface="Arial"/>
              <a:ea typeface="Arial"/>
              <a:cs typeface="Arial"/>
              <a:sym typeface="Arial"/>
            </a:endParaRPr>
          </a:p>
        </p:txBody>
      </p:sp>
      <p:sp>
        <p:nvSpPr>
          <p:cNvPr id="1590" name="Google Shape;1590;g2d1ce9cd426_2_1288"/>
          <p:cNvSpPr txBox="1"/>
          <p:nvPr/>
        </p:nvSpPr>
        <p:spPr>
          <a:xfrm>
            <a:off x="7450741" y="4582663"/>
            <a:ext cx="900000" cy="864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Clr>
                <a:schemeClr val="dk1"/>
              </a:buClr>
              <a:buSzPts val="525"/>
              <a:buFont typeface="Verizon NHG TX"/>
              <a:buNone/>
            </a:pPr>
            <a:r>
              <a:rPr lang="en-US" sz="525">
                <a:solidFill>
                  <a:schemeClr val="dk1"/>
                </a:solidFill>
                <a:latin typeface="Verizon NHG TX"/>
                <a:ea typeface="Verizon NHG TX"/>
                <a:cs typeface="Verizon NHG TX"/>
                <a:sym typeface="Verizon NHG TX"/>
              </a:rPr>
              <a:t>New tool introduced in SDLC</a:t>
            </a:r>
            <a:endParaRPr sz="1800">
              <a:solidFill>
                <a:schemeClr val="dk1"/>
              </a:solidFill>
              <a:latin typeface="Verizon NHG TX"/>
              <a:ea typeface="Verizon NHG TX"/>
              <a:cs typeface="Verizon NHG TX"/>
              <a:sym typeface="Verizon NHG TX"/>
            </a:endParaRPr>
          </a:p>
        </p:txBody>
      </p:sp>
      <p:sp>
        <p:nvSpPr>
          <p:cNvPr id="1591" name="Google Shape;1591;g2d1ce9cd426_2_1288"/>
          <p:cNvSpPr txBox="1"/>
          <p:nvPr/>
        </p:nvSpPr>
        <p:spPr>
          <a:xfrm>
            <a:off x="7454301" y="4764150"/>
            <a:ext cx="1161000" cy="864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Clr>
                <a:schemeClr val="dk1"/>
              </a:buClr>
              <a:buSzPts val="525"/>
              <a:buFont typeface="Verizon NHG TX"/>
              <a:buNone/>
            </a:pPr>
            <a:r>
              <a:rPr lang="en-US" sz="525">
                <a:solidFill>
                  <a:schemeClr val="dk1"/>
                </a:solidFill>
                <a:latin typeface="Verizon NHG TX"/>
                <a:ea typeface="Verizon NHG TX"/>
                <a:cs typeface="Verizon NHG TX"/>
                <a:sym typeface="Verizon NHG TX"/>
              </a:rPr>
              <a:t>Existing tool shift-left's in SDLC</a:t>
            </a:r>
            <a:endParaRPr sz="1800">
              <a:solidFill>
                <a:schemeClr val="dk1"/>
              </a:solidFill>
              <a:latin typeface="Verizon NHG TX"/>
              <a:ea typeface="Verizon NHG TX"/>
              <a:cs typeface="Verizon NHG TX"/>
              <a:sym typeface="Verizon NHG TX"/>
            </a:endParaRPr>
          </a:p>
        </p:txBody>
      </p:sp>
      <p:sp>
        <p:nvSpPr>
          <p:cNvPr id="1592" name="Google Shape;1592;g2d1ce9cd426_2_1288"/>
          <p:cNvSpPr txBox="1"/>
          <p:nvPr/>
        </p:nvSpPr>
        <p:spPr>
          <a:xfrm>
            <a:off x="7548271" y="4381050"/>
            <a:ext cx="761700" cy="169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Verizon NHG TX"/>
                <a:ea typeface="Verizon NHG TX"/>
                <a:cs typeface="Verizon NHG TX"/>
                <a:sym typeface="Verizon NHG TX"/>
              </a:rPr>
              <a:t>Legends</a:t>
            </a:r>
            <a:endParaRPr/>
          </a:p>
        </p:txBody>
      </p:sp>
      <p:pic>
        <p:nvPicPr>
          <p:cNvPr descr="HeadSpin Reviews 2024: Details, Pricing, &amp; Features | G2" id="1593" name="Google Shape;1593;g2d1ce9cd426_2_1288"/>
          <p:cNvPicPr preferRelativeResize="0"/>
          <p:nvPr/>
        </p:nvPicPr>
        <p:blipFill rotWithShape="1">
          <a:blip r:embed="rId14">
            <a:alphaModFix/>
          </a:blip>
          <a:srcRect b="37856" l="21809" r="26813" t="42391"/>
          <a:stretch/>
        </p:blipFill>
        <p:spPr>
          <a:xfrm>
            <a:off x="8076131" y="2147269"/>
            <a:ext cx="492759" cy="99453"/>
          </a:xfrm>
          <a:prstGeom prst="rect">
            <a:avLst/>
          </a:prstGeom>
          <a:noFill/>
          <a:ln>
            <a:noFill/>
          </a:ln>
        </p:spPr>
      </p:pic>
      <p:pic>
        <p:nvPicPr>
          <p:cNvPr descr="Catchpoint logo - Social media &amp; Logos Icons" id="1594" name="Google Shape;1594;g2d1ce9cd426_2_1288"/>
          <p:cNvPicPr preferRelativeResize="0"/>
          <p:nvPr/>
        </p:nvPicPr>
        <p:blipFill rotWithShape="1">
          <a:blip r:embed="rId15">
            <a:alphaModFix/>
          </a:blip>
          <a:srcRect b="19655" l="3556" r="-7853" t="18669"/>
          <a:stretch/>
        </p:blipFill>
        <p:spPr>
          <a:xfrm>
            <a:off x="8060083" y="2358065"/>
            <a:ext cx="608764" cy="180000"/>
          </a:xfrm>
          <a:prstGeom prst="rect">
            <a:avLst/>
          </a:prstGeom>
          <a:noFill/>
          <a:ln>
            <a:noFill/>
          </a:ln>
        </p:spPr>
      </p:pic>
      <p:pic>
        <p:nvPicPr>
          <p:cNvPr id="1595" name="Google Shape;1595;g2d1ce9cd426_2_1288"/>
          <p:cNvPicPr preferRelativeResize="0"/>
          <p:nvPr/>
        </p:nvPicPr>
        <p:blipFill rotWithShape="1">
          <a:blip r:embed="rId11">
            <a:alphaModFix/>
          </a:blip>
          <a:srcRect b="0" l="0" r="0" t="0"/>
          <a:stretch/>
        </p:blipFill>
        <p:spPr>
          <a:xfrm>
            <a:off x="6271243" y="2138824"/>
            <a:ext cx="436088" cy="72000"/>
          </a:xfrm>
          <a:prstGeom prst="rect">
            <a:avLst/>
          </a:prstGeom>
          <a:noFill/>
          <a:ln>
            <a:noFill/>
          </a:ln>
        </p:spPr>
      </p:pic>
      <p:grpSp>
        <p:nvGrpSpPr>
          <p:cNvPr id="1596" name="Google Shape;1596;g2d1ce9cd426_2_1288"/>
          <p:cNvGrpSpPr/>
          <p:nvPr/>
        </p:nvGrpSpPr>
        <p:grpSpPr>
          <a:xfrm>
            <a:off x="3797950" y="2071107"/>
            <a:ext cx="840900" cy="384601"/>
            <a:chOff x="3797950" y="2071107"/>
            <a:chExt cx="840900" cy="384601"/>
          </a:xfrm>
        </p:grpSpPr>
        <p:sp>
          <p:nvSpPr>
            <p:cNvPr id="1597" name="Google Shape;1597;g2d1ce9cd426_2_1288"/>
            <p:cNvSpPr txBox="1"/>
            <p:nvPr/>
          </p:nvSpPr>
          <p:spPr>
            <a:xfrm>
              <a:off x="3849655" y="2301808"/>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merge</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JS size &gt; xxx kb</a:t>
              </a:r>
              <a:endParaRPr sz="500">
                <a:solidFill>
                  <a:schemeClr val="accent1"/>
                </a:solidFill>
                <a:latin typeface="Verizon NHG TX"/>
                <a:ea typeface="Verizon NHG TX"/>
                <a:cs typeface="Verizon NHG TX"/>
                <a:sym typeface="Verizon NHG TX"/>
              </a:endParaRPr>
            </a:p>
          </p:txBody>
        </p:sp>
        <p:sp>
          <p:nvSpPr>
            <p:cNvPr id="1598" name="Google Shape;1598;g2d1ce9cd426_2_1288"/>
            <p:cNvSpPr/>
            <p:nvPr/>
          </p:nvSpPr>
          <p:spPr>
            <a:xfrm>
              <a:off x="3797950" y="2071107"/>
              <a:ext cx="840900" cy="2286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599" name="Google Shape;1599;g2d1ce9cd426_2_1288"/>
            <p:cNvSpPr txBox="1"/>
            <p:nvPr/>
          </p:nvSpPr>
          <p:spPr>
            <a:xfrm>
              <a:off x="3958116" y="2149005"/>
              <a:ext cx="512100" cy="9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600"/>
                <a:buFont typeface="Verizon NHG TX"/>
                <a:buNone/>
              </a:pPr>
              <a:r>
                <a:rPr lang="en-US" sz="600">
                  <a:solidFill>
                    <a:schemeClr val="dk1"/>
                  </a:solidFill>
                  <a:latin typeface="Verizon NHG TX"/>
                  <a:ea typeface="Verizon NHG TX"/>
                  <a:cs typeface="Verizon NHG TX"/>
                  <a:sym typeface="Verizon NHG TX"/>
                </a:rPr>
                <a:t>size-limit</a:t>
              </a:r>
              <a:endParaRPr sz="1800">
                <a:solidFill>
                  <a:schemeClr val="dk1"/>
                </a:solidFill>
                <a:latin typeface="Verizon NHG TX"/>
                <a:ea typeface="Verizon NHG TX"/>
                <a:cs typeface="Verizon NHG TX"/>
                <a:sym typeface="Verizon NHG TX"/>
              </a:endParaRPr>
            </a:p>
          </p:txBody>
        </p:sp>
      </p:grpSp>
      <p:grpSp>
        <p:nvGrpSpPr>
          <p:cNvPr id="1600" name="Google Shape;1600;g2d1ce9cd426_2_1288"/>
          <p:cNvGrpSpPr/>
          <p:nvPr/>
        </p:nvGrpSpPr>
        <p:grpSpPr>
          <a:xfrm>
            <a:off x="4940950" y="2071107"/>
            <a:ext cx="840900" cy="384601"/>
            <a:chOff x="3797950" y="2071107"/>
            <a:chExt cx="840900" cy="384601"/>
          </a:xfrm>
        </p:grpSpPr>
        <p:sp>
          <p:nvSpPr>
            <p:cNvPr id="1601" name="Google Shape;1601;g2d1ce9cd426_2_1288"/>
            <p:cNvSpPr txBox="1"/>
            <p:nvPr/>
          </p:nvSpPr>
          <p:spPr>
            <a:xfrm>
              <a:off x="3849655" y="2301808"/>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merge</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JS size &gt; xxx kb</a:t>
              </a:r>
              <a:endParaRPr sz="500">
                <a:solidFill>
                  <a:schemeClr val="accent1"/>
                </a:solidFill>
                <a:latin typeface="Verizon NHG TX"/>
                <a:ea typeface="Verizon NHG TX"/>
                <a:cs typeface="Verizon NHG TX"/>
                <a:sym typeface="Verizon NHG TX"/>
              </a:endParaRPr>
            </a:p>
          </p:txBody>
        </p:sp>
        <p:sp>
          <p:nvSpPr>
            <p:cNvPr id="1602" name="Google Shape;1602;g2d1ce9cd426_2_1288"/>
            <p:cNvSpPr/>
            <p:nvPr/>
          </p:nvSpPr>
          <p:spPr>
            <a:xfrm>
              <a:off x="3797950" y="2071107"/>
              <a:ext cx="840900" cy="2286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603" name="Google Shape;1603;g2d1ce9cd426_2_1288"/>
            <p:cNvSpPr txBox="1"/>
            <p:nvPr/>
          </p:nvSpPr>
          <p:spPr>
            <a:xfrm>
              <a:off x="3958116" y="2149005"/>
              <a:ext cx="512100" cy="9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600"/>
                <a:buFont typeface="Verizon NHG TX"/>
                <a:buNone/>
              </a:pPr>
              <a:r>
                <a:rPr lang="en-US" sz="600">
                  <a:solidFill>
                    <a:schemeClr val="dk1"/>
                  </a:solidFill>
                  <a:latin typeface="Verizon NHG TX"/>
                  <a:ea typeface="Verizon NHG TX"/>
                  <a:cs typeface="Verizon NHG TX"/>
                  <a:sym typeface="Verizon NHG TX"/>
                </a:rPr>
                <a:t>size-limit</a:t>
              </a:r>
              <a:endParaRPr sz="1800">
                <a:solidFill>
                  <a:schemeClr val="dk1"/>
                </a:solidFill>
                <a:latin typeface="Verizon NHG TX"/>
                <a:ea typeface="Verizon NHG TX"/>
                <a:cs typeface="Verizon NHG TX"/>
                <a:sym typeface="Verizon NHG TX"/>
              </a:endParaRPr>
            </a:p>
          </p:txBody>
        </p:sp>
      </p:grpSp>
      <p:grpSp>
        <p:nvGrpSpPr>
          <p:cNvPr id="1604" name="Google Shape;1604;g2d1ce9cd426_2_1288"/>
          <p:cNvGrpSpPr/>
          <p:nvPr/>
        </p:nvGrpSpPr>
        <p:grpSpPr>
          <a:xfrm>
            <a:off x="2654950" y="2071107"/>
            <a:ext cx="840900" cy="384601"/>
            <a:chOff x="3797950" y="2071107"/>
            <a:chExt cx="840900" cy="384601"/>
          </a:xfrm>
        </p:grpSpPr>
        <p:sp>
          <p:nvSpPr>
            <p:cNvPr id="1605" name="Google Shape;1605;g2d1ce9cd426_2_1288"/>
            <p:cNvSpPr txBox="1"/>
            <p:nvPr/>
          </p:nvSpPr>
          <p:spPr>
            <a:xfrm>
              <a:off x="3849655" y="2301808"/>
              <a:ext cx="720000" cy="153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fail merge</a:t>
              </a:r>
              <a:endParaRPr/>
            </a:p>
            <a:p>
              <a:pPr indent="0" lvl="0" marL="0" marR="0" rtl="0" algn="ctr">
                <a:spcBef>
                  <a:spcPts val="0"/>
                </a:spcBef>
                <a:spcAft>
                  <a:spcPts val="0"/>
                </a:spcAft>
                <a:buClr>
                  <a:schemeClr val="accent1"/>
                </a:buClr>
                <a:buSzPts val="500"/>
                <a:buFont typeface="Verizon NHG TX"/>
                <a:buNone/>
              </a:pPr>
              <a:r>
                <a:rPr i="1" lang="en-US" sz="500">
                  <a:solidFill>
                    <a:schemeClr val="accent1"/>
                  </a:solidFill>
                  <a:latin typeface="Verizon NHG TX"/>
                  <a:ea typeface="Verizon NHG TX"/>
                  <a:cs typeface="Verizon NHG TX"/>
                  <a:sym typeface="Verizon NHG TX"/>
                </a:rPr>
                <a:t>if JS size &gt; xxx kb</a:t>
              </a:r>
              <a:endParaRPr sz="500">
                <a:solidFill>
                  <a:schemeClr val="accent1"/>
                </a:solidFill>
                <a:latin typeface="Verizon NHG TX"/>
                <a:ea typeface="Verizon NHG TX"/>
                <a:cs typeface="Verizon NHG TX"/>
                <a:sym typeface="Verizon NHG TX"/>
              </a:endParaRPr>
            </a:p>
          </p:txBody>
        </p:sp>
        <p:sp>
          <p:nvSpPr>
            <p:cNvPr id="1606" name="Google Shape;1606;g2d1ce9cd426_2_1288"/>
            <p:cNvSpPr/>
            <p:nvPr/>
          </p:nvSpPr>
          <p:spPr>
            <a:xfrm>
              <a:off x="3797950" y="2071107"/>
              <a:ext cx="840900" cy="2286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607" name="Google Shape;1607;g2d1ce9cd426_2_1288"/>
            <p:cNvSpPr txBox="1"/>
            <p:nvPr/>
          </p:nvSpPr>
          <p:spPr>
            <a:xfrm>
              <a:off x="3958116" y="2149005"/>
              <a:ext cx="512100" cy="92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600"/>
                <a:buFont typeface="Verizon NHG TX"/>
                <a:buNone/>
              </a:pPr>
              <a:r>
                <a:rPr lang="en-US" sz="600">
                  <a:solidFill>
                    <a:schemeClr val="dk1"/>
                  </a:solidFill>
                  <a:latin typeface="Verizon NHG TX"/>
                  <a:ea typeface="Verizon NHG TX"/>
                  <a:cs typeface="Verizon NHG TX"/>
                  <a:sym typeface="Verizon NHG TX"/>
                </a:rPr>
                <a:t>size-limit</a:t>
              </a:r>
              <a:endParaRPr sz="1800">
                <a:solidFill>
                  <a:schemeClr val="dk1"/>
                </a:solidFill>
                <a:latin typeface="Verizon NHG TX"/>
                <a:ea typeface="Verizon NHG TX"/>
                <a:cs typeface="Verizon NHG TX"/>
                <a:sym typeface="Verizon NHG TX"/>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57"/>
          <p:cNvSpPr txBox="1"/>
          <p:nvPr>
            <p:ph type="title"/>
          </p:nvPr>
        </p:nvSpPr>
        <p:spPr>
          <a:xfrm>
            <a:off x="457200" y="590550"/>
            <a:ext cx="8229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Performance Engineering | Design &amp; develop | Performance tools</a:t>
            </a:r>
            <a:endParaRPr/>
          </a:p>
        </p:txBody>
      </p:sp>
      <p:sp>
        <p:nvSpPr>
          <p:cNvPr id="1614" name="Google Shape;1614;p5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pic>
        <p:nvPicPr>
          <p:cNvPr descr="Lighthouse Scores - What are they and why are they important?" id="1615" name="Google Shape;1615;p57"/>
          <p:cNvPicPr preferRelativeResize="0"/>
          <p:nvPr/>
        </p:nvPicPr>
        <p:blipFill rotWithShape="1">
          <a:blip r:embed="rId3">
            <a:alphaModFix/>
          </a:blip>
          <a:srcRect b="0" l="0" r="0" t="0"/>
          <a:stretch/>
        </p:blipFill>
        <p:spPr>
          <a:xfrm>
            <a:off x="-1658302" y="-298783"/>
            <a:ext cx="0" cy="0"/>
          </a:xfrm>
          <a:prstGeom prst="rect">
            <a:avLst/>
          </a:prstGeom>
          <a:noFill/>
          <a:ln>
            <a:noFill/>
          </a:ln>
        </p:spPr>
      </p:pic>
      <p:sp>
        <p:nvSpPr>
          <p:cNvPr id="1616" name="Google Shape;1616;p57"/>
          <p:cNvSpPr/>
          <p:nvPr/>
        </p:nvSpPr>
        <p:spPr>
          <a:xfrm>
            <a:off x="7570115" y="4397441"/>
            <a:ext cx="108000" cy="108000"/>
          </a:xfrm>
          <a:prstGeom prst="rect">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sz="1350">
              <a:solidFill>
                <a:schemeClr val="lt1"/>
              </a:solidFill>
              <a:latin typeface="Arial"/>
              <a:ea typeface="Arial"/>
              <a:cs typeface="Arial"/>
              <a:sym typeface="Arial"/>
            </a:endParaRPr>
          </a:p>
        </p:txBody>
      </p:sp>
      <p:sp>
        <p:nvSpPr>
          <p:cNvPr id="1617" name="Google Shape;1617;p57"/>
          <p:cNvSpPr/>
          <p:nvPr/>
        </p:nvSpPr>
        <p:spPr>
          <a:xfrm>
            <a:off x="7574348" y="4573057"/>
            <a:ext cx="108000" cy="108000"/>
          </a:xfrm>
          <a:prstGeom prst="rect">
            <a:avLst/>
          </a:prstGeom>
          <a:noFill/>
          <a:ln cap="flat" cmpd="sng" w="19050">
            <a:solidFill>
              <a:srgbClr val="ED9B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350"/>
              <a:buFont typeface="Arial"/>
              <a:buNone/>
            </a:pPr>
            <a:r>
              <a:t/>
            </a:r>
            <a:endParaRPr sz="1350">
              <a:solidFill>
                <a:schemeClr val="lt1"/>
              </a:solidFill>
              <a:latin typeface="Arial"/>
              <a:ea typeface="Arial"/>
              <a:cs typeface="Arial"/>
              <a:sym typeface="Arial"/>
            </a:endParaRPr>
          </a:p>
        </p:txBody>
      </p:sp>
      <p:sp>
        <p:nvSpPr>
          <p:cNvPr id="1618" name="Google Shape;1618;p57"/>
          <p:cNvSpPr/>
          <p:nvPr/>
        </p:nvSpPr>
        <p:spPr>
          <a:xfrm>
            <a:off x="7495271" y="4286396"/>
            <a:ext cx="1191528" cy="4554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450"/>
              <a:buFont typeface="Arial"/>
              <a:buNone/>
            </a:pPr>
            <a:r>
              <a:t/>
            </a:r>
            <a:endParaRPr sz="450">
              <a:solidFill>
                <a:srgbClr val="000000"/>
              </a:solidFill>
              <a:latin typeface="Arial"/>
              <a:ea typeface="Arial"/>
              <a:cs typeface="Arial"/>
              <a:sym typeface="Arial"/>
            </a:endParaRPr>
          </a:p>
        </p:txBody>
      </p:sp>
      <p:sp>
        <p:nvSpPr>
          <p:cNvPr id="1619" name="Google Shape;1619;p57"/>
          <p:cNvSpPr txBox="1"/>
          <p:nvPr/>
        </p:nvSpPr>
        <p:spPr>
          <a:xfrm>
            <a:off x="7749984" y="4397441"/>
            <a:ext cx="900000" cy="864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Clr>
                <a:schemeClr val="dk1"/>
              </a:buClr>
              <a:buSzPts val="525"/>
              <a:buFont typeface="Arial"/>
              <a:buNone/>
            </a:pPr>
            <a:r>
              <a:rPr lang="en-US" sz="525">
                <a:solidFill>
                  <a:schemeClr val="dk1"/>
                </a:solidFill>
                <a:latin typeface="Arial"/>
                <a:ea typeface="Arial"/>
                <a:cs typeface="Arial"/>
                <a:sym typeface="Arial"/>
              </a:rPr>
              <a:t>New tool introduced in SDLC</a:t>
            </a:r>
            <a:endParaRPr sz="1800">
              <a:solidFill>
                <a:schemeClr val="dk1"/>
              </a:solidFill>
              <a:latin typeface="Arial"/>
              <a:ea typeface="Arial"/>
              <a:cs typeface="Arial"/>
              <a:sym typeface="Arial"/>
            </a:endParaRPr>
          </a:p>
        </p:txBody>
      </p:sp>
      <p:sp>
        <p:nvSpPr>
          <p:cNvPr id="1620" name="Google Shape;1620;p57"/>
          <p:cNvSpPr txBox="1"/>
          <p:nvPr/>
        </p:nvSpPr>
        <p:spPr>
          <a:xfrm>
            <a:off x="7753540" y="4578920"/>
            <a:ext cx="900000" cy="167035"/>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Clr>
                <a:schemeClr val="dk1"/>
              </a:buClr>
              <a:buSzPts val="525"/>
              <a:buFont typeface="Arial"/>
              <a:buNone/>
            </a:pPr>
            <a:r>
              <a:rPr lang="en-US" sz="525">
                <a:solidFill>
                  <a:schemeClr val="dk1"/>
                </a:solidFill>
                <a:latin typeface="Arial"/>
                <a:ea typeface="Arial"/>
                <a:cs typeface="Arial"/>
                <a:sym typeface="Arial"/>
              </a:rPr>
              <a:t>Existing tool shift-left's in SDLC</a:t>
            </a:r>
            <a:endParaRPr sz="1800">
              <a:solidFill>
                <a:schemeClr val="dk1"/>
              </a:solidFill>
              <a:latin typeface="Arial"/>
              <a:ea typeface="Arial"/>
              <a:cs typeface="Arial"/>
              <a:sym typeface="Arial"/>
            </a:endParaRPr>
          </a:p>
        </p:txBody>
      </p:sp>
      <p:sp>
        <p:nvSpPr>
          <p:cNvPr id="1621" name="Google Shape;1621;p57"/>
          <p:cNvSpPr txBox="1"/>
          <p:nvPr/>
        </p:nvSpPr>
        <p:spPr>
          <a:xfrm>
            <a:off x="457200" y="1006431"/>
            <a:ext cx="8229600" cy="3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25"/>
              <a:buFont typeface="Arial"/>
              <a:buNone/>
            </a:pPr>
            <a:r>
              <a:rPr i="1" lang="en-US" sz="825">
                <a:solidFill>
                  <a:schemeClr val="dk1"/>
                </a:solidFill>
                <a:latin typeface="Arial"/>
                <a:ea typeface="Arial"/>
                <a:cs typeface="Arial"/>
                <a:sym typeface="Arial"/>
              </a:rPr>
              <a:t>Performance-focused tool integration in the SDLC enable teams to continuously monitor system performance, identify bottlenecks, and optimize application behavior, thereby ensuring efficient and effective software development processes</a:t>
            </a:r>
            <a:endParaRPr sz="1800">
              <a:solidFill>
                <a:schemeClr val="dk1"/>
              </a:solidFill>
              <a:latin typeface="Arial"/>
              <a:ea typeface="Arial"/>
              <a:cs typeface="Arial"/>
              <a:sym typeface="Arial"/>
            </a:endParaRPr>
          </a:p>
        </p:txBody>
      </p:sp>
      <p:graphicFrame>
        <p:nvGraphicFramePr>
          <p:cNvPr id="1622" name="Google Shape;1622;p57"/>
          <p:cNvGraphicFramePr/>
          <p:nvPr/>
        </p:nvGraphicFramePr>
        <p:xfrm>
          <a:off x="494012" y="1349934"/>
          <a:ext cx="3000000" cy="3000000"/>
        </p:xfrm>
        <a:graphic>
          <a:graphicData uri="http://schemas.openxmlformats.org/drawingml/2006/table">
            <a:tbl>
              <a:tblPr>
                <a:noFill/>
                <a:tableStyleId>{F9374B98-9DA4-49C2-A5E1-3E0501EE0D82}</a:tableStyleId>
              </a:tblPr>
              <a:tblGrid>
                <a:gridCol w="1068250"/>
                <a:gridCol w="4730975"/>
                <a:gridCol w="2393575"/>
              </a:tblGrid>
              <a:tr h="101600">
                <a:tc>
                  <a:txBody>
                    <a:bodyPr/>
                    <a:lstStyle/>
                    <a:p>
                      <a:pPr indent="0" lvl="0" marL="0" marR="0" rtl="0" algn="ctr">
                        <a:spcBef>
                          <a:spcPts val="0"/>
                        </a:spcBef>
                        <a:spcAft>
                          <a:spcPts val="0"/>
                        </a:spcAft>
                        <a:buClr>
                          <a:schemeClr val="lt1"/>
                        </a:buClr>
                        <a:buSzPts val="800"/>
                        <a:buFont typeface="Arial"/>
                        <a:buNone/>
                      </a:pPr>
                      <a:r>
                        <a:rPr b="1" lang="en-US" sz="800">
                          <a:solidFill>
                            <a:schemeClr val="lt1"/>
                          </a:solidFill>
                        </a:rPr>
                        <a:t>Tool</a:t>
                      </a:r>
                      <a:endParaRPr sz="1200"/>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800"/>
                        <a:buFont typeface="Arial"/>
                        <a:buNone/>
                      </a:pPr>
                      <a:r>
                        <a:rPr lang="en-US" sz="800">
                          <a:solidFill>
                            <a:schemeClr val="lt1"/>
                          </a:solidFill>
                        </a:rPr>
                        <a:t>Usage</a:t>
                      </a:r>
                      <a:endParaRPr sz="800">
                        <a:solidFill>
                          <a:schemeClr val="lt1"/>
                        </a:solidFil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chemeClr val="lt1"/>
                        </a:buClr>
                        <a:buSzPts val="800"/>
                        <a:buFont typeface="Arial"/>
                        <a:buNone/>
                      </a:pPr>
                      <a:r>
                        <a:rPr lang="en-US" sz="800">
                          <a:solidFill>
                            <a:schemeClr val="lt1"/>
                          </a:solidFill>
                        </a:rPr>
                        <a:t>Performance Validation</a:t>
                      </a:r>
                      <a:endParaRPr sz="800">
                        <a:solidFill>
                          <a:schemeClr val="lt1"/>
                        </a:solidFill>
                      </a:endParaRPr>
                    </a:p>
                  </a:txBody>
                  <a:tcPr marT="45725" marB="45725" marR="45725" marL="45725"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chemeClr val="accent2"/>
                    </a:solidFill>
                  </a:tcPr>
                </a:tc>
              </a:tr>
              <a:tr h="180000">
                <a:tc>
                  <a:txBody>
                    <a:bodyPr/>
                    <a:lstStyle/>
                    <a:p>
                      <a:pPr indent="0" lvl="0" marL="0" marR="0" rtl="0" algn="l">
                        <a:spcBef>
                          <a:spcPts val="0"/>
                        </a:spcBef>
                        <a:spcAft>
                          <a:spcPts val="0"/>
                        </a:spcAft>
                        <a:buClr>
                          <a:schemeClr val="dk1"/>
                        </a:buClr>
                        <a:buSzPts val="700"/>
                        <a:buFont typeface="Arial"/>
                        <a:buNone/>
                      </a:pPr>
                      <a:r>
                        <a:rPr b="1" lang="en-US" sz="700"/>
                        <a:t>@next/bundle-analyzer</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spcBef>
                          <a:spcPts val="0"/>
                        </a:spcBef>
                        <a:spcAft>
                          <a:spcPts val="0"/>
                        </a:spcAft>
                        <a:buClr>
                          <a:schemeClr val="dk1"/>
                        </a:buClr>
                        <a:buSzPts val="700"/>
                        <a:buFont typeface="Arial"/>
                        <a:buNone/>
                      </a:pPr>
                      <a:r>
                        <a:rPr lang="en-US" sz="700"/>
                        <a:t>Tool for analysing bundle size in Next.js apps, helping developers optimize performance by identifying large dependencies</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Manual checks</a:t>
                      </a:r>
                      <a:r>
                        <a:rPr lang="en-US" sz="700"/>
                        <a:t> and corrective actions on large dependencies</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import-cost</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spcBef>
                          <a:spcPts val="0"/>
                        </a:spcBef>
                        <a:spcAft>
                          <a:spcPts val="0"/>
                        </a:spcAft>
                        <a:buClr>
                          <a:schemeClr val="dk1"/>
                        </a:buClr>
                        <a:buSzPts val="700"/>
                        <a:buFont typeface="Arial"/>
                        <a:buNone/>
                      </a:pPr>
                      <a:r>
                        <a:rPr lang="en-US" sz="700"/>
                        <a:t>VS Code plugin shows package size impact, informing developers about file size repercussions of adding dependencies</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a:t>Manual checks</a:t>
                      </a:r>
                      <a:r>
                        <a:rPr lang="en-US" sz="700"/>
                        <a:t> and corrective actions on large dependencies</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Lighthouse CI</a:t>
                      </a:r>
                      <a:endParaRPr/>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lnSpc>
                          <a:spcPct val="100000"/>
                        </a:lnSpc>
                        <a:spcBef>
                          <a:spcPts val="0"/>
                        </a:spcBef>
                        <a:spcAft>
                          <a:spcPts val="0"/>
                        </a:spcAft>
                        <a:buClr>
                          <a:schemeClr val="dk1"/>
                        </a:buClr>
                        <a:buSzPts val="800"/>
                        <a:buFont typeface="Arial"/>
                        <a:buNone/>
                      </a:pPr>
                      <a:r>
                        <a:rPr lang="en-US" sz="700"/>
                        <a:t>CLI based extension supports evaluation across performance, best practices and other metrices</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700"/>
                        <a:t>Automated</a:t>
                      </a:r>
                      <a:r>
                        <a:rPr lang="en-US" sz="700"/>
                        <a:t> build failure</a:t>
                      </a:r>
                      <a:r>
                        <a:rPr lang="en-US" sz="700"/>
                        <a:t> if page web performance score &lt; xx %</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nx-size-limit</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spcBef>
                          <a:spcPts val="0"/>
                        </a:spcBef>
                        <a:spcAft>
                          <a:spcPts val="0"/>
                        </a:spcAft>
                        <a:buClr>
                          <a:schemeClr val="dk1"/>
                        </a:buClr>
                        <a:buSzPts val="700"/>
                        <a:buFont typeface="Arial"/>
                        <a:buNone/>
                      </a:pPr>
                      <a:r>
                        <a:rPr lang="en-US" sz="700"/>
                        <a:t>This tool helps control JavaScript application sizes, preventing bundle bloat. It sets size limits for bundles, alerting developers if they exceed thresholds, thus optimizing performance</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Automated build failure</a:t>
                      </a:r>
                      <a:r>
                        <a:rPr lang="en-US" sz="700"/>
                        <a:t> </a:t>
                      </a:r>
                      <a:r>
                        <a:rPr lang="en-US" sz="700"/>
                        <a:t>if JS &gt; xx kb</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jProfiler</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spcBef>
                          <a:spcPts val="0"/>
                        </a:spcBef>
                        <a:spcAft>
                          <a:spcPts val="0"/>
                        </a:spcAft>
                        <a:buClr>
                          <a:schemeClr val="dk1"/>
                        </a:buClr>
                        <a:buSzPts val="700"/>
                        <a:buFont typeface="Arial"/>
                        <a:buNone/>
                      </a:pPr>
                      <a:r>
                        <a:rPr lang="en-US" sz="700"/>
                        <a:t>With IDE plugin, this tool can help debug performance issues within the code (Java)</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Manual code profiling and performance debugging</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Gatling</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AFE3BE"/>
                    </a:solidFill>
                  </a:tcPr>
                </a:tc>
                <a:tc>
                  <a:txBody>
                    <a:bodyPr/>
                    <a:lstStyle/>
                    <a:p>
                      <a:pPr indent="0" lvl="0" marL="0" marR="0" rtl="0" algn="l">
                        <a:spcBef>
                          <a:spcPts val="0"/>
                        </a:spcBef>
                        <a:spcAft>
                          <a:spcPts val="0"/>
                        </a:spcAft>
                        <a:buClr>
                          <a:schemeClr val="dk1"/>
                        </a:buClr>
                        <a:buSzPts val="700"/>
                        <a:buFont typeface="Arial"/>
                        <a:buNone/>
                      </a:pPr>
                      <a:r>
                        <a:rPr lang="en-US" sz="700"/>
                        <a:t>Gatling allows developers to script and automate performance tests using code which can be integrated seamlessly into CI/CD pipelines for assertions and quality gate</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Automated build failure if 90 pct RT &gt; xx ms</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SonarQube</a:t>
                      </a:r>
                      <a:endParaRPr/>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D68A"/>
                    </a:solidFill>
                  </a:tcPr>
                </a:tc>
                <a:tc>
                  <a:txBody>
                    <a:bodyPr/>
                    <a:lstStyle/>
                    <a:p>
                      <a:pPr indent="0" lvl="0" marL="0" marR="0" rtl="0" algn="l">
                        <a:spcBef>
                          <a:spcPts val="0"/>
                        </a:spcBef>
                        <a:spcAft>
                          <a:spcPts val="0"/>
                        </a:spcAft>
                        <a:buClr>
                          <a:schemeClr val="dk1"/>
                        </a:buClr>
                        <a:buSzPts val="700"/>
                        <a:buFont typeface="Arial"/>
                        <a:buNone/>
                      </a:pPr>
                      <a:r>
                        <a:rPr lang="en-US" sz="700"/>
                        <a:t>Static code analysis tool that helps identifies potential opportunities through code efficiency and tech debt reduction</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Manual checks and corrective actions on offending code</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sitespeed.io</a:t>
                      </a:r>
                      <a:endParaRPr/>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D68A"/>
                    </a:solidFill>
                  </a:tcPr>
                </a:tc>
                <a:tc>
                  <a:txBody>
                    <a:bodyPr/>
                    <a:lstStyle/>
                    <a:p>
                      <a:pPr indent="0" lvl="0" marL="0" marR="0" rtl="0" algn="l">
                        <a:spcBef>
                          <a:spcPts val="0"/>
                        </a:spcBef>
                        <a:spcAft>
                          <a:spcPts val="0"/>
                        </a:spcAft>
                        <a:buClr>
                          <a:schemeClr val="dk1"/>
                        </a:buClr>
                        <a:buSzPts val="700"/>
                        <a:buFont typeface="Arial"/>
                        <a:buNone/>
                      </a:pPr>
                      <a:r>
                        <a:rPr lang="en-US" sz="700"/>
                        <a:t>Tool for website performance testing, analysing and monitoring metrics like speed, accessibility, and user experience</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rPr lang="en-US" sz="700"/>
                        <a:t>Manual checks and corrective actions on metrics below defined thresholds</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Load Runner</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D68A"/>
                    </a:solidFill>
                  </a:tcPr>
                </a:tc>
                <a:tc>
                  <a:txBody>
                    <a:bodyPr/>
                    <a:lstStyle/>
                    <a:p>
                      <a:pPr indent="0" lvl="0" marL="0" marR="0" rtl="0" algn="l">
                        <a:spcBef>
                          <a:spcPts val="0"/>
                        </a:spcBef>
                        <a:spcAft>
                          <a:spcPts val="0"/>
                        </a:spcAft>
                        <a:buClr>
                          <a:schemeClr val="dk1"/>
                        </a:buClr>
                        <a:buSzPts val="700"/>
                        <a:buFont typeface="Arial"/>
                        <a:buNone/>
                      </a:pPr>
                      <a:r>
                        <a:rPr lang="en-US" sz="700"/>
                        <a:t>Load testing tool used for lower environments</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NeoLoad</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D68A"/>
                    </a:solidFill>
                  </a:tcPr>
                </a:tc>
                <a:tc>
                  <a:txBody>
                    <a:bodyPr/>
                    <a:lstStyle/>
                    <a:p>
                      <a:pPr indent="0" lvl="0" marL="0" marR="0" rtl="0" algn="l">
                        <a:lnSpc>
                          <a:spcPct val="100000"/>
                        </a:lnSpc>
                        <a:spcBef>
                          <a:spcPts val="0"/>
                        </a:spcBef>
                        <a:spcAft>
                          <a:spcPts val="0"/>
                        </a:spcAft>
                        <a:buClr>
                          <a:schemeClr val="dk1"/>
                        </a:buClr>
                        <a:buSzPts val="700"/>
                        <a:buFont typeface="Arial"/>
                        <a:buNone/>
                      </a:pPr>
                      <a:r>
                        <a:rPr lang="en-US" sz="700"/>
                        <a:t>Load testing tool used for Production environment</a:t>
                      </a:r>
                      <a:endParaRPr/>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Arial"/>
                        <a:buNone/>
                      </a:pPr>
                      <a:r>
                        <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r h="180000">
                <a:tc>
                  <a:txBody>
                    <a:bodyPr/>
                    <a:lstStyle/>
                    <a:p>
                      <a:pPr indent="0" lvl="0" marL="0" marR="0" rtl="0" algn="l">
                        <a:spcBef>
                          <a:spcPts val="0"/>
                        </a:spcBef>
                        <a:spcAft>
                          <a:spcPts val="0"/>
                        </a:spcAft>
                        <a:buClr>
                          <a:schemeClr val="dk1"/>
                        </a:buClr>
                        <a:buSzPts val="700"/>
                        <a:buFont typeface="Arial"/>
                        <a:buNone/>
                      </a:pPr>
                      <a:r>
                        <a:rPr b="1" lang="en-US" sz="700"/>
                        <a:t>NewRelic</a:t>
                      </a:r>
                      <a:endParaRPr b="1" sz="700"/>
                    </a:p>
                  </a:txBody>
                  <a:tcPr marT="45725" marB="45725" marR="0"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solidFill>
                      <a:srgbClr val="FFD68A"/>
                    </a:solidFill>
                  </a:tcPr>
                </a:tc>
                <a:tc>
                  <a:txBody>
                    <a:bodyPr/>
                    <a:lstStyle/>
                    <a:p>
                      <a:pPr indent="0" lvl="0" marL="0" marR="0" rtl="0" algn="l">
                        <a:spcBef>
                          <a:spcPts val="0"/>
                        </a:spcBef>
                        <a:spcAft>
                          <a:spcPts val="0"/>
                        </a:spcAft>
                        <a:buClr>
                          <a:schemeClr val="dk1"/>
                        </a:buClr>
                        <a:buSzPts val="700"/>
                        <a:buFont typeface="Arial"/>
                        <a:buNone/>
                      </a:pPr>
                      <a:r>
                        <a:rPr lang="en-US" sz="700"/>
                        <a:t>Provides application performance monitoring, helping developers understand and optimize app performance, troubleshoot issues, and enhance user experience</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700"/>
                        <a:buFont typeface="Arial"/>
                        <a:buNone/>
                      </a:pPr>
                      <a:r>
                        <a:t/>
                      </a:r>
                      <a:endParaRPr sz="700"/>
                    </a:p>
                  </a:txBody>
                  <a:tcPr marT="45725" marB="45725" marR="45725" marL="45725">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BFBFBF"/>
                      </a:solidFill>
                      <a:prstDash val="solid"/>
                      <a:round/>
                      <a:headEnd len="sm" w="sm" type="none"/>
                      <a:tailEnd len="sm" w="sm" type="none"/>
                    </a:lnT>
                    <a:lnB cap="flat" cmpd="sng" w="12700">
                      <a:solidFill>
                        <a:srgbClr val="BFBFBF"/>
                      </a:solidFill>
                      <a:prstDash val="solid"/>
                      <a:round/>
                      <a:headEnd len="sm" w="sm" type="none"/>
                      <a:tailEnd len="sm" w="sm" type="none"/>
                    </a:lnB>
                  </a:tcPr>
                </a:tc>
              </a:tr>
            </a:tbl>
          </a:graphicData>
        </a:graphic>
      </p:graphicFrame>
      <p:sp>
        <p:nvSpPr>
          <p:cNvPr id="1623" name="Google Shape;1623;p57"/>
          <p:cNvSpPr txBox="1"/>
          <p:nvPr/>
        </p:nvSpPr>
        <p:spPr>
          <a:xfrm>
            <a:off x="7847522" y="4195817"/>
            <a:ext cx="399468" cy="1692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00">
                <a:solidFill>
                  <a:schemeClr val="dk1"/>
                </a:solidFill>
                <a:latin typeface="Arial"/>
                <a:ea typeface="Arial"/>
                <a:cs typeface="Arial"/>
                <a:sym typeface="Arial"/>
              </a:rPr>
              <a:t>Legends</a:t>
            </a:r>
            <a:endParaRPr/>
          </a:p>
        </p:txBody>
      </p:sp>
      <p:sp>
        <p:nvSpPr>
          <p:cNvPr id="1624" name="Google Shape;1624;p57"/>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Performance Tools</a:t>
            </a:r>
            <a:endParaRPr b="0" i="0" sz="800">
              <a:solidFill>
                <a:schemeClr val="accen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58"/>
          <p:cNvSpPr/>
          <p:nvPr/>
        </p:nvSpPr>
        <p:spPr>
          <a:xfrm>
            <a:off x="5788364" y="1755800"/>
            <a:ext cx="1320362" cy="150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31" name="Google Shape;1631;p5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Performance Engineering | Monitor &amp; analyze</a:t>
            </a:r>
            <a:endParaRPr/>
          </a:p>
        </p:txBody>
      </p:sp>
      <p:sp>
        <p:nvSpPr>
          <p:cNvPr id="1632" name="Google Shape;1632;p5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1633" name="Google Shape;1633;p58"/>
          <p:cNvSpPr txBox="1"/>
          <p:nvPr/>
        </p:nvSpPr>
        <p:spPr>
          <a:xfrm>
            <a:off x="497260" y="1006431"/>
            <a:ext cx="8189400" cy="3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25"/>
              <a:buFont typeface="Arial"/>
              <a:buNone/>
            </a:pPr>
            <a:r>
              <a:rPr i="1" lang="en-US" sz="825">
                <a:solidFill>
                  <a:schemeClr val="dk1"/>
                </a:solidFill>
                <a:latin typeface="Arial"/>
                <a:ea typeface="Arial"/>
                <a:cs typeface="Arial"/>
                <a:sym typeface="Arial"/>
              </a:rPr>
              <a:t>In the paradigm of performance engineering, prioritize proactive monitoring and analysis using APM-driven metrics with keen focus on optimizing application performance and responsiveness by empowering early detection and resolution of performance bottlenecks</a:t>
            </a:r>
            <a:endParaRPr sz="1800">
              <a:solidFill>
                <a:schemeClr val="dk1"/>
              </a:solidFill>
              <a:latin typeface="Arial"/>
              <a:ea typeface="Arial"/>
              <a:cs typeface="Arial"/>
              <a:sym typeface="Arial"/>
            </a:endParaRPr>
          </a:p>
        </p:txBody>
      </p:sp>
      <p:sp>
        <p:nvSpPr>
          <p:cNvPr id="1634" name="Google Shape;1634;p58"/>
          <p:cNvSpPr/>
          <p:nvPr/>
        </p:nvSpPr>
        <p:spPr>
          <a:xfrm>
            <a:off x="497260" y="1879912"/>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Response Times Metrics</a:t>
            </a:r>
            <a:endParaRPr b="1" sz="700">
              <a:solidFill>
                <a:schemeClr val="lt1"/>
              </a:solidFill>
              <a:latin typeface="Arial"/>
              <a:ea typeface="Arial"/>
              <a:cs typeface="Arial"/>
              <a:sym typeface="Arial"/>
            </a:endParaRPr>
          </a:p>
        </p:txBody>
      </p:sp>
      <p:sp>
        <p:nvSpPr>
          <p:cNvPr id="1635" name="Google Shape;1635;p58"/>
          <p:cNvSpPr/>
          <p:nvPr/>
        </p:nvSpPr>
        <p:spPr>
          <a:xfrm>
            <a:off x="497260" y="2062960"/>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Server response time</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Network latency</a:t>
            </a:r>
            <a:endParaRPr sz="700">
              <a:solidFill>
                <a:schemeClr val="dk1"/>
              </a:solidFill>
              <a:latin typeface="Arial"/>
              <a:ea typeface="Arial"/>
              <a:cs typeface="Arial"/>
              <a:sym typeface="Arial"/>
            </a:endParaRPr>
          </a:p>
        </p:txBody>
      </p:sp>
      <p:sp>
        <p:nvSpPr>
          <p:cNvPr id="1636" name="Google Shape;1636;p58"/>
          <p:cNvSpPr/>
          <p:nvPr/>
        </p:nvSpPr>
        <p:spPr>
          <a:xfrm>
            <a:off x="1754001" y="2565443"/>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Throughput Metrics</a:t>
            </a:r>
            <a:endParaRPr b="1" sz="700">
              <a:solidFill>
                <a:schemeClr val="lt1"/>
              </a:solidFill>
              <a:latin typeface="Arial"/>
              <a:ea typeface="Arial"/>
              <a:cs typeface="Arial"/>
              <a:sym typeface="Arial"/>
            </a:endParaRPr>
          </a:p>
        </p:txBody>
      </p:sp>
      <p:sp>
        <p:nvSpPr>
          <p:cNvPr id="1637" name="Google Shape;1637;p58"/>
          <p:cNvSpPr/>
          <p:nvPr/>
        </p:nvSpPr>
        <p:spPr>
          <a:xfrm>
            <a:off x="1754001" y="2748491"/>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Transactions per second </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Request per minute </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Bandwidth usage</a:t>
            </a:r>
            <a:endParaRPr sz="700">
              <a:solidFill>
                <a:schemeClr val="dk1"/>
              </a:solidFill>
              <a:latin typeface="Arial"/>
              <a:ea typeface="Arial"/>
              <a:cs typeface="Arial"/>
              <a:sym typeface="Arial"/>
            </a:endParaRPr>
          </a:p>
        </p:txBody>
      </p:sp>
      <p:sp>
        <p:nvSpPr>
          <p:cNvPr id="1638" name="Google Shape;1638;p58"/>
          <p:cNvSpPr/>
          <p:nvPr/>
        </p:nvSpPr>
        <p:spPr>
          <a:xfrm>
            <a:off x="497260" y="2565443"/>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Error Rate Metrics</a:t>
            </a:r>
            <a:endParaRPr b="1" sz="700">
              <a:solidFill>
                <a:schemeClr val="lt1"/>
              </a:solidFill>
              <a:latin typeface="Arial"/>
              <a:ea typeface="Arial"/>
              <a:cs typeface="Arial"/>
              <a:sym typeface="Arial"/>
            </a:endParaRPr>
          </a:p>
        </p:txBody>
      </p:sp>
      <p:sp>
        <p:nvSpPr>
          <p:cNvPr id="1639" name="Google Shape;1639;p58"/>
          <p:cNvSpPr/>
          <p:nvPr/>
        </p:nvSpPr>
        <p:spPr>
          <a:xfrm>
            <a:off x="497260" y="2748491"/>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Error rate per transaction</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HTTP error code (4xx, 5xx)</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Exception rate</a:t>
            </a:r>
            <a:endParaRPr sz="700">
              <a:solidFill>
                <a:schemeClr val="dk1"/>
              </a:solidFill>
              <a:latin typeface="Arial"/>
              <a:ea typeface="Arial"/>
              <a:cs typeface="Arial"/>
              <a:sym typeface="Arial"/>
            </a:endParaRPr>
          </a:p>
        </p:txBody>
      </p:sp>
      <p:sp>
        <p:nvSpPr>
          <p:cNvPr id="1640" name="Google Shape;1640;p58"/>
          <p:cNvSpPr/>
          <p:nvPr/>
        </p:nvSpPr>
        <p:spPr>
          <a:xfrm>
            <a:off x="1754001" y="1879912"/>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Utilization Metrics</a:t>
            </a:r>
            <a:endParaRPr b="1" sz="700">
              <a:solidFill>
                <a:schemeClr val="lt1"/>
              </a:solidFill>
              <a:latin typeface="Arial"/>
              <a:ea typeface="Arial"/>
              <a:cs typeface="Arial"/>
              <a:sym typeface="Arial"/>
            </a:endParaRPr>
          </a:p>
        </p:txBody>
      </p:sp>
      <p:sp>
        <p:nvSpPr>
          <p:cNvPr id="1641" name="Google Shape;1641;p58"/>
          <p:cNvSpPr/>
          <p:nvPr/>
        </p:nvSpPr>
        <p:spPr>
          <a:xfrm>
            <a:off x="1754001" y="2062960"/>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CPU utilization</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Memory utilization</a:t>
            </a:r>
            <a:endParaRPr sz="700">
              <a:solidFill>
                <a:schemeClr val="dk1"/>
              </a:solidFill>
              <a:latin typeface="Arial"/>
              <a:ea typeface="Arial"/>
              <a:cs typeface="Arial"/>
              <a:sym typeface="Arial"/>
            </a:endParaRPr>
          </a:p>
        </p:txBody>
      </p:sp>
      <p:sp>
        <p:nvSpPr>
          <p:cNvPr id="1642" name="Google Shape;1642;p58"/>
          <p:cNvSpPr/>
          <p:nvPr/>
        </p:nvSpPr>
        <p:spPr>
          <a:xfrm>
            <a:off x="3011318" y="1879912"/>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User Experience Metrics</a:t>
            </a:r>
            <a:endParaRPr b="1" sz="700">
              <a:solidFill>
                <a:schemeClr val="lt1"/>
              </a:solidFill>
              <a:latin typeface="Arial"/>
              <a:ea typeface="Arial"/>
              <a:cs typeface="Arial"/>
              <a:sym typeface="Arial"/>
            </a:endParaRPr>
          </a:p>
        </p:txBody>
      </p:sp>
      <p:sp>
        <p:nvSpPr>
          <p:cNvPr id="1643" name="Google Shape;1643;p58"/>
          <p:cNvSpPr/>
          <p:nvPr/>
        </p:nvSpPr>
        <p:spPr>
          <a:xfrm>
            <a:off x="3011318" y="2062960"/>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Page load times</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Web vitals</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AJAX</a:t>
            </a:r>
            <a:endParaRPr sz="700">
              <a:solidFill>
                <a:schemeClr val="dk1"/>
              </a:solidFill>
              <a:latin typeface="Arial"/>
              <a:ea typeface="Arial"/>
              <a:cs typeface="Arial"/>
              <a:sym typeface="Arial"/>
            </a:endParaRPr>
          </a:p>
        </p:txBody>
      </p:sp>
      <p:sp>
        <p:nvSpPr>
          <p:cNvPr id="1644" name="Google Shape;1644;p58"/>
          <p:cNvSpPr/>
          <p:nvPr/>
        </p:nvSpPr>
        <p:spPr>
          <a:xfrm>
            <a:off x="3011318" y="2565443"/>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Dependency Metrics</a:t>
            </a:r>
            <a:endParaRPr b="1" sz="700">
              <a:solidFill>
                <a:schemeClr val="lt1"/>
              </a:solidFill>
              <a:latin typeface="Arial"/>
              <a:ea typeface="Arial"/>
              <a:cs typeface="Arial"/>
              <a:sym typeface="Arial"/>
            </a:endParaRPr>
          </a:p>
        </p:txBody>
      </p:sp>
      <p:sp>
        <p:nvSpPr>
          <p:cNvPr id="1645" name="Google Shape;1645;p58"/>
          <p:cNvSpPr/>
          <p:nvPr/>
        </p:nvSpPr>
        <p:spPr>
          <a:xfrm>
            <a:off x="3011318" y="2748491"/>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External service response time</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Dependency utilization</a:t>
            </a:r>
            <a:endParaRPr sz="700">
              <a:solidFill>
                <a:schemeClr val="dk1"/>
              </a:solidFill>
              <a:latin typeface="Arial"/>
              <a:ea typeface="Arial"/>
              <a:cs typeface="Arial"/>
              <a:sym typeface="Arial"/>
            </a:endParaRPr>
          </a:p>
        </p:txBody>
      </p:sp>
      <p:sp>
        <p:nvSpPr>
          <p:cNvPr id="1646" name="Google Shape;1646;p58"/>
          <p:cNvSpPr txBox="1"/>
          <p:nvPr/>
        </p:nvSpPr>
        <p:spPr>
          <a:xfrm>
            <a:off x="457200" y="3715796"/>
            <a:ext cx="8229600" cy="923289"/>
          </a:xfrm>
          <a:prstGeom prst="rect">
            <a:avLst/>
          </a:prstGeom>
          <a:noFill/>
          <a:ln>
            <a:noFill/>
          </a:ln>
        </p:spPr>
        <p:txBody>
          <a:bodyPr anchorCtr="0" anchor="t" bIns="45700" lIns="91425" spcFirstLastPara="1" rIns="91425" wrap="square" tIns="45700">
            <a:spAutoFit/>
          </a:bodyPr>
          <a:lstStyle/>
          <a:p>
            <a:pPr indent="-228600" lvl="0" marL="228600" marR="0" rtl="0" algn="l">
              <a:lnSpc>
                <a:spcPct val="150000"/>
              </a:lnSpc>
              <a:spcBef>
                <a:spcPts val="0"/>
              </a:spcBef>
              <a:spcAft>
                <a:spcPts val="0"/>
              </a:spcAft>
              <a:buClr>
                <a:schemeClr val="dk1"/>
              </a:buClr>
              <a:buSzPts val="900"/>
              <a:buFont typeface="Arial"/>
              <a:buAutoNum type="arabicPeriod"/>
            </a:pPr>
            <a:r>
              <a:rPr lang="en-US" sz="900">
                <a:solidFill>
                  <a:schemeClr val="dk1"/>
                </a:solidFill>
                <a:latin typeface="Arial"/>
                <a:ea typeface="Arial"/>
                <a:cs typeface="Arial"/>
                <a:sym typeface="Arial"/>
              </a:rPr>
              <a:t>Monitor, assess, and report SLOs and SLIs for individual components throughout the journey, not solely focusing on overall page load times</a:t>
            </a:r>
            <a:endParaRPr/>
          </a:p>
          <a:p>
            <a:pPr indent="-228600" lvl="0" marL="228600" marR="0" rtl="0" algn="l">
              <a:lnSpc>
                <a:spcPct val="150000"/>
              </a:lnSpc>
              <a:spcBef>
                <a:spcPts val="0"/>
              </a:spcBef>
              <a:spcAft>
                <a:spcPts val="0"/>
              </a:spcAft>
              <a:buClr>
                <a:schemeClr val="dk1"/>
              </a:buClr>
              <a:buSzPts val="900"/>
              <a:buFont typeface="Arial"/>
              <a:buAutoNum type="arabicPeriod"/>
            </a:pPr>
            <a:r>
              <a:rPr lang="en-US" sz="900">
                <a:solidFill>
                  <a:schemeClr val="dk1"/>
                </a:solidFill>
                <a:latin typeface="Arial"/>
                <a:ea typeface="Arial"/>
                <a:cs typeface="Arial"/>
                <a:sym typeface="Arial"/>
              </a:rPr>
              <a:t>Enforce use of consistent metrics across the organization (e.g. SRE dashboard monitors and reports page load time metrics while sitespeed measures on Web Vitals)</a:t>
            </a:r>
            <a:endParaRPr/>
          </a:p>
          <a:p>
            <a:pPr indent="-228600" lvl="0" marL="228600" marR="0" rtl="0" algn="l">
              <a:lnSpc>
                <a:spcPct val="150000"/>
              </a:lnSpc>
              <a:spcBef>
                <a:spcPts val="0"/>
              </a:spcBef>
              <a:spcAft>
                <a:spcPts val="0"/>
              </a:spcAft>
              <a:buClr>
                <a:schemeClr val="dk1"/>
              </a:buClr>
              <a:buSzPts val="900"/>
              <a:buFont typeface="Arial"/>
              <a:buAutoNum type="arabicPeriod"/>
            </a:pPr>
            <a:r>
              <a:rPr lang="en-US" sz="900">
                <a:solidFill>
                  <a:schemeClr val="dk1"/>
                </a:solidFill>
                <a:latin typeface="Arial"/>
                <a:ea typeface="Arial"/>
                <a:cs typeface="Arial"/>
                <a:sym typeface="Arial"/>
              </a:rPr>
              <a:t>Enable Glassbox onto lower environment for early detection of experience degradation due to performance issues </a:t>
            </a:r>
            <a:endParaRPr sz="1800">
              <a:solidFill>
                <a:schemeClr val="dk1"/>
              </a:solidFill>
              <a:latin typeface="Arial"/>
              <a:ea typeface="Arial"/>
              <a:cs typeface="Arial"/>
              <a:sym typeface="Arial"/>
            </a:endParaRPr>
          </a:p>
        </p:txBody>
      </p:sp>
      <p:sp>
        <p:nvSpPr>
          <p:cNvPr id="1647" name="Google Shape;1647;p58"/>
          <p:cNvSpPr/>
          <p:nvPr/>
        </p:nvSpPr>
        <p:spPr>
          <a:xfrm>
            <a:off x="5904150" y="1638275"/>
            <a:ext cx="1077600" cy="18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descr="HeadSpin Reviews 2024: Details, Pricing, &amp; Features | G2" id="1648" name="Google Shape;1648;p58"/>
          <p:cNvPicPr preferRelativeResize="0"/>
          <p:nvPr/>
        </p:nvPicPr>
        <p:blipFill rotWithShape="1">
          <a:blip r:embed="rId3">
            <a:alphaModFix/>
          </a:blip>
          <a:srcRect b="37856" l="21809" r="26813" t="42391"/>
          <a:stretch/>
        </p:blipFill>
        <p:spPr>
          <a:xfrm>
            <a:off x="5890470" y="1715282"/>
            <a:ext cx="492759" cy="99453"/>
          </a:xfrm>
          <a:prstGeom prst="rect">
            <a:avLst/>
          </a:prstGeom>
          <a:noFill/>
          <a:ln>
            <a:noFill/>
          </a:ln>
        </p:spPr>
      </p:pic>
      <p:pic>
        <p:nvPicPr>
          <p:cNvPr descr="Catchpoint logo - Social media &amp; Logos Icons" id="1649" name="Google Shape;1649;p58"/>
          <p:cNvPicPr preferRelativeResize="0"/>
          <p:nvPr/>
        </p:nvPicPr>
        <p:blipFill rotWithShape="1">
          <a:blip r:embed="rId4">
            <a:alphaModFix/>
          </a:blip>
          <a:srcRect b="19654" l="3556" r="-7852" t="18669"/>
          <a:stretch/>
        </p:blipFill>
        <p:spPr>
          <a:xfrm>
            <a:off x="6392956" y="1664208"/>
            <a:ext cx="608764" cy="180000"/>
          </a:xfrm>
          <a:prstGeom prst="rect">
            <a:avLst/>
          </a:prstGeom>
          <a:noFill/>
          <a:ln>
            <a:noFill/>
          </a:ln>
        </p:spPr>
      </p:pic>
      <p:sp>
        <p:nvSpPr>
          <p:cNvPr id="1650" name="Google Shape;1650;p58"/>
          <p:cNvSpPr/>
          <p:nvPr/>
        </p:nvSpPr>
        <p:spPr>
          <a:xfrm>
            <a:off x="5833862" y="1879912"/>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Synthetic Monitoring (Web)</a:t>
            </a:r>
            <a:endParaRPr b="1" sz="700">
              <a:solidFill>
                <a:schemeClr val="lt1"/>
              </a:solidFill>
              <a:latin typeface="Arial"/>
              <a:ea typeface="Arial"/>
              <a:cs typeface="Arial"/>
              <a:sym typeface="Arial"/>
            </a:endParaRPr>
          </a:p>
        </p:txBody>
      </p:sp>
      <p:sp>
        <p:nvSpPr>
          <p:cNvPr id="1651" name="Google Shape;1651;p58"/>
          <p:cNvSpPr/>
          <p:nvPr/>
        </p:nvSpPr>
        <p:spPr>
          <a:xfrm>
            <a:off x="5833862" y="2062960"/>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Performance monitoring</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Availability &amp; reliability monitoring</a:t>
            </a:r>
            <a:endParaRPr sz="700">
              <a:solidFill>
                <a:schemeClr val="dk1"/>
              </a:solidFill>
              <a:latin typeface="Arial"/>
              <a:ea typeface="Arial"/>
              <a:cs typeface="Arial"/>
              <a:sym typeface="Arial"/>
            </a:endParaRPr>
          </a:p>
        </p:txBody>
      </p:sp>
      <p:sp>
        <p:nvSpPr>
          <p:cNvPr id="1652" name="Google Shape;1652;p58"/>
          <p:cNvSpPr/>
          <p:nvPr/>
        </p:nvSpPr>
        <p:spPr>
          <a:xfrm>
            <a:off x="5833862" y="2565443"/>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Synthetic Monitoring (App)</a:t>
            </a:r>
            <a:endParaRPr b="1" sz="700">
              <a:solidFill>
                <a:schemeClr val="lt1"/>
              </a:solidFill>
              <a:latin typeface="Arial"/>
              <a:ea typeface="Arial"/>
              <a:cs typeface="Arial"/>
              <a:sym typeface="Arial"/>
            </a:endParaRPr>
          </a:p>
        </p:txBody>
      </p:sp>
      <p:sp>
        <p:nvSpPr>
          <p:cNvPr id="1653" name="Google Shape;1653;p58"/>
          <p:cNvSpPr/>
          <p:nvPr/>
        </p:nvSpPr>
        <p:spPr>
          <a:xfrm>
            <a:off x="5833862" y="2748491"/>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App speed monitoring</a:t>
            </a:r>
            <a:endParaRPr sz="700">
              <a:solidFill>
                <a:schemeClr val="dk1"/>
              </a:solidFill>
              <a:latin typeface="Arial"/>
              <a:ea typeface="Arial"/>
              <a:cs typeface="Arial"/>
              <a:sym typeface="Arial"/>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Resource utilization monitoring</a:t>
            </a:r>
            <a:endParaRPr sz="700">
              <a:solidFill>
                <a:schemeClr val="dk1"/>
              </a:solidFill>
              <a:latin typeface="Arial"/>
              <a:ea typeface="Arial"/>
              <a:cs typeface="Arial"/>
              <a:sym typeface="Arial"/>
            </a:endParaRPr>
          </a:p>
        </p:txBody>
      </p:sp>
      <p:sp>
        <p:nvSpPr>
          <p:cNvPr id="1654" name="Google Shape;1654;p58"/>
          <p:cNvSpPr txBox="1"/>
          <p:nvPr/>
        </p:nvSpPr>
        <p:spPr>
          <a:xfrm>
            <a:off x="457200" y="3469450"/>
            <a:ext cx="18570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000"/>
              <a:buFont typeface="Arial"/>
              <a:buNone/>
            </a:pPr>
            <a:r>
              <a:rPr b="1" lang="en-US" sz="1000">
                <a:solidFill>
                  <a:schemeClr val="dk1"/>
                </a:solidFill>
                <a:latin typeface="Arial"/>
                <a:ea typeface="Arial"/>
                <a:cs typeface="Arial"/>
                <a:sym typeface="Arial"/>
              </a:rPr>
              <a:t>Recommendations</a:t>
            </a:r>
            <a:endParaRPr sz="1800">
              <a:solidFill>
                <a:schemeClr val="dk1"/>
              </a:solidFill>
              <a:latin typeface="Arial"/>
              <a:ea typeface="Arial"/>
              <a:cs typeface="Arial"/>
              <a:sym typeface="Arial"/>
            </a:endParaRPr>
          </a:p>
        </p:txBody>
      </p:sp>
      <p:sp>
        <p:nvSpPr>
          <p:cNvPr id="1655" name="Google Shape;1655;p58"/>
          <p:cNvSpPr/>
          <p:nvPr/>
        </p:nvSpPr>
        <p:spPr>
          <a:xfrm>
            <a:off x="457200" y="1755800"/>
            <a:ext cx="3822970" cy="150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6" name="Google Shape;1656;p58"/>
          <p:cNvSpPr/>
          <p:nvPr/>
        </p:nvSpPr>
        <p:spPr>
          <a:xfrm>
            <a:off x="1884030" y="1655600"/>
            <a:ext cx="960000" cy="18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pic>
        <p:nvPicPr>
          <p:cNvPr id="1657" name="Google Shape;1657;p58"/>
          <p:cNvPicPr preferRelativeResize="0"/>
          <p:nvPr/>
        </p:nvPicPr>
        <p:blipFill rotWithShape="1">
          <a:blip r:embed="rId5">
            <a:alphaModFix/>
          </a:blip>
          <a:srcRect b="684" l="-14292" r="-9239" t="0"/>
          <a:stretch/>
        </p:blipFill>
        <p:spPr>
          <a:xfrm>
            <a:off x="1840555" y="1670693"/>
            <a:ext cx="1028703" cy="160895"/>
          </a:xfrm>
          <a:prstGeom prst="rect">
            <a:avLst/>
          </a:prstGeom>
          <a:noFill/>
          <a:ln>
            <a:noFill/>
          </a:ln>
        </p:spPr>
      </p:pic>
      <p:sp>
        <p:nvSpPr>
          <p:cNvPr id="1658" name="Google Shape;1658;p58"/>
          <p:cNvSpPr/>
          <p:nvPr/>
        </p:nvSpPr>
        <p:spPr>
          <a:xfrm>
            <a:off x="4383186" y="1751646"/>
            <a:ext cx="1305988" cy="150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59" name="Google Shape;1659;p58"/>
          <p:cNvSpPr/>
          <p:nvPr/>
        </p:nvSpPr>
        <p:spPr>
          <a:xfrm>
            <a:off x="4656409" y="1651218"/>
            <a:ext cx="798000" cy="18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0" name="Google Shape;1660;p58"/>
          <p:cNvSpPr/>
          <p:nvPr/>
        </p:nvSpPr>
        <p:spPr>
          <a:xfrm>
            <a:off x="4422978" y="1875758"/>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Performance Metrics</a:t>
            </a:r>
            <a:endParaRPr b="1" sz="700">
              <a:solidFill>
                <a:schemeClr val="lt1"/>
              </a:solidFill>
              <a:latin typeface="Arial"/>
              <a:ea typeface="Arial"/>
              <a:cs typeface="Arial"/>
              <a:sym typeface="Arial"/>
            </a:endParaRPr>
          </a:p>
        </p:txBody>
      </p:sp>
      <p:sp>
        <p:nvSpPr>
          <p:cNvPr id="1661" name="Google Shape;1661;p58"/>
          <p:cNvSpPr/>
          <p:nvPr/>
        </p:nvSpPr>
        <p:spPr>
          <a:xfrm>
            <a:off x="4422978" y="2058806"/>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Page Load Time</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Historical performance monitoring (ER wise)</a:t>
            </a:r>
            <a:endParaRPr/>
          </a:p>
          <a:p>
            <a:pPr indent="-76200" lvl="0" marL="128587" marR="0" rtl="0" algn="l">
              <a:spcBef>
                <a:spcPts val="0"/>
              </a:spcBef>
              <a:spcAft>
                <a:spcPts val="0"/>
              </a:spcAft>
              <a:buClr>
                <a:schemeClr val="dk1"/>
              </a:buClr>
              <a:buSzPts val="700"/>
              <a:buFont typeface="Arial"/>
              <a:buNone/>
            </a:pPr>
            <a:r>
              <a:t/>
            </a:r>
            <a:endParaRPr sz="700">
              <a:solidFill>
                <a:schemeClr val="dk1"/>
              </a:solidFill>
              <a:latin typeface="Arial"/>
              <a:ea typeface="Arial"/>
              <a:cs typeface="Arial"/>
              <a:sym typeface="Arial"/>
            </a:endParaRPr>
          </a:p>
        </p:txBody>
      </p:sp>
      <p:sp>
        <p:nvSpPr>
          <p:cNvPr id="1662" name="Google Shape;1662;p58"/>
          <p:cNvSpPr/>
          <p:nvPr/>
        </p:nvSpPr>
        <p:spPr>
          <a:xfrm>
            <a:off x="4422978" y="2561289"/>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Optimization Suggestions</a:t>
            </a:r>
            <a:endParaRPr b="1" sz="700">
              <a:solidFill>
                <a:schemeClr val="lt1"/>
              </a:solidFill>
              <a:latin typeface="Arial"/>
              <a:ea typeface="Arial"/>
              <a:cs typeface="Arial"/>
              <a:sym typeface="Arial"/>
            </a:endParaRPr>
          </a:p>
        </p:txBody>
      </p:sp>
      <p:sp>
        <p:nvSpPr>
          <p:cNvPr id="1663" name="Google Shape;1663;p58"/>
          <p:cNvSpPr/>
          <p:nvPr/>
        </p:nvSpPr>
        <p:spPr>
          <a:xfrm>
            <a:off x="4422978" y="2744337"/>
            <a:ext cx="1224000" cy="468000"/>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Accessibility</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Resource optimization</a:t>
            </a:r>
            <a:endParaRPr/>
          </a:p>
          <a:p>
            <a:pPr indent="-76200" lvl="0" marL="128587" marR="0" rtl="0" algn="l">
              <a:spcBef>
                <a:spcPts val="0"/>
              </a:spcBef>
              <a:spcAft>
                <a:spcPts val="0"/>
              </a:spcAft>
              <a:buClr>
                <a:schemeClr val="dk1"/>
              </a:buClr>
              <a:buSzPts val="700"/>
              <a:buFont typeface="Arial"/>
              <a:buNone/>
            </a:pPr>
            <a:r>
              <a:t/>
            </a:r>
            <a:endParaRPr sz="700">
              <a:solidFill>
                <a:schemeClr val="dk1"/>
              </a:solidFill>
              <a:latin typeface="Arial"/>
              <a:ea typeface="Arial"/>
              <a:cs typeface="Arial"/>
              <a:sym typeface="Arial"/>
            </a:endParaRPr>
          </a:p>
        </p:txBody>
      </p:sp>
      <p:pic>
        <p:nvPicPr>
          <p:cNvPr id="1664" name="Google Shape;1664;p58"/>
          <p:cNvPicPr preferRelativeResize="0"/>
          <p:nvPr/>
        </p:nvPicPr>
        <p:blipFill rotWithShape="1">
          <a:blip r:embed="rId6">
            <a:alphaModFix/>
          </a:blip>
          <a:srcRect b="0" l="0" r="0" t="0"/>
          <a:stretch/>
        </p:blipFill>
        <p:spPr>
          <a:xfrm>
            <a:off x="4726124" y="1687218"/>
            <a:ext cx="654132" cy="108000"/>
          </a:xfrm>
          <a:prstGeom prst="rect">
            <a:avLst/>
          </a:prstGeom>
          <a:noFill/>
          <a:ln>
            <a:noFill/>
          </a:ln>
        </p:spPr>
      </p:pic>
      <p:sp>
        <p:nvSpPr>
          <p:cNvPr id="1665" name="Google Shape;1665;p58"/>
          <p:cNvSpPr/>
          <p:nvPr/>
        </p:nvSpPr>
        <p:spPr>
          <a:xfrm>
            <a:off x="7355337" y="1751646"/>
            <a:ext cx="1320362" cy="1508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6" name="Google Shape;1666;p58"/>
          <p:cNvSpPr/>
          <p:nvPr/>
        </p:nvSpPr>
        <p:spPr>
          <a:xfrm>
            <a:off x="7606312" y="1634121"/>
            <a:ext cx="847150" cy="180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1667" name="Google Shape;1667;p58"/>
          <p:cNvSpPr/>
          <p:nvPr/>
        </p:nvSpPr>
        <p:spPr>
          <a:xfrm>
            <a:off x="7400835" y="1875758"/>
            <a:ext cx="1224000" cy="180000"/>
          </a:xfrm>
          <a:prstGeom prst="rect">
            <a:avLst/>
          </a:prstGeom>
          <a:solidFill>
            <a:schemeClr val="dk1"/>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700"/>
              <a:buFont typeface="Arial"/>
              <a:buNone/>
            </a:pPr>
            <a:r>
              <a:rPr b="1" lang="en-US" sz="700">
                <a:solidFill>
                  <a:schemeClr val="lt1"/>
                </a:solidFill>
                <a:latin typeface="Arial"/>
                <a:ea typeface="Arial"/>
                <a:cs typeface="Arial"/>
                <a:sym typeface="Arial"/>
              </a:rPr>
              <a:t>Monitoring</a:t>
            </a:r>
            <a:endParaRPr b="1" sz="700">
              <a:solidFill>
                <a:schemeClr val="lt1"/>
              </a:solidFill>
              <a:latin typeface="Arial"/>
              <a:ea typeface="Arial"/>
              <a:cs typeface="Arial"/>
              <a:sym typeface="Arial"/>
            </a:endParaRPr>
          </a:p>
        </p:txBody>
      </p:sp>
      <p:sp>
        <p:nvSpPr>
          <p:cNvPr id="1668" name="Google Shape;1668;p58"/>
          <p:cNvSpPr/>
          <p:nvPr/>
        </p:nvSpPr>
        <p:spPr>
          <a:xfrm>
            <a:off x="7400835" y="2058805"/>
            <a:ext cx="1224000" cy="1157685"/>
          </a:xfrm>
          <a:prstGeom prst="rect">
            <a:avLst/>
          </a:prstGeom>
          <a:noFill/>
          <a:ln cap="sq" cmpd="sng" w="9525">
            <a:solidFill>
              <a:schemeClr val="dk1"/>
            </a:solidFill>
            <a:prstDash val="solid"/>
            <a:round/>
            <a:headEnd len="sm" w="sm" type="none"/>
            <a:tailEnd len="sm" w="sm" type="none"/>
          </a:ln>
        </p:spPr>
        <p:txBody>
          <a:bodyPr anchorCtr="0" anchor="t" bIns="13500" lIns="13500" spcFirstLastPara="1" rIns="13500" wrap="square" tIns="54000">
            <a:noAutofit/>
          </a:bodyPr>
          <a:lstStyle/>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Journey monitoring</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Channel monitoring</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Availability monitoring</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Reliability monitoring</a:t>
            </a:r>
            <a:endParaRPr/>
          </a:p>
          <a:p>
            <a:pPr indent="-120650" lvl="0" marL="128587"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Comparison across test locations</a:t>
            </a:r>
            <a:endParaRPr/>
          </a:p>
          <a:p>
            <a:pPr indent="-76200" lvl="0" marL="128587" marR="0" rtl="0" algn="l">
              <a:spcBef>
                <a:spcPts val="0"/>
              </a:spcBef>
              <a:spcAft>
                <a:spcPts val="0"/>
              </a:spcAft>
              <a:buClr>
                <a:schemeClr val="dk1"/>
              </a:buClr>
              <a:buSzPts val="700"/>
              <a:buFont typeface="Arial"/>
              <a:buNone/>
            </a:pPr>
            <a:r>
              <a:t/>
            </a:r>
            <a:endParaRPr sz="700">
              <a:solidFill>
                <a:schemeClr val="dk1"/>
              </a:solidFill>
              <a:latin typeface="Arial"/>
              <a:ea typeface="Arial"/>
              <a:cs typeface="Arial"/>
              <a:sym typeface="Arial"/>
            </a:endParaRPr>
          </a:p>
        </p:txBody>
      </p:sp>
      <p:sp>
        <p:nvSpPr>
          <p:cNvPr id="1669" name="Google Shape;1669;p58"/>
          <p:cNvSpPr txBox="1"/>
          <p:nvPr/>
        </p:nvSpPr>
        <p:spPr>
          <a:xfrm>
            <a:off x="7563474" y="1629407"/>
            <a:ext cx="88998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Arial"/>
                <a:ea typeface="Arial"/>
                <a:cs typeface="Arial"/>
                <a:sym typeface="Arial"/>
              </a:rPr>
              <a:t>SRE Dashboard</a:t>
            </a:r>
            <a:endParaRPr/>
          </a:p>
        </p:txBody>
      </p:sp>
      <p:cxnSp>
        <p:nvCxnSpPr>
          <p:cNvPr id="1670" name="Google Shape;1670;p58"/>
          <p:cNvCxnSpPr>
            <a:stCxn id="1630" idx="3"/>
            <a:endCxn id="1665" idx="1"/>
          </p:cNvCxnSpPr>
          <p:nvPr/>
        </p:nvCxnSpPr>
        <p:spPr>
          <a:xfrm flipH="1" rot="10800000">
            <a:off x="7108726" y="2505800"/>
            <a:ext cx="246600" cy="4200"/>
          </a:xfrm>
          <a:prstGeom prst="straightConnector1">
            <a:avLst/>
          </a:prstGeom>
          <a:solidFill>
            <a:schemeClr val="accent1"/>
          </a:solidFill>
          <a:ln cap="sq" cmpd="sng" w="28575">
            <a:solidFill>
              <a:schemeClr val="dk1"/>
            </a:solidFill>
            <a:prstDash val="solid"/>
            <a:round/>
            <a:headEnd len="sm" w="sm" type="none"/>
            <a:tailEnd len="med" w="med" type="triangle"/>
          </a:ln>
        </p:spPr>
      </p:cxnSp>
      <p:sp>
        <p:nvSpPr>
          <p:cNvPr id="1671" name="Google Shape;1671;p58"/>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Monitor &amp; analyze</a:t>
            </a:r>
            <a:endParaRPr b="0" i="0" sz="800">
              <a:solidFill>
                <a:schemeClr val="accen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g2d1ce9cd426_2_1555"/>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t>Performance Engineering Approach</a:t>
            </a:r>
            <a:endParaRPr/>
          </a:p>
        </p:txBody>
      </p:sp>
      <p:sp>
        <p:nvSpPr>
          <p:cNvPr id="1677" name="Google Shape;1677;g2d1ce9cd426_2_155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78" name="Google Shape;1678;g2d1ce9cd426_2_1555"/>
          <p:cNvSpPr txBox="1"/>
          <p:nvPr/>
        </p:nvSpPr>
        <p:spPr>
          <a:xfrm>
            <a:off x="405559" y="1076325"/>
            <a:ext cx="5833500" cy="954300"/>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t/>
            </a:r>
            <a:endParaRPr b="1" i="0" sz="1400" u="none" cap="none" strike="noStrike">
              <a:solidFill>
                <a:schemeClr val="dk1"/>
              </a:solidFill>
              <a:latin typeface="Verizon NHG TX"/>
              <a:ea typeface="Verizon NHG TX"/>
              <a:cs typeface="Verizon NHG TX"/>
              <a:sym typeface="Verizon NHG TX"/>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Verizon NHG TX"/>
              <a:ea typeface="Verizon NHG TX"/>
              <a:cs typeface="Verizon NHG TX"/>
              <a:sym typeface="Verizon NHG TX"/>
            </a:endParaRPr>
          </a:p>
          <a:p>
            <a:pPr indent="-196850" lvl="0" marL="285750" marR="0" rtl="0" algn="l">
              <a:spcBef>
                <a:spcPts val="0"/>
              </a:spcBef>
              <a:spcAft>
                <a:spcPts val="0"/>
              </a:spcAft>
              <a:buClr>
                <a:schemeClr val="dk1"/>
              </a:buClr>
              <a:buSzPts val="1400"/>
              <a:buFont typeface="Arial"/>
              <a:buNone/>
            </a:pPr>
            <a:r>
              <a:t/>
            </a:r>
            <a:endParaRPr b="1" sz="1400">
              <a:solidFill>
                <a:schemeClr val="dk1"/>
              </a:solidFill>
              <a:latin typeface="Verizon NHG TX"/>
              <a:ea typeface="Verizon NHG TX"/>
              <a:cs typeface="Verizon NHG TX"/>
              <a:sym typeface="Verizon NHG TX"/>
            </a:endParaRPr>
          </a:p>
          <a:p>
            <a:pPr indent="-196850" lvl="0" marL="285750" marR="0" rtl="0" algn="l">
              <a:spcBef>
                <a:spcPts val="0"/>
              </a:spcBef>
              <a:spcAft>
                <a:spcPts val="0"/>
              </a:spcAft>
              <a:buClr>
                <a:schemeClr val="dk1"/>
              </a:buClr>
              <a:buSzPts val="1400"/>
              <a:buFont typeface="Arial"/>
              <a:buNone/>
            </a:pPr>
            <a:r>
              <a:t/>
            </a:r>
            <a:endParaRPr b="1" sz="1400">
              <a:solidFill>
                <a:schemeClr val="dk1"/>
              </a:solidFill>
              <a:latin typeface="Verizon NHG TX"/>
              <a:ea typeface="Verizon NHG TX"/>
              <a:cs typeface="Verizon NHG TX"/>
              <a:sym typeface="Verizon NHG TX"/>
            </a:endParaRPr>
          </a:p>
        </p:txBody>
      </p:sp>
      <p:sp>
        <p:nvSpPr>
          <p:cNvPr id="1679" name="Google Shape;1679;g2d1ce9cd426_2_1555"/>
          <p:cNvSpPr txBox="1"/>
          <p:nvPr/>
        </p:nvSpPr>
        <p:spPr>
          <a:xfrm>
            <a:off x="375268" y="862404"/>
            <a:ext cx="8171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1200">
                <a:solidFill>
                  <a:srgbClr val="334155"/>
                </a:solidFill>
                <a:latin typeface="Verizon NHG TX"/>
                <a:ea typeface="Verizon NHG TX"/>
                <a:cs typeface="Verizon NHG TX"/>
                <a:sym typeface="Verizon NHG TX"/>
              </a:rPr>
              <a:t>Empower teams to proactively address performance concerns from the outset, optimizing system efficiency and user experience for enhanced product quality and stakeholder satisfaction throughout development</a:t>
            </a:r>
            <a:endParaRPr/>
          </a:p>
        </p:txBody>
      </p:sp>
      <p:graphicFrame>
        <p:nvGraphicFramePr>
          <p:cNvPr id="1680" name="Google Shape;1680;g2d1ce9cd426_2_1555"/>
          <p:cNvGraphicFramePr/>
          <p:nvPr/>
        </p:nvGraphicFramePr>
        <p:xfrm>
          <a:off x="457198" y="1394356"/>
          <a:ext cx="3000000" cy="3000000"/>
        </p:xfrm>
        <a:graphic>
          <a:graphicData uri="http://schemas.openxmlformats.org/drawingml/2006/table">
            <a:tbl>
              <a:tblPr>
                <a:noFill/>
                <a:tableStyleId>{F9374B98-9DA4-49C2-A5E1-3E0501EE0D82}</a:tableStyleId>
              </a:tblPr>
              <a:tblGrid>
                <a:gridCol w="2959150"/>
                <a:gridCol w="2433650"/>
                <a:gridCol w="2696400"/>
              </a:tblGrid>
              <a:tr h="337800">
                <a:tc>
                  <a:txBody>
                    <a:bodyPr/>
                    <a:lstStyle/>
                    <a:p>
                      <a:pPr indent="0" lvl="0" marL="0" marR="0" rtl="0" algn="l">
                        <a:spcBef>
                          <a:spcPts val="0"/>
                        </a:spcBef>
                        <a:spcAft>
                          <a:spcPts val="0"/>
                        </a:spcAft>
                        <a:buNone/>
                      </a:pPr>
                      <a:r>
                        <a:rPr b="1" lang="en-US" sz="1000">
                          <a:solidFill>
                            <a:schemeClr val="dk1"/>
                          </a:solidFill>
                        </a:rPr>
                        <a:t>Developer Box</a:t>
                      </a:r>
                      <a:endParaRPr/>
                    </a:p>
                  </a:txBody>
                  <a:tcPr marT="100650" marB="100650" marR="100650" marL="100650" anchor="ctr">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1000">
                          <a:solidFill>
                            <a:schemeClr val="dk1"/>
                          </a:solidFill>
                        </a:rPr>
                        <a:t>Code Reviews</a:t>
                      </a:r>
                      <a:endParaRPr/>
                    </a:p>
                  </a:txBody>
                  <a:tcPr marT="100650" marB="100650" marR="100650" marL="100650" anchor="ctr">
                    <a:lnL cap="flat" cmpd="sng" w="12700">
                      <a:solidFill>
                        <a:srgbClr val="A5A5A5"/>
                      </a:solidFill>
                      <a:prstDash val="dot"/>
                      <a:round/>
                      <a:headEnd len="sm" w="sm" type="none"/>
                      <a:tailEnd len="sm" w="sm" type="none"/>
                    </a:lnL>
                    <a:lnR cap="flat" cmpd="sng" w="12700">
                      <a:solidFill>
                        <a:srgbClr val="A5A5A5"/>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D8D8D8"/>
                    </a:solidFill>
                  </a:tcPr>
                </a:tc>
                <a:tc>
                  <a:txBody>
                    <a:bodyPr/>
                    <a:lstStyle/>
                    <a:p>
                      <a:pPr indent="0" lvl="0" marL="0" marR="0" rtl="0" algn="l">
                        <a:spcBef>
                          <a:spcPts val="0"/>
                        </a:spcBef>
                        <a:spcAft>
                          <a:spcPts val="0"/>
                        </a:spcAft>
                        <a:buNone/>
                      </a:pPr>
                      <a:r>
                        <a:rPr b="1" lang="en-US" sz="1000">
                          <a:solidFill>
                            <a:schemeClr val="dk1"/>
                          </a:solidFill>
                        </a:rPr>
                        <a:t>Code Integration</a:t>
                      </a:r>
                      <a:endParaRPr/>
                    </a:p>
                  </a:txBody>
                  <a:tcPr marT="100650" marB="100650" marR="100650" marL="100650" anchor="ctr">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D8D8D8"/>
                    </a:solidFill>
                  </a:tcPr>
                </a:tc>
              </a:tr>
              <a:tr h="1209150">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API performance test case authoring</a:t>
                      </a:r>
                      <a:endParaRPr/>
                    </a:p>
                    <a:p>
                      <a:pPr indent="-171450" lvl="0" marL="171450" marR="0" rtl="0" algn="l">
                        <a:lnSpc>
                          <a:spcPct val="150000"/>
                        </a:lnSpc>
                        <a:spcBef>
                          <a:spcPts val="0"/>
                        </a:spcBef>
                        <a:spcAft>
                          <a:spcPts val="0"/>
                        </a:spcAft>
                        <a:buClr>
                          <a:schemeClr val="dk1"/>
                        </a:buClr>
                        <a:buSzPts val="800"/>
                        <a:buFont typeface="Arial"/>
                        <a:buChar char="•"/>
                      </a:pPr>
                      <a:r>
                        <a:rPr lang="en-US" sz="800"/>
                        <a:t>Service virtualization for mocking service dependencies</a:t>
                      </a:r>
                      <a:endParaRPr/>
                    </a:p>
                    <a:p>
                      <a:pPr indent="-171450" lvl="0" marL="171450" marR="0" rtl="0" algn="l">
                        <a:lnSpc>
                          <a:spcPct val="150000"/>
                        </a:lnSpc>
                        <a:spcBef>
                          <a:spcPts val="0"/>
                        </a:spcBef>
                        <a:spcAft>
                          <a:spcPts val="0"/>
                        </a:spcAft>
                        <a:buClr>
                          <a:schemeClr val="dk1"/>
                        </a:buClr>
                        <a:buSzPts val="800"/>
                        <a:buFont typeface="Arial"/>
                        <a:buChar char="•"/>
                      </a:pPr>
                      <a:r>
                        <a:rPr lang="en-US" sz="800"/>
                        <a:t>Scaled load tests</a:t>
                      </a:r>
                      <a:endParaRPr/>
                    </a:p>
                    <a:p>
                      <a:pPr indent="-171450" lvl="0" marL="171450" marR="0" rtl="0" algn="l">
                        <a:lnSpc>
                          <a:spcPct val="150000"/>
                        </a:lnSpc>
                        <a:spcBef>
                          <a:spcPts val="0"/>
                        </a:spcBef>
                        <a:spcAft>
                          <a:spcPts val="0"/>
                        </a:spcAft>
                        <a:buClr>
                          <a:schemeClr val="dk1"/>
                        </a:buClr>
                        <a:buSzPts val="800"/>
                        <a:buFont typeface="Arial"/>
                        <a:buChar char="•"/>
                      </a:pPr>
                      <a:r>
                        <a:rPr lang="en-US" sz="800"/>
                        <a:t>Code profiling</a:t>
                      </a:r>
                      <a:endParaRPr/>
                    </a:p>
                    <a:p>
                      <a:pPr indent="-171450" lvl="0" marL="171450" marR="0" rtl="0" algn="l">
                        <a:lnSpc>
                          <a:spcPct val="150000"/>
                        </a:lnSpc>
                        <a:spcBef>
                          <a:spcPts val="0"/>
                        </a:spcBef>
                        <a:spcAft>
                          <a:spcPts val="0"/>
                        </a:spcAft>
                        <a:buClr>
                          <a:schemeClr val="dk1"/>
                        </a:buClr>
                        <a:buSzPts val="800"/>
                        <a:buFont typeface="Arial"/>
                        <a:buChar char="•"/>
                      </a:pPr>
                      <a:r>
                        <a:rPr lang="en-US" sz="800"/>
                        <a:t>Git hooks</a:t>
                      </a:r>
                      <a:endParaRPr/>
                    </a:p>
                  </a:txBody>
                  <a:tcPr marT="100650" marB="100650" marR="100650" marL="100650">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Automated component performance testing and decorating Pull Requests with identified performance issues</a:t>
                      </a:r>
                      <a:endParaRPr/>
                    </a:p>
                  </a:txBody>
                  <a:tcPr marT="100650" marB="100650" marR="100650" marL="100650">
                    <a:lnL cap="flat" cmpd="sng" w="12700">
                      <a:solidFill>
                        <a:srgbClr val="A5A5A5"/>
                      </a:solidFill>
                      <a:prstDash val="dot"/>
                      <a:round/>
                      <a:headEnd len="sm" w="sm" type="none"/>
                      <a:tailEnd len="sm" w="sm" type="none"/>
                    </a:lnL>
                    <a:lnR cap="flat" cmpd="sng" w="12700">
                      <a:solidFill>
                        <a:srgbClr val="A5A5A5"/>
                      </a:solidFill>
                      <a:prstDash val="dot"/>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Scaled performance tests as part of CI/CD pipelines to fail-early fail-fast</a:t>
                      </a:r>
                      <a:endParaRPr/>
                    </a:p>
                    <a:p>
                      <a:pPr indent="-171450" lvl="0" marL="171450" marR="0" rtl="0" algn="l">
                        <a:lnSpc>
                          <a:spcPct val="150000"/>
                        </a:lnSpc>
                        <a:spcBef>
                          <a:spcPts val="0"/>
                        </a:spcBef>
                        <a:spcAft>
                          <a:spcPts val="0"/>
                        </a:spcAft>
                        <a:buClr>
                          <a:schemeClr val="dk1"/>
                        </a:buClr>
                        <a:buSzPts val="800"/>
                        <a:buFont typeface="Arial"/>
                        <a:buChar char="•"/>
                      </a:pPr>
                      <a:r>
                        <a:rPr lang="en-US" sz="800"/>
                        <a:t>Measures and thresholds considered for JavaScript asset size, Page load behaviors and API response times</a:t>
                      </a:r>
                      <a:endParaRPr/>
                    </a:p>
                  </a:txBody>
                  <a:tcPr marT="100650" marB="100650" marR="100650" marL="100650">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bl>
          </a:graphicData>
        </a:graphic>
      </p:graphicFrame>
      <p:sp>
        <p:nvSpPr>
          <p:cNvPr id="1681" name="Google Shape;1681;g2d1ce9cd426_2_1555"/>
          <p:cNvSpPr txBox="1"/>
          <p:nvPr/>
        </p:nvSpPr>
        <p:spPr>
          <a:xfrm>
            <a:off x="424162" y="3042767"/>
            <a:ext cx="8089200" cy="569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Verizon NHG TX"/>
                <a:ea typeface="Verizon NHG TX"/>
                <a:cs typeface="Verizon NHG TX"/>
                <a:sym typeface="Verizon NHG TX"/>
              </a:rPr>
              <a:t>Shift-left benefits: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Allows component level performance testing by virtualizing key dependencies</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Enable teams to detect and address performance issues early in the development lifecycle</a:t>
            </a:r>
            <a:endParaRPr/>
          </a:p>
        </p:txBody>
      </p:sp>
      <p:sp>
        <p:nvSpPr>
          <p:cNvPr id="1682" name="Google Shape;1682;g2d1ce9cd426_2_1555"/>
          <p:cNvSpPr txBox="1"/>
          <p:nvPr/>
        </p:nvSpPr>
        <p:spPr>
          <a:xfrm>
            <a:off x="424162" y="272978"/>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Verizon NHG TX"/>
              <a:buNone/>
            </a:pPr>
            <a:r>
              <a:rPr b="0" i="0" lang="en-US" sz="800">
                <a:solidFill>
                  <a:schemeClr val="accent1"/>
                </a:solidFill>
                <a:latin typeface="Verizon NHG TX"/>
                <a:ea typeface="Verizon NHG TX"/>
                <a:cs typeface="Verizon NHG TX"/>
                <a:sym typeface="Verizon NHG TX"/>
              </a:rPr>
              <a:t>Architecture Tenants</a:t>
            </a:r>
            <a:r>
              <a:rPr b="0" i="0" lang="en-US" sz="800">
                <a:solidFill>
                  <a:srgbClr val="A5A5A5"/>
                </a:solidFill>
                <a:latin typeface="Verizon NHG TX"/>
                <a:ea typeface="Verizon NHG TX"/>
                <a:cs typeface="Verizon NHG TX"/>
                <a:sym typeface="Verizon NHG TX"/>
              </a:rPr>
              <a:t> | Latency Shame List</a:t>
            </a:r>
            <a:endParaRPr b="0" i="0" sz="800">
              <a:solidFill>
                <a:schemeClr val="accent1"/>
              </a:solidFill>
              <a:latin typeface="Verizon NHG TX"/>
              <a:ea typeface="Verizon NHG TX"/>
              <a:cs typeface="Verizon NHG TX"/>
              <a:sym typeface="Verizon NHG TX"/>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g2d1ce9cd426_2_156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88" name="Google Shape;1688;g2d1ce9cd426_2_1565"/>
          <p:cNvSpPr txBox="1"/>
          <p:nvPr>
            <p:ph type="title"/>
          </p:nvPr>
        </p:nvSpPr>
        <p:spPr>
          <a:xfrm>
            <a:off x="457200" y="590550"/>
            <a:ext cx="87504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2000">
                <a:latin typeface="Verizon NHG DS"/>
                <a:ea typeface="Verizon NHG DS"/>
                <a:cs typeface="Verizon NHG DS"/>
                <a:sym typeface="Verizon NHG DS"/>
              </a:rPr>
              <a:t>Gatling and Service Virtualization Approach</a:t>
            </a:r>
            <a:endParaRPr>
              <a:latin typeface="Verizon NHG DS"/>
              <a:ea typeface="Verizon NHG DS"/>
              <a:cs typeface="Verizon NHG DS"/>
              <a:sym typeface="Verizon NHG DS"/>
            </a:endParaRPr>
          </a:p>
        </p:txBody>
      </p:sp>
      <p:pic>
        <p:nvPicPr>
          <p:cNvPr descr="A diagram of a software project&#10;&#10;Description automatically generated" id="1689" name="Google Shape;1689;g2d1ce9cd426_2_1565"/>
          <p:cNvPicPr preferRelativeResize="0"/>
          <p:nvPr/>
        </p:nvPicPr>
        <p:blipFill rotWithShape="1">
          <a:blip r:embed="rId3">
            <a:alphaModFix/>
          </a:blip>
          <a:srcRect b="0" l="0" r="0" t="0"/>
          <a:stretch/>
        </p:blipFill>
        <p:spPr>
          <a:xfrm>
            <a:off x="607451" y="1165488"/>
            <a:ext cx="3964841" cy="3086099"/>
          </a:xfrm>
          <a:prstGeom prst="rect">
            <a:avLst/>
          </a:prstGeom>
          <a:noFill/>
          <a:ln>
            <a:noFill/>
          </a:ln>
        </p:spPr>
      </p:pic>
      <p:sp>
        <p:nvSpPr>
          <p:cNvPr id="1690" name="Google Shape;1690;g2d1ce9cd426_2_1565"/>
          <p:cNvSpPr txBox="1"/>
          <p:nvPr/>
        </p:nvSpPr>
        <p:spPr>
          <a:xfrm>
            <a:off x="5128259" y="1167812"/>
            <a:ext cx="3610800" cy="2447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Verizon NHG TX"/>
                <a:ea typeface="Verizon NHG TX"/>
                <a:cs typeface="Verizon NHG TX"/>
                <a:sym typeface="Verizon NHG TX"/>
              </a:rPr>
              <a:t>Gatling</a:t>
            </a:r>
            <a:endParaRPr/>
          </a:p>
          <a:p>
            <a:pPr indent="0" lvl="0" marL="0" marR="0" rtl="0" algn="l">
              <a:spcBef>
                <a:spcPts val="0"/>
              </a:spcBef>
              <a:spcAft>
                <a:spcPts val="0"/>
              </a:spcAft>
              <a:buNone/>
            </a:pPr>
            <a:r>
              <a:rPr lang="en-US" sz="1000">
                <a:solidFill>
                  <a:schemeClr val="dk1"/>
                </a:solidFill>
                <a:latin typeface="Verizon NHG TX"/>
                <a:ea typeface="Verizon NHG TX"/>
                <a:cs typeface="Verizon NHG TX"/>
                <a:sym typeface="Verizon NHG TX"/>
              </a:rPr>
              <a:t>an open-source tool, empowers developers with a user-friendly approach to load and performance testing. </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Start with core functionality</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Modular test design</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Data-driven testing</a:t>
            </a:r>
            <a:endParaRPr/>
          </a:p>
          <a:p>
            <a:pPr indent="-228600" lvl="0" marL="285750" marR="0" rtl="0" algn="l">
              <a:spcBef>
                <a:spcPts val="0"/>
              </a:spcBef>
              <a:spcAft>
                <a:spcPts val="0"/>
              </a:spcAft>
              <a:buClr>
                <a:schemeClr val="dk1"/>
              </a:buClr>
              <a:buSzPts val="900"/>
              <a:buFont typeface="Arial"/>
              <a:buNone/>
            </a:pPr>
            <a:r>
              <a:t/>
            </a:r>
            <a:endParaRPr sz="900">
              <a:solidFill>
                <a:schemeClr val="dk1"/>
              </a:solidFill>
              <a:latin typeface="Verizon NHG TX"/>
              <a:ea typeface="Verizon NHG TX"/>
              <a:cs typeface="Verizon NHG TX"/>
              <a:sym typeface="Verizon NHG TX"/>
            </a:endParaRPr>
          </a:p>
          <a:p>
            <a:pPr indent="-228600" lvl="0" marL="285750" marR="0" rtl="0" algn="l">
              <a:spcBef>
                <a:spcPts val="0"/>
              </a:spcBef>
              <a:spcAft>
                <a:spcPts val="0"/>
              </a:spcAft>
              <a:buClr>
                <a:schemeClr val="dk1"/>
              </a:buClr>
              <a:buSzPts val="900"/>
              <a:buFont typeface="Arial"/>
              <a:buNone/>
            </a:pPr>
            <a:r>
              <a:t/>
            </a:r>
            <a:endParaRPr sz="900">
              <a:solidFill>
                <a:schemeClr val="dk1"/>
              </a:solidFill>
              <a:latin typeface="Verizon NHG TX"/>
              <a:ea typeface="Verizon NHG TX"/>
              <a:cs typeface="Verizon NHG TX"/>
              <a:sym typeface="Verizon NHG TX"/>
            </a:endParaRPr>
          </a:p>
          <a:p>
            <a:pPr indent="0" lvl="0" marL="0" marR="0" rtl="0" algn="l">
              <a:spcBef>
                <a:spcPts val="0"/>
              </a:spcBef>
              <a:spcAft>
                <a:spcPts val="0"/>
              </a:spcAft>
              <a:buNone/>
            </a:pPr>
            <a:r>
              <a:rPr b="1" lang="en-US" sz="1100">
                <a:solidFill>
                  <a:schemeClr val="dk1"/>
                </a:solidFill>
                <a:latin typeface="Verizon NHG TX"/>
                <a:ea typeface="Verizon NHG TX"/>
                <a:cs typeface="Verizon NHG TX"/>
                <a:sym typeface="Verizon NHG TX"/>
              </a:rPr>
              <a:t>Wiremock</a:t>
            </a:r>
            <a:endParaRPr sz="1100">
              <a:solidFill>
                <a:srgbClr val="172B4D"/>
              </a:solidFill>
              <a:latin typeface="Verizon NHG TX"/>
              <a:ea typeface="Verizon NHG TX"/>
              <a:cs typeface="Verizon NHG TX"/>
              <a:sym typeface="Verizon NHG TX"/>
            </a:endParaRPr>
          </a:p>
          <a:p>
            <a:pPr indent="0" lvl="0" marL="0" marR="0" rtl="0" algn="l">
              <a:spcBef>
                <a:spcPts val="0"/>
              </a:spcBef>
              <a:spcAft>
                <a:spcPts val="0"/>
              </a:spcAft>
              <a:buNone/>
            </a:pPr>
            <a:r>
              <a:rPr lang="en-US" sz="1000">
                <a:solidFill>
                  <a:schemeClr val="dk1"/>
                </a:solidFill>
                <a:latin typeface="Verizon NHG TX"/>
                <a:ea typeface="Verizon NHG TX"/>
                <a:cs typeface="Verizon NHG TX"/>
                <a:sym typeface="Verizon NHG TX"/>
              </a:rPr>
              <a:t>a lightweight mocking framework written in Java, empowers developers to create realistic virtual representations of external services</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Mock only necessary services</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Define realistic responses</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Clear documentation of stubs</a:t>
            </a:r>
            <a:endParaRPr/>
          </a:p>
          <a:p>
            <a:pPr indent="-285750" lvl="0" marL="285750" marR="0" rtl="0" algn="l">
              <a:spcBef>
                <a:spcPts val="0"/>
              </a:spcBef>
              <a:spcAft>
                <a:spcPts val="0"/>
              </a:spcAft>
              <a:buClr>
                <a:schemeClr val="dk1"/>
              </a:buClr>
              <a:buSzPts val="900"/>
              <a:buFont typeface="Arial"/>
              <a:buChar char="•"/>
            </a:pPr>
            <a:r>
              <a:rPr lang="en-US" sz="900">
                <a:solidFill>
                  <a:schemeClr val="dk1"/>
                </a:solidFill>
                <a:latin typeface="Verizon NHG TX"/>
                <a:ea typeface="Verizon NHG TX"/>
                <a:cs typeface="Verizon NHG TX"/>
                <a:sym typeface="Verizon NHG TX"/>
              </a:rPr>
              <a:t>Clean up stubs after tests</a:t>
            </a:r>
            <a:endParaRPr/>
          </a:p>
        </p:txBody>
      </p:sp>
      <p:sp>
        <p:nvSpPr>
          <p:cNvPr id="1691" name="Google Shape;1691;g2d1ce9cd426_2_1565"/>
          <p:cNvSpPr txBox="1"/>
          <p:nvPr/>
        </p:nvSpPr>
        <p:spPr>
          <a:xfrm>
            <a:off x="424162" y="272978"/>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Verizon NHG TX"/>
              <a:buNone/>
            </a:pPr>
            <a:r>
              <a:rPr b="0" i="0" lang="en-US" sz="800">
                <a:solidFill>
                  <a:schemeClr val="accent1"/>
                </a:solidFill>
                <a:latin typeface="Verizon NHG TX"/>
                <a:ea typeface="Verizon NHG TX"/>
                <a:cs typeface="Verizon NHG TX"/>
                <a:sym typeface="Verizon NHG TX"/>
              </a:rPr>
              <a:t>Architecture Tenants</a:t>
            </a:r>
            <a:r>
              <a:rPr b="0" i="0" lang="en-US" sz="800">
                <a:solidFill>
                  <a:srgbClr val="A5A5A5"/>
                </a:solidFill>
                <a:latin typeface="Verizon NHG TX"/>
                <a:ea typeface="Verizon NHG TX"/>
                <a:cs typeface="Verizon NHG TX"/>
                <a:sym typeface="Verizon NHG TX"/>
              </a:rPr>
              <a:t> | Latency Shame List</a:t>
            </a:r>
            <a:endParaRPr b="0" i="0" sz="800">
              <a:solidFill>
                <a:schemeClr val="accent1"/>
              </a:solidFill>
              <a:latin typeface="Verizon NHG TX"/>
              <a:ea typeface="Verizon NHG TX"/>
              <a:cs typeface="Verizon NHG TX"/>
              <a:sym typeface="Verizon NHG TX"/>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2daec191c99_2_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97" name="Google Shape;1697;g2daec191c99_2_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t>API</a:t>
            </a:r>
            <a:r>
              <a:rPr lang="en-US" sz="2000"/>
              <a:t> Performance Testing | Gatling vs </a:t>
            </a:r>
            <a:r>
              <a:rPr lang="en-US"/>
              <a:t>K6</a:t>
            </a:r>
            <a:endParaRPr/>
          </a:p>
        </p:txBody>
      </p:sp>
      <p:graphicFrame>
        <p:nvGraphicFramePr>
          <p:cNvPr id="1698" name="Google Shape;1698;g2daec191c99_2_0"/>
          <p:cNvGraphicFramePr/>
          <p:nvPr/>
        </p:nvGraphicFramePr>
        <p:xfrm>
          <a:off x="422424" y="1505299"/>
          <a:ext cx="3000000" cy="3000000"/>
        </p:xfrm>
        <a:graphic>
          <a:graphicData uri="http://schemas.openxmlformats.org/drawingml/2006/table">
            <a:tbl>
              <a:tblPr bandRow="1" firstCol="1" firstRow="1">
                <a:noFill/>
                <a:tableStyleId>{56FC37AD-C1D1-4F19-B4B3-A4D0B388DB69}</a:tableStyleId>
              </a:tblPr>
              <a:tblGrid>
                <a:gridCol w="1265475"/>
                <a:gridCol w="3528075"/>
                <a:gridCol w="3299375"/>
              </a:tblGrid>
              <a:tr h="253350">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MEASURE</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GATLING</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K6</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Scripting language</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Java, Scala</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JavaScript</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Protocols supported </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HTTP (REST, GraphQL, SOAP), WebSockets</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HTTP (REST, GraphQL, SOAP), WebSockets</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Scripting support</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Recorder, HAR Converter</a:t>
                      </a:r>
                      <a:endParaRPr sz="1400" u="none" cap="none" strike="noStrike"/>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Recorder, HAR Converter</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Assertions</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Response time, Throughput based on Avg, Max, Min, Percentile</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Response time, Throughput based on Avg, Max, Min, Percentile</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CICD Integration</a:t>
                      </a:r>
                      <a:endParaRPr sz="1400" u="none" cap="none" strike="noStrike"/>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Supported via Jenkins plugin</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Direct command-line execution</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bl>
          </a:graphicData>
        </a:graphic>
      </p:graphicFrame>
      <p:sp>
        <p:nvSpPr>
          <p:cNvPr id="1699" name="Google Shape;1699;g2daec191c99_2_0"/>
          <p:cNvSpPr/>
          <p:nvPr/>
        </p:nvSpPr>
        <p:spPr>
          <a:xfrm>
            <a:off x="422424" y="3556757"/>
            <a:ext cx="8162400" cy="996300"/>
          </a:xfrm>
          <a:prstGeom prst="rect">
            <a:avLst/>
          </a:prstGeom>
          <a:noFill/>
          <a:ln>
            <a:noFill/>
          </a:ln>
        </p:spPr>
        <p:txBody>
          <a:bodyPr anchorCtr="0" anchor="t" bIns="0" lIns="0" spcFirstLastPara="1" rIns="0" wrap="square" tIns="0">
            <a:noAutofit/>
          </a:bodyPr>
          <a:lstStyle/>
          <a:p>
            <a:pPr indent="0" lvl="3" marL="1714" marR="0" rtl="0" algn="l">
              <a:lnSpc>
                <a:spcPct val="120000"/>
              </a:lnSpc>
              <a:spcBef>
                <a:spcPts val="0"/>
              </a:spcBef>
              <a:spcAft>
                <a:spcPts val="0"/>
              </a:spcAft>
              <a:buClr>
                <a:srgbClr val="000000"/>
              </a:buClr>
              <a:buSzPts val="1000"/>
              <a:buFont typeface="Arial"/>
              <a:buNone/>
            </a:pPr>
            <a:r>
              <a:rPr b="1" i="0" lang="en-US" sz="1000" u="none" cap="none" strike="noStrike">
                <a:solidFill>
                  <a:srgbClr val="000000"/>
                </a:solidFill>
                <a:latin typeface="Verizon NHG TX"/>
                <a:ea typeface="Verizon NHG TX"/>
                <a:cs typeface="Verizon NHG TX"/>
                <a:sym typeface="Verizon NHG TX"/>
              </a:rPr>
              <a:t>Notes on comparison:</a:t>
            </a:r>
            <a:endParaRPr b="0" i="0" sz="1000" u="none" cap="none" strike="noStrike">
              <a:solidFill>
                <a:srgbClr val="000000"/>
              </a:solidFill>
              <a:latin typeface="Verizon NHG TX"/>
              <a:ea typeface="Verizon NHG TX"/>
              <a:cs typeface="Verizon NHG TX"/>
              <a:sym typeface="Verizon NHG TX"/>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Both, Gatling and K6, are equally powerful tool for API performance testing</a:t>
            </a:r>
            <a:endParaRPr b="0" i="0" sz="1400" u="none" cap="none" strike="noStrike">
              <a:solidFill>
                <a:srgbClr val="000000"/>
              </a:solidFill>
              <a:latin typeface="Arial"/>
              <a:ea typeface="Arial"/>
              <a:cs typeface="Arial"/>
              <a:sym typeface="Arial"/>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Considering the NSA components where API performance testing needs to be employed (SOE Experience Services, CXP Aggregate, CXP Domain), they all are Java based applications owned and managed by Java developers</a:t>
            </a:r>
            <a:endParaRPr b="0" i="0" sz="1400" u="none" cap="none" strike="noStrike">
              <a:solidFill>
                <a:srgbClr val="000000"/>
              </a:solidFill>
              <a:latin typeface="Arial"/>
              <a:ea typeface="Arial"/>
              <a:cs typeface="Arial"/>
              <a:sym typeface="Arial"/>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For ease of adoption and simplicity in scripting for Java based developers, it is recommended to leverage Gatling for API performance scripting</a:t>
            </a:r>
            <a:endParaRPr b="0" i="0" sz="1400" u="none" cap="none" strike="noStrike">
              <a:solidFill>
                <a:srgbClr val="000000"/>
              </a:solidFill>
              <a:latin typeface="Arial"/>
              <a:ea typeface="Arial"/>
              <a:cs typeface="Arial"/>
              <a:sym typeface="Arial"/>
            </a:endParaRPr>
          </a:p>
        </p:txBody>
      </p:sp>
      <p:sp>
        <p:nvSpPr>
          <p:cNvPr id="1700" name="Google Shape;1700;g2daec191c99_2_0"/>
          <p:cNvSpPr/>
          <p:nvPr/>
        </p:nvSpPr>
        <p:spPr>
          <a:xfrm>
            <a:off x="422424" y="965620"/>
            <a:ext cx="8162400" cy="406800"/>
          </a:xfrm>
          <a:prstGeom prst="rect">
            <a:avLst/>
          </a:prstGeom>
          <a:noFill/>
          <a:ln>
            <a:noFill/>
          </a:ln>
        </p:spPr>
        <p:txBody>
          <a:bodyPr anchorCtr="0" anchor="t" bIns="0" lIns="0" spcFirstLastPara="1" rIns="0" wrap="square" tIns="0">
            <a:noAutofit/>
          </a:bodyPr>
          <a:lstStyle/>
          <a:p>
            <a:pPr indent="0" lvl="3" marL="1714" marR="0" rtl="0" algn="l">
              <a:lnSpc>
                <a:spcPct val="120000"/>
              </a:lnSpc>
              <a:spcBef>
                <a:spcPts val="0"/>
              </a:spcBef>
              <a:spcAft>
                <a:spcPts val="0"/>
              </a:spcAft>
              <a:buClr>
                <a:srgbClr val="000000"/>
              </a:buClr>
              <a:buSzPts val="1000"/>
              <a:buFont typeface="Arial"/>
              <a:buNone/>
            </a:pPr>
            <a:r>
              <a:rPr b="1" i="0" lang="en-US" sz="1000" u="none" cap="none" strike="noStrike">
                <a:solidFill>
                  <a:srgbClr val="A5A5A5"/>
                </a:solidFill>
                <a:latin typeface="Verizon NHG TX"/>
                <a:ea typeface="Verizon NHG TX"/>
                <a:cs typeface="Verizon NHG TX"/>
                <a:sym typeface="Verizon NHG TX"/>
              </a:rPr>
              <a:t>Component performance tests can help identify and mitigate potential performance issues early in the lifecycle. Relevant tools can be integrated in the development process (IDE, build) to accelerate adoption.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g2daec191c99_2_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06" name="Google Shape;1706;g2daec191c99_2_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t>Service Virtualization | Wiremock vs Microcks</a:t>
            </a:r>
            <a:endParaRPr/>
          </a:p>
        </p:txBody>
      </p:sp>
      <p:graphicFrame>
        <p:nvGraphicFramePr>
          <p:cNvPr id="1707" name="Google Shape;1707;g2daec191c99_2_8"/>
          <p:cNvGraphicFramePr/>
          <p:nvPr/>
        </p:nvGraphicFramePr>
        <p:xfrm>
          <a:off x="444814" y="1560526"/>
          <a:ext cx="3000000" cy="3000000"/>
        </p:xfrm>
        <a:graphic>
          <a:graphicData uri="http://schemas.openxmlformats.org/drawingml/2006/table">
            <a:tbl>
              <a:tblPr bandRow="1" firstCol="1" firstRow="1">
                <a:noFill/>
                <a:tableStyleId>{56FC37AD-C1D1-4F19-B4B3-A4D0B388DB69}</a:tableStyleId>
              </a:tblPr>
              <a:tblGrid>
                <a:gridCol w="1265475"/>
                <a:gridCol w="3528075"/>
                <a:gridCol w="3299375"/>
              </a:tblGrid>
              <a:tr h="253350">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MEASURE</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MICROCKS</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US" sz="700" u="none" cap="none" strike="noStrike">
                          <a:solidFill>
                            <a:schemeClr val="lt1"/>
                          </a:solidFill>
                        </a:rPr>
                        <a:t>WIREMOCK</a:t>
                      </a:r>
                      <a:endParaRPr b="1" sz="700" u="none" cap="none" strike="noStrike">
                        <a:solidFill>
                          <a:schemeClr val="lt1"/>
                        </a:solidFill>
                        <a:latin typeface="Calibri"/>
                        <a:ea typeface="Calibri"/>
                        <a:cs typeface="Calibri"/>
                        <a:sym typeface="Calibri"/>
                      </a:endParaRPr>
                    </a:p>
                  </a:txBody>
                  <a:tcPr marT="62650" marB="62650" marR="62650" marL="104400" anchor="ctr">
                    <a:solidFill>
                      <a:schemeClr val="dk1"/>
                    </a:solidFill>
                  </a:tcP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Mock development</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rPr>
                        <a:t>GUI, Open API Specs</a:t>
                      </a:r>
                      <a:endParaRPr sz="900" u="none" cap="none" strike="noStrike">
                        <a:solidFill>
                          <a:srgbClr val="262626"/>
                        </a:solidFill>
                        <a:latin typeface="Calibri"/>
                        <a:ea typeface="Calibri"/>
                        <a:cs typeface="Calibri"/>
                        <a:sym typeface="Calibri"/>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rPr>
                        <a:t>Code, configuration</a:t>
                      </a:r>
                      <a:endParaRPr sz="900" u="none" cap="none" strike="noStrike">
                        <a:solidFill>
                          <a:srgbClr val="262626"/>
                        </a:solidFill>
                        <a:latin typeface="Calibri"/>
                        <a:ea typeface="Calibri"/>
                        <a:cs typeface="Calibri"/>
                        <a:sym typeface="Calibri"/>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Protocols supported </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rPr>
                        <a:t>HTTP (REST, GraphQL, SOAP), WebSockets</a:t>
                      </a:r>
                      <a:endParaRPr sz="900" u="none" cap="none" strike="noStrike">
                        <a:solidFill>
                          <a:srgbClr val="262626"/>
                        </a:solidFill>
                        <a:latin typeface="Calibri"/>
                        <a:ea typeface="Calibri"/>
                        <a:cs typeface="Calibri"/>
                        <a:sym typeface="Calibri"/>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rPr>
                        <a:t>HTTP (REST, GraphQL, SOAP), WebSockets</a:t>
                      </a:r>
                      <a:endParaRPr sz="900" u="none" cap="none" strike="noStrike">
                        <a:solidFill>
                          <a:srgbClr val="262626"/>
                        </a:solidFill>
                        <a:latin typeface="Calibri"/>
                        <a:ea typeface="Calibri"/>
                        <a:cs typeface="Calibri"/>
                        <a:sym typeface="Calibri"/>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Runtime</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Needs dedicated infrastructure and config repo to be maintained as separate instance</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Runs as in-memory JVM</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r h="262800">
                <a:tc>
                  <a:txBody>
                    <a:bodyPr/>
                    <a:lstStyle/>
                    <a:p>
                      <a:pPr indent="0" lvl="0" marL="0" marR="0" rtl="0" algn="l">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Verizon NHG DS"/>
                          <a:ea typeface="Verizon NHG DS"/>
                          <a:cs typeface="Verizon NHG DS"/>
                          <a:sym typeface="Verizon NHG DS"/>
                        </a:rPr>
                        <a:t>Governance </a:t>
                      </a:r>
                      <a:endParaRPr b="1" sz="900" u="none" cap="none" strike="noStrike">
                        <a:solidFill>
                          <a:schemeClr val="dk1"/>
                        </a:solidFill>
                        <a:latin typeface="Verizon NHG DS"/>
                        <a:ea typeface="Verizon NHG DS"/>
                        <a:cs typeface="Verizon NHG DS"/>
                        <a:sym typeface="Verizon NHG DS"/>
                      </a:endParaRPr>
                    </a:p>
                  </a:txBody>
                  <a:tcPr marT="62650" marB="62650" marR="62650" marL="104400" anchor="ctr">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Needs central process for managing test data, specs/endpoints per mock applications</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c>
                  <a:txBody>
                    <a:bodyPr/>
                    <a:lstStyle/>
                    <a:p>
                      <a:pPr indent="0" lvl="0" marL="0" marR="0" rtl="0" algn="l">
                        <a:lnSpc>
                          <a:spcPct val="100000"/>
                        </a:lnSpc>
                        <a:spcBef>
                          <a:spcPts val="0"/>
                        </a:spcBef>
                        <a:spcAft>
                          <a:spcPts val="0"/>
                        </a:spcAft>
                        <a:buClr>
                          <a:srgbClr val="000000"/>
                        </a:buClr>
                        <a:buSzPts val="900"/>
                        <a:buFont typeface="Arial"/>
                        <a:buNone/>
                      </a:pPr>
                      <a:r>
                        <a:rPr lang="en-US" sz="900" u="none" cap="none" strike="noStrike">
                          <a:solidFill>
                            <a:srgbClr val="262626"/>
                          </a:solidFill>
                          <a:latin typeface="Verizon NHG DS"/>
                          <a:ea typeface="Verizon NHG DS"/>
                          <a:cs typeface="Verizon NHG DS"/>
                          <a:sym typeface="Verizon NHG DS"/>
                        </a:rPr>
                        <a:t>Test data management as per the underlying test cases which can be managed by developers</a:t>
                      </a:r>
                      <a:endParaRPr sz="900" u="none" cap="none" strike="noStrike">
                        <a:solidFill>
                          <a:srgbClr val="262626"/>
                        </a:solidFill>
                        <a:latin typeface="Verizon NHG DS"/>
                        <a:ea typeface="Verizon NHG DS"/>
                        <a:cs typeface="Verizon NHG DS"/>
                        <a:sym typeface="Verizon NHG DS"/>
                      </a:endParaRPr>
                    </a:p>
                  </a:txBody>
                  <a:tcPr marT="62650" marB="62650" marR="62650" marL="104400" anchor="ctr"/>
                </a:tc>
              </a:tr>
            </a:tbl>
          </a:graphicData>
        </a:graphic>
      </p:graphicFrame>
      <p:sp>
        <p:nvSpPr>
          <p:cNvPr id="1708" name="Google Shape;1708;g2daec191c99_2_8"/>
          <p:cNvSpPr/>
          <p:nvPr/>
        </p:nvSpPr>
        <p:spPr>
          <a:xfrm>
            <a:off x="442291" y="3421250"/>
            <a:ext cx="8162400" cy="996300"/>
          </a:xfrm>
          <a:prstGeom prst="rect">
            <a:avLst/>
          </a:prstGeom>
          <a:noFill/>
          <a:ln>
            <a:noFill/>
          </a:ln>
        </p:spPr>
        <p:txBody>
          <a:bodyPr anchorCtr="0" anchor="t" bIns="0" lIns="0" spcFirstLastPara="1" rIns="0" wrap="square" tIns="0">
            <a:noAutofit/>
          </a:bodyPr>
          <a:lstStyle/>
          <a:p>
            <a:pPr indent="0" lvl="3" marL="1714" marR="0" rtl="0" algn="l">
              <a:lnSpc>
                <a:spcPct val="120000"/>
              </a:lnSpc>
              <a:spcBef>
                <a:spcPts val="0"/>
              </a:spcBef>
              <a:spcAft>
                <a:spcPts val="0"/>
              </a:spcAft>
              <a:buClr>
                <a:srgbClr val="000000"/>
              </a:buClr>
              <a:buSzPts val="1000"/>
              <a:buFont typeface="Arial"/>
              <a:buNone/>
            </a:pPr>
            <a:r>
              <a:rPr b="1" i="0" lang="en-US" sz="1000" u="none" cap="none" strike="noStrike">
                <a:solidFill>
                  <a:srgbClr val="000000"/>
                </a:solidFill>
                <a:latin typeface="Verizon NHG TX"/>
                <a:ea typeface="Verizon NHG TX"/>
                <a:cs typeface="Verizon NHG TX"/>
                <a:sym typeface="Verizon NHG TX"/>
              </a:rPr>
              <a:t>Notes on comparison:</a:t>
            </a:r>
            <a:endParaRPr b="0" i="0" sz="1400" u="none" cap="none" strike="noStrike">
              <a:solidFill>
                <a:srgbClr val="000000"/>
              </a:solidFill>
              <a:latin typeface="Arial"/>
              <a:ea typeface="Arial"/>
              <a:cs typeface="Arial"/>
              <a:sym typeface="Arial"/>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Both Microcks and Wiremock are equally powerful tools for service virtualization</a:t>
            </a:r>
            <a:endParaRPr b="0" i="0" sz="1400" u="none" cap="none" strike="noStrike">
              <a:solidFill>
                <a:srgbClr val="000000"/>
              </a:solidFill>
              <a:latin typeface="Arial"/>
              <a:ea typeface="Arial"/>
              <a:cs typeface="Arial"/>
              <a:sym typeface="Arial"/>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Microcks is more relevant when services are being developed and only have approved API contract to start development with, while WireMock is better suited for mocking existing services and corresponding dependencies</a:t>
            </a:r>
            <a:endParaRPr b="0" i="0" sz="1400" u="none" cap="none" strike="noStrike">
              <a:solidFill>
                <a:srgbClr val="000000"/>
              </a:solidFill>
              <a:latin typeface="Arial"/>
              <a:ea typeface="Arial"/>
              <a:cs typeface="Arial"/>
              <a:sym typeface="Arial"/>
            </a:endParaRPr>
          </a:p>
          <a:p>
            <a:pPr indent="-171450" lvl="3" marL="173164" marR="0" rtl="0" algn="l">
              <a:lnSpc>
                <a:spcPct val="120000"/>
              </a:lnSpc>
              <a:spcBef>
                <a:spcPts val="300"/>
              </a:spcBef>
              <a:spcAft>
                <a:spcPts val="0"/>
              </a:spcAft>
              <a:buClr>
                <a:srgbClr val="000000"/>
              </a:buClr>
              <a:buSzPts val="1000"/>
              <a:buFont typeface="Arial"/>
              <a:buChar char="•"/>
            </a:pPr>
            <a:r>
              <a:rPr b="0" i="0" lang="en-US" sz="1000" u="none" cap="none" strike="noStrike">
                <a:solidFill>
                  <a:srgbClr val="000000"/>
                </a:solidFill>
                <a:latin typeface="Verizon NHG TX"/>
                <a:ea typeface="Verizon NHG TX"/>
                <a:cs typeface="Verizon NHG TX"/>
                <a:sym typeface="Verizon NHG TX"/>
              </a:rPr>
              <a:t>For ease of adoption and simplicity in configuration for Java based developers, it is recommended to leverage Wiremock as it is managed within the same code repo where mock is required</a:t>
            </a:r>
            <a:endParaRPr b="0" i="0" sz="1400" u="none" cap="none" strike="noStrike">
              <a:solidFill>
                <a:srgbClr val="000000"/>
              </a:solidFill>
              <a:latin typeface="Arial"/>
              <a:ea typeface="Arial"/>
              <a:cs typeface="Arial"/>
              <a:sym typeface="Arial"/>
            </a:endParaRPr>
          </a:p>
        </p:txBody>
      </p:sp>
      <p:sp>
        <p:nvSpPr>
          <p:cNvPr id="1709" name="Google Shape;1709;g2daec191c99_2_8"/>
          <p:cNvSpPr/>
          <p:nvPr/>
        </p:nvSpPr>
        <p:spPr>
          <a:xfrm>
            <a:off x="444814" y="901742"/>
            <a:ext cx="8162400" cy="660600"/>
          </a:xfrm>
          <a:prstGeom prst="rect">
            <a:avLst/>
          </a:prstGeom>
          <a:noFill/>
          <a:ln>
            <a:noFill/>
          </a:ln>
        </p:spPr>
        <p:txBody>
          <a:bodyPr anchorCtr="0" anchor="t" bIns="0" lIns="0" spcFirstLastPara="1" rIns="0" wrap="square" tIns="0">
            <a:noAutofit/>
          </a:bodyPr>
          <a:lstStyle/>
          <a:p>
            <a:pPr indent="0" lvl="3" marL="1714" marR="0" rtl="0" algn="l">
              <a:lnSpc>
                <a:spcPct val="120000"/>
              </a:lnSpc>
              <a:spcBef>
                <a:spcPts val="0"/>
              </a:spcBef>
              <a:spcAft>
                <a:spcPts val="0"/>
              </a:spcAft>
              <a:buClr>
                <a:srgbClr val="000000"/>
              </a:buClr>
              <a:buSzPts val="1000"/>
              <a:buFont typeface="Arial"/>
              <a:buNone/>
            </a:pPr>
            <a:r>
              <a:rPr b="1" i="0" lang="en-US" sz="1000" u="none" cap="none" strike="noStrike">
                <a:solidFill>
                  <a:srgbClr val="A5A5A5"/>
                </a:solidFill>
                <a:latin typeface="Verizon NHG TX"/>
                <a:ea typeface="Verizon NHG TX"/>
                <a:cs typeface="Verizon NHG TX"/>
                <a:sym typeface="Verizon NHG TX"/>
              </a:rPr>
              <a:t>Mocking framework allows easy integration in already established development processes for quick and seamless adoption. Less resource intensive, can be run on developer box directly without additional tools/softwares and allows configuring mocks with various data profiles (responses, status codes, errors) without relying on availability of actual dependency.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59"/>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Performance Engineering | Step Forward</a:t>
            </a:r>
            <a:endParaRPr/>
          </a:p>
        </p:txBody>
      </p:sp>
      <p:sp>
        <p:nvSpPr>
          <p:cNvPr id="1715" name="Google Shape;1715;p5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716" name="Google Shape;1716;p59"/>
          <p:cNvGraphicFramePr/>
          <p:nvPr/>
        </p:nvGraphicFramePr>
        <p:xfrm>
          <a:off x="457200" y="1577931"/>
          <a:ext cx="3000000" cy="3000000"/>
        </p:xfrm>
        <a:graphic>
          <a:graphicData uri="http://schemas.openxmlformats.org/drawingml/2006/table">
            <a:tbl>
              <a:tblPr bandRow="1">
                <a:noFill/>
                <a:tableStyleId>{5BAEAF05-E4BE-4548-B17F-0438588C7A2F}</a:tableStyleId>
              </a:tblPr>
              <a:tblGrid>
                <a:gridCol w="908275"/>
                <a:gridCol w="7321325"/>
              </a:tblGrid>
              <a:tr h="114300">
                <a:tc>
                  <a:txBody>
                    <a:bodyPr/>
                    <a:lstStyle/>
                    <a:p>
                      <a:pPr indent="0" lvl="0" marL="0" marR="0" rtl="0" algn="ctr">
                        <a:spcBef>
                          <a:spcPts val="0"/>
                        </a:spcBef>
                        <a:spcAft>
                          <a:spcPts val="0"/>
                        </a:spcAft>
                        <a:buNone/>
                      </a:pPr>
                      <a:r>
                        <a:rPr lang="en-US" sz="900">
                          <a:solidFill>
                            <a:schemeClr val="lt1"/>
                          </a:solidFill>
                        </a:rPr>
                        <a:t>Theme</a:t>
                      </a:r>
                      <a:endParaRPr/>
                    </a:p>
                  </a:txBody>
                  <a:tcPr marT="45725" marB="45725" marR="45725"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rgbClr val="333333"/>
                    </a:solidFill>
                  </a:tcPr>
                </a:tc>
                <a:tc>
                  <a:txBody>
                    <a:bodyPr/>
                    <a:lstStyle/>
                    <a:p>
                      <a:pPr indent="0" lvl="0" marL="0" marR="0" rtl="0" algn="ctr">
                        <a:spcBef>
                          <a:spcPts val="0"/>
                        </a:spcBef>
                        <a:spcAft>
                          <a:spcPts val="0"/>
                        </a:spcAft>
                        <a:buNone/>
                      </a:pPr>
                      <a:r>
                        <a:rPr lang="en-US" sz="900">
                          <a:solidFill>
                            <a:schemeClr val="lt1"/>
                          </a:solidFill>
                        </a:rPr>
                        <a:t>Action</a:t>
                      </a:r>
                      <a:endParaRPr/>
                    </a:p>
                  </a:txBody>
                  <a:tcPr marT="45725" marB="45725" marR="45725"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rgbClr val="333333"/>
                    </a:solidFill>
                  </a:tcPr>
                </a:tc>
              </a:tr>
              <a:tr h="171450">
                <a:tc rowSpan="3">
                  <a:txBody>
                    <a:bodyPr/>
                    <a:lstStyle/>
                    <a:p>
                      <a:pPr indent="0" lvl="0" marL="0" marR="0" rtl="0" algn="ctr">
                        <a:spcBef>
                          <a:spcPts val="0"/>
                        </a:spcBef>
                        <a:spcAft>
                          <a:spcPts val="0"/>
                        </a:spcAft>
                        <a:buNone/>
                      </a:pPr>
                      <a:r>
                        <a:rPr lang="en-US" sz="900">
                          <a:solidFill>
                            <a:srgbClr val="333333"/>
                          </a:solidFill>
                        </a:rPr>
                        <a:t>Shift-left</a:t>
                      </a:r>
                      <a:endParaRPr/>
                    </a:p>
                  </a:txBody>
                  <a:tcPr marT="45725" marB="45725" marR="91450" marL="45725" anchor="ctr">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900">
                          <a:solidFill>
                            <a:srgbClr val="333333"/>
                          </a:solidFill>
                        </a:rPr>
                        <a:t>Enable CDN on SIT environment(s) to integrate sitespeed.io into the ongoing sprint cycle seamlessly</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r h="171450">
                <a:tc vMerge="1"/>
                <a:tc>
                  <a:txBody>
                    <a:bodyPr/>
                    <a:lstStyle/>
                    <a:p>
                      <a:pPr indent="0" lvl="0" marL="0" marR="0" rtl="0" algn="l">
                        <a:lnSpc>
                          <a:spcPct val="100000"/>
                        </a:lnSpc>
                        <a:spcBef>
                          <a:spcPts val="0"/>
                        </a:spcBef>
                        <a:spcAft>
                          <a:spcPts val="0"/>
                        </a:spcAft>
                        <a:buClr>
                          <a:srgbClr val="333333"/>
                        </a:buClr>
                        <a:buSzPts val="900"/>
                        <a:buFont typeface="Arial"/>
                        <a:buNone/>
                      </a:pPr>
                      <a:r>
                        <a:rPr lang="en-US" sz="900">
                          <a:solidFill>
                            <a:srgbClr val="333333"/>
                          </a:solidFill>
                        </a:rPr>
                        <a:t>Implement production-like test data management on lower environments to facilitate scaled load testing effectively</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r h="171450">
                <a:tc vMerge="1"/>
                <a:tc>
                  <a:txBody>
                    <a:bodyPr/>
                    <a:lstStyle/>
                    <a:p>
                      <a:pPr indent="0" lvl="0" marL="0" marR="0" rtl="0" algn="l">
                        <a:lnSpc>
                          <a:spcPct val="100000"/>
                        </a:lnSpc>
                        <a:spcBef>
                          <a:spcPts val="0"/>
                        </a:spcBef>
                        <a:spcAft>
                          <a:spcPts val="0"/>
                        </a:spcAft>
                        <a:buClr>
                          <a:srgbClr val="333333"/>
                        </a:buClr>
                        <a:buSzPts val="900"/>
                        <a:buFont typeface="Arial"/>
                        <a:buNone/>
                      </a:pPr>
                      <a:r>
                        <a:rPr lang="en-US" sz="900">
                          <a:solidFill>
                            <a:srgbClr val="333333"/>
                          </a:solidFill>
                        </a:rPr>
                        <a:t>Establish governance for code quality and performance throughout the Software Development Life Cycle (SDLC) to foster a fail-fast, fail-early culture</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r h="171450">
                <a:tc rowSpan="3">
                  <a:txBody>
                    <a:bodyPr/>
                    <a:lstStyle/>
                    <a:p>
                      <a:pPr indent="0" lvl="0" marL="0" marR="0" rtl="0" algn="ctr">
                        <a:spcBef>
                          <a:spcPts val="0"/>
                        </a:spcBef>
                        <a:spcAft>
                          <a:spcPts val="0"/>
                        </a:spcAft>
                        <a:buNone/>
                      </a:pPr>
                      <a:r>
                        <a:rPr lang="en-US" sz="900">
                          <a:solidFill>
                            <a:srgbClr val="333333"/>
                          </a:solidFill>
                        </a:rPr>
                        <a:t>Monitoring</a:t>
                      </a:r>
                      <a:endParaRPr/>
                    </a:p>
                  </a:txBody>
                  <a:tcPr marT="45725" marB="45725" marR="91450" marL="45725" anchor="ctr">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333333"/>
                        </a:buClr>
                        <a:buSzPts val="900"/>
                        <a:buFont typeface="Arial"/>
                        <a:buNone/>
                      </a:pPr>
                      <a:r>
                        <a:rPr lang="en-US" sz="900">
                          <a:solidFill>
                            <a:srgbClr val="333333"/>
                          </a:solidFill>
                        </a:rPr>
                        <a:t>API layer SLI/SLO should be captured as part of requirement such that SLI/SLO for each component/layer could be tracked and alerted upon</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r h="171450">
                <a:tc vMerge="1"/>
                <a:tc>
                  <a:txBody>
                    <a:bodyPr/>
                    <a:lstStyle/>
                    <a:p>
                      <a:pPr indent="0" lvl="0" marL="0" marR="0" rtl="0" algn="l">
                        <a:spcBef>
                          <a:spcPts val="0"/>
                        </a:spcBef>
                        <a:spcAft>
                          <a:spcPts val="0"/>
                        </a:spcAft>
                        <a:buNone/>
                      </a:pPr>
                      <a:r>
                        <a:rPr lang="en-US" sz="900">
                          <a:solidFill>
                            <a:srgbClr val="333333"/>
                          </a:solidFill>
                        </a:rPr>
                        <a:t>Set up alerts on both Non-Prod and Prod environments for service errors (4xx / 5xx) and service degradation (performance dropping below defined thresholds)</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r h="171450">
                <a:tc vMerge="1"/>
                <a:tc>
                  <a:txBody>
                    <a:bodyPr/>
                    <a:lstStyle/>
                    <a:p>
                      <a:pPr indent="0" lvl="0" marL="0" marR="0" rtl="0" algn="l">
                        <a:spcBef>
                          <a:spcPts val="0"/>
                        </a:spcBef>
                        <a:spcAft>
                          <a:spcPts val="0"/>
                        </a:spcAft>
                        <a:buNone/>
                      </a:pPr>
                      <a:r>
                        <a:rPr lang="en-US" sz="900">
                          <a:solidFill>
                            <a:srgbClr val="333333"/>
                          </a:solidFill>
                        </a:rPr>
                        <a:t>Enforce use of consistent metrics across the organization (e.g. SRE dashboard monitors and reports page load time metrics)</a:t>
                      </a:r>
                      <a:endParaRPr/>
                    </a:p>
                  </a:txBody>
                  <a:tcPr marT="45725" marB="45725" marR="91450" marL="45725">
                    <a:lnL cap="flat" cmpd="sng" w="16500">
                      <a:solidFill>
                        <a:srgbClr val="BFBFBF"/>
                      </a:solidFill>
                      <a:prstDash val="solid"/>
                      <a:round/>
                      <a:headEnd len="sm" w="sm" type="none"/>
                      <a:tailEnd len="sm" w="sm" type="none"/>
                    </a:lnL>
                    <a:lnR cap="flat" cmpd="sng" w="16500">
                      <a:solidFill>
                        <a:srgbClr val="BFBFBF"/>
                      </a:solidFill>
                      <a:prstDash val="solid"/>
                      <a:round/>
                      <a:headEnd len="sm" w="sm" type="none"/>
                      <a:tailEnd len="sm" w="sm" type="none"/>
                    </a:lnR>
                    <a:lnT cap="flat" cmpd="sng" w="16500">
                      <a:solidFill>
                        <a:srgbClr val="BFBFBF"/>
                      </a:solidFill>
                      <a:prstDash val="solid"/>
                      <a:round/>
                      <a:headEnd len="sm" w="sm" type="none"/>
                      <a:tailEnd len="sm" w="sm" type="none"/>
                    </a:lnT>
                    <a:lnB cap="flat" cmpd="sng" w="16500">
                      <a:solidFill>
                        <a:srgbClr val="BFBFBF"/>
                      </a:solidFill>
                      <a:prstDash val="solid"/>
                      <a:round/>
                      <a:headEnd len="sm" w="sm" type="none"/>
                      <a:tailEnd len="sm" w="sm" type="none"/>
                    </a:lnB>
                    <a:solidFill>
                      <a:schemeClr val="lt1"/>
                    </a:solidFill>
                  </a:tcPr>
                </a:tc>
              </a:tr>
            </a:tbl>
          </a:graphicData>
        </a:graphic>
      </p:graphicFrame>
      <p:sp>
        <p:nvSpPr>
          <p:cNvPr id="1717" name="Google Shape;1717;p59"/>
          <p:cNvSpPr txBox="1"/>
          <p:nvPr/>
        </p:nvSpPr>
        <p:spPr>
          <a:xfrm>
            <a:off x="396688" y="1041115"/>
            <a:ext cx="8229600" cy="2192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825"/>
              <a:buFont typeface="Arial"/>
              <a:buNone/>
            </a:pPr>
            <a:r>
              <a:rPr i="1" lang="en-US" sz="825">
                <a:solidFill>
                  <a:schemeClr val="dk1"/>
                </a:solidFill>
                <a:latin typeface="Arial"/>
                <a:ea typeface="Arial"/>
                <a:cs typeface="Arial"/>
                <a:sym typeface="Arial"/>
              </a:rPr>
              <a:t>Key actions and next steps to elevate performance engineering to its next level of effectiveness and integration within development lifecycles.</a:t>
            </a:r>
            <a:endParaRPr sz="1800">
              <a:solidFill>
                <a:schemeClr val="dk1"/>
              </a:solidFill>
              <a:latin typeface="Arial"/>
              <a:ea typeface="Arial"/>
              <a:cs typeface="Arial"/>
              <a:sym typeface="Arial"/>
            </a:endParaRPr>
          </a:p>
        </p:txBody>
      </p:sp>
      <p:sp>
        <p:nvSpPr>
          <p:cNvPr id="1718" name="Google Shape;1718;p59"/>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a:solidFill>
                  <a:srgbClr val="A5A5A5"/>
                </a:solidFill>
                <a:latin typeface="Arial"/>
                <a:ea typeface="Arial"/>
                <a:cs typeface="Arial"/>
                <a:sym typeface="Arial"/>
              </a:rPr>
              <a:t>Performance Strategy | Step Forward</a:t>
            </a:r>
            <a:endParaRPr b="0" i="0" sz="800">
              <a:solidFill>
                <a:schemeClr val="accent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60"/>
          <p:cNvSpPr txBox="1"/>
          <p:nvPr>
            <p:ph type="title"/>
          </p:nvPr>
        </p:nvSpPr>
        <p:spPr>
          <a:xfrm>
            <a:off x="457200" y="590550"/>
            <a:ext cx="7086600" cy="292319"/>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Performance Recommendations (AEM)</a:t>
            </a:r>
            <a:endParaRPr/>
          </a:p>
        </p:txBody>
      </p:sp>
      <p:graphicFrame>
        <p:nvGraphicFramePr>
          <p:cNvPr id="1724" name="Google Shape;1724;p60"/>
          <p:cNvGraphicFramePr/>
          <p:nvPr/>
        </p:nvGraphicFramePr>
        <p:xfrm>
          <a:off x="457200" y="1428672"/>
          <a:ext cx="3000000" cy="3000000"/>
        </p:xfrm>
        <a:graphic>
          <a:graphicData uri="http://schemas.openxmlformats.org/drawingml/2006/table">
            <a:tbl>
              <a:tblPr bandRow="1" firstRow="1">
                <a:noFill/>
                <a:tableStyleId>{5BAEAF05-E4BE-4548-B17F-0438588C7A2F}</a:tableStyleId>
              </a:tblPr>
              <a:tblGrid>
                <a:gridCol w="1040525"/>
                <a:gridCol w="2368100"/>
                <a:gridCol w="1629850"/>
                <a:gridCol w="1894750"/>
                <a:gridCol w="1414600"/>
              </a:tblGrid>
              <a:tr h="152400">
                <a:tc>
                  <a:txBody>
                    <a:bodyPr/>
                    <a:lstStyle/>
                    <a:p>
                      <a:pPr indent="0" lvl="0" marL="0" marR="0" rtl="0" algn="ctr">
                        <a:spcBef>
                          <a:spcPts val="0"/>
                        </a:spcBef>
                        <a:spcAft>
                          <a:spcPts val="0"/>
                        </a:spcAft>
                        <a:buNone/>
                      </a:pPr>
                      <a:r>
                        <a:rPr lang="en-US" sz="1200">
                          <a:solidFill>
                            <a:schemeClr val="lt1"/>
                          </a:solidFill>
                        </a:rPr>
                        <a:t>CATEGORY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lang="en-US" sz="1200">
                          <a:solidFill>
                            <a:schemeClr val="lt1"/>
                          </a:solidFill>
                        </a:rPr>
                        <a:t>RECOMMENDATION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en-US" sz="1200">
                          <a:solidFill>
                            <a:schemeClr val="lt1"/>
                          </a:solidFill>
                        </a:rPr>
                        <a:t>IMPROVES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en-US" sz="1200">
                          <a:solidFill>
                            <a:schemeClr val="lt1"/>
                          </a:solidFill>
                        </a:rPr>
                        <a:t>RESOLUTION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en-US" sz="1200">
                          <a:solidFill>
                            <a:schemeClr val="lt1"/>
                          </a:solidFill>
                        </a:rPr>
                        <a:t>FIX AREAS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dk1"/>
                    </a:solidFill>
                  </a:tcPr>
                </a:tc>
              </a:tr>
              <a:tr h="399875">
                <a:tc>
                  <a:txBody>
                    <a:bodyPr/>
                    <a:lstStyle/>
                    <a:p>
                      <a:pPr indent="0" lvl="0" marL="0" marR="0" rtl="0" algn="l">
                        <a:spcBef>
                          <a:spcPts val="0"/>
                        </a:spcBef>
                        <a:spcAft>
                          <a:spcPts val="0"/>
                        </a:spcAft>
                        <a:buNone/>
                      </a:pPr>
                      <a:r>
                        <a:rPr b="1" lang="en-US" sz="800"/>
                        <a:t>ASSET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Add height width to &lt;img&gt;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CLS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Review &lt;img&gt; tag and add height &amp; width parameter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AEM, Frontend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4450">
                <a:tc>
                  <a:txBody>
                    <a:bodyPr/>
                    <a:lstStyle/>
                    <a:p>
                      <a:pPr indent="0" lvl="0" marL="0" marR="0" rtl="0" algn="l">
                        <a:spcBef>
                          <a:spcPts val="0"/>
                        </a:spcBef>
                        <a:spcAft>
                          <a:spcPts val="0"/>
                        </a:spcAft>
                        <a:buNone/>
                      </a:pPr>
                      <a:r>
                        <a:rPr b="1" lang="en-US" sz="800"/>
                        <a:t>ASSET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Optimize Image disk size to reduce load time.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a:t>LCP (Large Contentful Paint)</a:t>
                      </a:r>
                      <a:endParaRPr/>
                    </a:p>
                    <a:p>
                      <a:pPr indent="0" lvl="0" marL="0" marR="0" rtl="0" algn="l">
                        <a:spcBef>
                          <a:spcPts val="0"/>
                        </a:spcBef>
                        <a:spcAft>
                          <a:spcPts val="0"/>
                        </a:spcAft>
                        <a:buNone/>
                      </a:pPr>
                      <a:r>
                        <a:t/>
                      </a:r>
                      <a:endParaRPr sz="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Reduce/Optimize disk size of image in Scene7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Scene7</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7925">
                <a:tc>
                  <a:txBody>
                    <a:bodyPr/>
                    <a:lstStyle/>
                    <a:p>
                      <a:pPr indent="0" lvl="0" marL="0" marR="0" rtl="0" algn="l">
                        <a:spcBef>
                          <a:spcPts val="0"/>
                        </a:spcBef>
                        <a:spcAft>
                          <a:spcPts val="0"/>
                        </a:spcAft>
                        <a:buNone/>
                      </a:pPr>
                      <a:r>
                        <a:rPr b="1" lang="en-US" sz="800"/>
                        <a:t>ASSET</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Use image size (height &amp; width) respective to site section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800"/>
                        <a:buFont typeface="Arial"/>
                        <a:buNone/>
                      </a:pPr>
                      <a:r>
                        <a:rPr lang="en-US" sz="800"/>
                        <a:t>Asset Load Time</a:t>
                      </a:r>
                      <a:endParaRPr/>
                    </a:p>
                    <a:p>
                      <a:pPr indent="0" lvl="0" marL="0" marR="0" rtl="0" algn="l">
                        <a:spcBef>
                          <a:spcPts val="0"/>
                        </a:spcBef>
                        <a:spcAft>
                          <a:spcPts val="0"/>
                        </a:spcAft>
                        <a:buNone/>
                      </a:pPr>
                      <a:r>
                        <a:t/>
                      </a:r>
                      <a:endParaRPr sz="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Review and pass accurate image height &amp; width per site section need. Author correct size in scene7 image URL</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AEM, Frontend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77925">
                <a:tc>
                  <a:txBody>
                    <a:bodyPr/>
                    <a:lstStyle/>
                    <a:p>
                      <a:pPr indent="0" lvl="0" marL="0" marR="0" rtl="0" algn="l">
                        <a:spcBef>
                          <a:spcPts val="0"/>
                        </a:spcBef>
                        <a:spcAft>
                          <a:spcPts val="0"/>
                        </a:spcAft>
                        <a:buNone/>
                      </a:pPr>
                      <a:r>
                        <a:rPr b="1" lang="en-US" sz="800"/>
                        <a:t>CACHING</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Increase browser cashing time for js/css. (Current js/css = 1 hr to 10 mins) .L</a:t>
                      </a:r>
                      <a:r>
                        <a:rPr b="0" i="0" lang="en-US" sz="800">
                          <a:solidFill>
                            <a:srgbClr val="333333"/>
                          </a:solidFill>
                          <a:latin typeface="Arial"/>
                          <a:ea typeface="Arial"/>
                          <a:cs typeface="Arial"/>
                          <a:sym typeface="Arial"/>
                        </a:rPr>
                        <a:t>ong cache lifetime can speed up repeat visits to your page</a:t>
                      </a:r>
                      <a:endParaRPr sz="8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Asset Load Time</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Review and Update cache time (Cache-Control header)  setting for js/css in dispatcher/CDN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800"/>
                        <a:t>AEM,CDN</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25" name="Google Shape;1725;p6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26" name="Google Shape;1726;p60"/>
          <p:cNvSpPr txBox="1"/>
          <p:nvPr/>
        </p:nvSpPr>
        <p:spPr>
          <a:xfrm>
            <a:off x="370488" y="882869"/>
            <a:ext cx="84345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We analyzed speedcurve report for home page &amp; other browse pages. Following common patterns of performance recommendations came out. Most of these can be fixed on AEM layer. </a:t>
            </a:r>
            <a:endParaRPr b="0" sz="12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
          <p:cNvSpPr txBox="1"/>
          <p:nvPr>
            <p:ph type="ctrTitle"/>
          </p:nvPr>
        </p:nvSpPr>
        <p:spPr>
          <a:xfrm>
            <a:off x="457200" y="459908"/>
            <a:ext cx="76872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NGD Guiding Principles</a:t>
            </a:r>
            <a:endParaRPr sz="4800"/>
          </a:p>
        </p:txBody>
      </p:sp>
      <p:sp>
        <p:nvSpPr>
          <p:cNvPr id="602" name="Google Shape;602;p7"/>
          <p:cNvSpPr txBox="1"/>
          <p:nvPr/>
        </p:nvSpPr>
        <p:spPr>
          <a:xfrm>
            <a:off x="457199" y="3338944"/>
            <a:ext cx="5222631" cy="1344647"/>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Jan 2024</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g2d1ce9cd426_2_20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33" name="Google Shape;1733;g2d1ce9cd426_2_207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00"/>
              <a:buFont typeface="Verizon NHG DS"/>
              <a:buNone/>
            </a:pPr>
            <a:r>
              <a:rPr lang="en-US"/>
              <a:t>Performance Environment</a:t>
            </a:r>
            <a:endParaRPr/>
          </a:p>
        </p:txBody>
      </p:sp>
      <p:sp>
        <p:nvSpPr>
          <p:cNvPr id="1734" name="Google Shape;1734;g2d1ce9cd426_2_2076"/>
          <p:cNvSpPr txBox="1"/>
          <p:nvPr/>
        </p:nvSpPr>
        <p:spPr>
          <a:xfrm>
            <a:off x="416740" y="876300"/>
            <a:ext cx="7918200" cy="3247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000" u="none" cap="none" strike="noStrike">
                <a:solidFill>
                  <a:srgbClr val="000000"/>
                </a:solidFill>
                <a:latin typeface="Verizon NHG TX"/>
                <a:ea typeface="Verizon NHG TX"/>
                <a:cs typeface="Verizon NHG TX"/>
                <a:sym typeface="Verizon NHG TX"/>
              </a:rPr>
              <a:t>Current State </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There is no dedicated performance environment </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Load test in performed in SIT environment once per ER or on need basis </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SIT Environment is non comparable to Production in terms of infrastructure , availability of CDN etc</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Fully scaled load test in performed in production </a:t>
            </a:r>
            <a:endParaRPr b="0" i="0" sz="1000" u="none" cap="none" strike="noStrike">
              <a:solidFill>
                <a:srgbClr val="000000"/>
              </a:solidFill>
              <a:latin typeface="Verizon NHG TX"/>
              <a:ea typeface="Verizon NHG TX"/>
              <a:cs typeface="Verizon NHG TX"/>
              <a:sym typeface="Verizon NHG TX"/>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Discussed the feasibility of having a dedicated environment with SRE and PERF Team </a:t>
            </a:r>
            <a:endParaRPr/>
          </a:p>
          <a:p>
            <a:pPr indent="-171450" lvl="2" marL="10858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This would incur additionall cost and support to maintain a separate environment </a:t>
            </a:r>
            <a:endParaRPr/>
          </a:p>
          <a:p>
            <a:pPr indent="-120650" lvl="0" marL="171450" marR="0" rtl="0" algn="l">
              <a:lnSpc>
                <a:spcPct val="150000"/>
              </a:lnSpc>
              <a:spcBef>
                <a:spcPts val="0"/>
              </a:spcBef>
              <a:spcAft>
                <a:spcPts val="0"/>
              </a:spcAft>
              <a:buClr>
                <a:srgbClr val="000000"/>
              </a:buClr>
              <a:buSzPts val="800"/>
              <a:buFont typeface="Arial"/>
              <a:buNone/>
            </a:pPr>
            <a:r>
              <a:t/>
            </a:r>
            <a:endParaRPr b="0" i="0" sz="1000" u="none" cap="none" strike="noStrike">
              <a:solidFill>
                <a:srgbClr val="000000"/>
              </a:solidFill>
              <a:latin typeface="Verizon NHG TX"/>
              <a:ea typeface="Verizon NHG TX"/>
              <a:cs typeface="Verizon NHG TX"/>
              <a:sym typeface="Verizon NHG TX"/>
            </a:endParaRPr>
          </a:p>
          <a:p>
            <a:pPr indent="0" lvl="0" marL="0" marR="0" rtl="0" algn="l">
              <a:lnSpc>
                <a:spcPct val="150000"/>
              </a:lnSpc>
              <a:spcBef>
                <a:spcPts val="0"/>
              </a:spcBef>
              <a:spcAft>
                <a:spcPts val="0"/>
              </a:spcAft>
              <a:buNone/>
            </a:pPr>
            <a:r>
              <a:rPr b="1" lang="en-US" sz="1000">
                <a:solidFill>
                  <a:srgbClr val="000000"/>
                </a:solidFill>
                <a:latin typeface="Verizon NHG TX"/>
                <a:ea typeface="Verizon NHG TX"/>
                <a:cs typeface="Verizon NHG TX"/>
                <a:sym typeface="Verizon NHG TX"/>
              </a:rPr>
              <a:t>Aligned following approach for NGD performance testing cycles</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There will not be a dedicated PERF in lower environment </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Shift left Process identify the performance issues ahead of time</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Continue using SIT for load test in lower environment </a:t>
            </a:r>
            <a:endParaRPr/>
          </a:p>
          <a:p>
            <a:pPr indent="-171450" lvl="1" marL="628650" marR="0" rtl="0" algn="l">
              <a:lnSpc>
                <a:spcPct val="150000"/>
              </a:lnSpc>
              <a:spcBef>
                <a:spcPts val="0"/>
              </a:spcBef>
              <a:spcAft>
                <a:spcPts val="0"/>
              </a:spcAft>
              <a:buClr>
                <a:srgbClr val="000000"/>
              </a:buClr>
              <a:buSzPts val="800"/>
              <a:buFont typeface="Arial"/>
              <a:buChar char="•"/>
            </a:pPr>
            <a:r>
              <a:rPr b="0" i="0" lang="en-US" sz="1000" u="none" cap="none" strike="noStrike">
                <a:solidFill>
                  <a:srgbClr val="000000"/>
                </a:solidFill>
                <a:latin typeface="Verizon NHG TX"/>
                <a:ea typeface="Verizon NHG TX"/>
                <a:cs typeface="Verizon NHG TX"/>
                <a:sym typeface="Verizon NHG TX"/>
              </a:rPr>
              <a:t>Fully scaled load test will be performed in production </a:t>
            </a:r>
            <a:endParaRPr/>
          </a:p>
          <a:p>
            <a:pPr indent="-171450" lvl="1" marL="628650" marR="0" rtl="0" algn="l">
              <a:lnSpc>
                <a:spcPct val="150000"/>
              </a:lnSpc>
              <a:spcBef>
                <a:spcPts val="0"/>
              </a:spcBef>
              <a:spcAft>
                <a:spcPts val="0"/>
              </a:spcAft>
              <a:buClr>
                <a:srgbClr val="000000"/>
              </a:buClr>
              <a:buSzPts val="800"/>
              <a:buFont typeface="Arial"/>
              <a:buChar char="•"/>
            </a:pPr>
            <a:r>
              <a:rPr b="1" i="0" lang="en-US" sz="1000" u="none" cap="none" strike="noStrike">
                <a:solidFill>
                  <a:srgbClr val="000000"/>
                </a:solidFill>
                <a:latin typeface="Verizon NHG TX"/>
                <a:ea typeface="Verizon NHG TX"/>
                <a:cs typeface="Verizon NHG TX"/>
                <a:sym typeface="Verizon NHG TX"/>
              </a:rPr>
              <a:t>Next Step:</a:t>
            </a:r>
            <a:r>
              <a:rPr b="0" i="0" lang="en-US" sz="1000" u="none" cap="none" strike="noStrike">
                <a:solidFill>
                  <a:srgbClr val="000000"/>
                </a:solidFill>
                <a:latin typeface="Verizon NHG TX"/>
                <a:ea typeface="Verizon NHG TX"/>
                <a:cs typeface="Verizon NHG TX"/>
                <a:sym typeface="Verizon NHG TX"/>
              </a:rPr>
              <a:t> Setup CDN for all SIT environment. Reached out to SRE on this ETA on approach closure 4/25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g2d1d8718405_0_68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graphicFrame>
        <p:nvGraphicFramePr>
          <p:cNvPr id="1741" name="Google Shape;1741;g2d1d8718405_0_684"/>
          <p:cNvGraphicFramePr/>
          <p:nvPr/>
        </p:nvGraphicFramePr>
        <p:xfrm>
          <a:off x="486013" y="785217"/>
          <a:ext cx="3000000" cy="3000000"/>
        </p:xfrm>
        <a:graphic>
          <a:graphicData uri="http://schemas.openxmlformats.org/drawingml/2006/table">
            <a:tbl>
              <a:tblPr>
                <a:noFill/>
                <a:tableStyleId>{F9374B98-9DA4-49C2-A5E1-3E0501EE0D82}</a:tableStyleId>
              </a:tblPr>
              <a:tblGrid>
                <a:gridCol w="1203425"/>
                <a:gridCol w="3490450"/>
                <a:gridCol w="913225"/>
                <a:gridCol w="2701600"/>
              </a:tblGrid>
              <a:tr h="168975">
                <a:tc>
                  <a:txBody>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Task</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What's Covered </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800">
                          <a:solidFill>
                            <a:schemeClr val="lt1"/>
                          </a:solidFill>
                        </a:rPr>
                        <a:t>Status</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800">
                          <a:solidFill>
                            <a:schemeClr val="lt1"/>
                          </a:solidFill>
                          <a:latin typeface="Arial"/>
                          <a:ea typeface="Arial"/>
                          <a:cs typeface="Arial"/>
                          <a:sym typeface="Arial"/>
                        </a:rPr>
                        <a:t>Tasks  Covered outside of Blueprint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r>
              <a:tr h="331625">
                <a:tc>
                  <a:txBody>
                    <a:bodyPr/>
                    <a:lstStyle/>
                    <a:p>
                      <a:pPr indent="0" lvl="0" marL="0" marR="0" rtl="0" algn="l">
                        <a:lnSpc>
                          <a:spcPct val="100000"/>
                        </a:lnSpc>
                        <a:spcBef>
                          <a:spcPts val="0"/>
                        </a:spcBef>
                        <a:spcAft>
                          <a:spcPts val="0"/>
                        </a:spcAft>
                        <a:buClr>
                          <a:schemeClr val="dk1"/>
                        </a:buClr>
                        <a:buSzPts val="700"/>
                        <a:buFont typeface="Arial"/>
                        <a:buNone/>
                      </a:pPr>
                      <a:r>
                        <a:rPr b="1" lang="en-US" sz="700">
                          <a:latin typeface="Arial"/>
                          <a:ea typeface="Arial"/>
                          <a:cs typeface="Arial"/>
                          <a:sym typeface="Arial"/>
                        </a:rPr>
                        <a:t>Gatling and Service Virtualization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latin typeface="Arial"/>
                          <a:ea typeface="Arial"/>
                          <a:cs typeface="Arial"/>
                          <a:sym typeface="Arial"/>
                        </a:rPr>
                        <a:t>API level performance test case authoring u</a:t>
                      </a:r>
                      <a:r>
                        <a:rPr lang="en-US" sz="700"/>
                        <a:t>sing Gatling</a:t>
                      </a:r>
                      <a:endParaRPr/>
                    </a:p>
                    <a:p>
                      <a:pPr indent="-171450" lvl="0" marL="171450" marR="0" rtl="0" algn="l">
                        <a:spcBef>
                          <a:spcPts val="0"/>
                        </a:spcBef>
                        <a:spcAft>
                          <a:spcPts val="0"/>
                        </a:spcAft>
                        <a:buClr>
                          <a:schemeClr val="dk1"/>
                        </a:buClr>
                        <a:buSzPts val="700"/>
                        <a:buFont typeface="Arial"/>
                        <a:buChar char="•"/>
                      </a:pPr>
                      <a:r>
                        <a:rPr lang="en-US" sz="700"/>
                        <a:t>Service virtualization using Wiremock and Microcks</a:t>
                      </a:r>
                      <a:endParaRPr sz="700"/>
                    </a:p>
                    <a:p>
                      <a:pPr indent="-171450" lvl="0" marL="171450" marR="0" rtl="0" algn="l">
                        <a:spcBef>
                          <a:spcPts val="0"/>
                        </a:spcBef>
                        <a:spcAft>
                          <a:spcPts val="0"/>
                        </a:spcAft>
                        <a:buSzPts val="700"/>
                        <a:buChar char="•"/>
                      </a:pPr>
                      <a:r>
                        <a:rPr lang="en-US" sz="700"/>
                        <a:t>Wiremock vs Microcks comparison</a:t>
                      </a:r>
                      <a:endParaRPr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latin typeface="Arial"/>
                          <a:ea typeface="Arial"/>
                          <a:cs typeface="Arial"/>
                          <a:sym typeface="Arial"/>
                        </a:rPr>
                        <a:t>Integration with VZ code base</a:t>
                      </a:r>
                      <a:endParaRPr sz="700"/>
                    </a:p>
                    <a:p>
                      <a:pPr indent="-171450" lvl="0" marL="171450" marR="0" rtl="0" algn="l">
                        <a:spcBef>
                          <a:spcPts val="0"/>
                        </a:spcBef>
                        <a:spcAft>
                          <a:spcPts val="0"/>
                        </a:spcAft>
                        <a:buSzPts val="700"/>
                        <a:buChar char="•"/>
                      </a:pPr>
                      <a:r>
                        <a:rPr lang="en-US" sz="700"/>
                        <a:t>VZ CI/CD Setup</a:t>
                      </a:r>
                      <a:endParaRPr sz="700"/>
                    </a:p>
                    <a:p>
                      <a:pPr indent="-171450" lvl="0" marL="171450" marR="0" rtl="0" algn="l">
                        <a:spcBef>
                          <a:spcPts val="0"/>
                        </a:spcBef>
                        <a:spcAft>
                          <a:spcPts val="0"/>
                        </a:spcAft>
                        <a:buSzPts val="700"/>
                        <a:buChar char="•"/>
                      </a:pPr>
                      <a:r>
                        <a:rPr lang="en-US" sz="700"/>
                        <a:t>Grafana Reporting </a:t>
                      </a:r>
                      <a:endParaRPr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1400">
                <a:tc>
                  <a:txBody>
                    <a:bodyPr/>
                    <a:lstStyle/>
                    <a:p>
                      <a:pPr indent="0" lvl="0" marL="0" marR="0" rtl="0" algn="l">
                        <a:lnSpc>
                          <a:spcPct val="100000"/>
                        </a:lnSpc>
                        <a:spcBef>
                          <a:spcPts val="0"/>
                        </a:spcBef>
                        <a:spcAft>
                          <a:spcPts val="0"/>
                        </a:spcAft>
                        <a:buClr>
                          <a:schemeClr val="dk1"/>
                        </a:buClr>
                        <a:buSzPts val="700"/>
                        <a:buFont typeface="Arial"/>
                        <a:buNone/>
                      </a:pPr>
                      <a:r>
                        <a:rPr b="1" lang="en-US" sz="700">
                          <a:latin typeface="Arial"/>
                          <a:ea typeface="Arial"/>
                          <a:cs typeface="Arial"/>
                          <a:sym typeface="Arial"/>
                        </a:rPr>
                        <a:t>Import Cost</a:t>
                      </a:r>
                      <a:endParaRPr/>
                    </a:p>
                    <a:p>
                      <a:pPr indent="0" lvl="0" marL="0" marR="0" rtl="0" algn="l">
                        <a:lnSpc>
                          <a:spcPct val="100000"/>
                        </a:lnSpc>
                        <a:spcBef>
                          <a:spcPts val="0"/>
                        </a:spcBef>
                        <a:spcAft>
                          <a:spcPts val="0"/>
                        </a:spcAft>
                        <a:buClr>
                          <a:schemeClr val="dk1"/>
                        </a:buClr>
                        <a:buSzPts val="700"/>
                        <a:buFont typeface="Arial"/>
                        <a:buNone/>
                      </a:pPr>
                      <a:r>
                        <a:rPr b="1" lang="en-US" sz="700">
                          <a:latin typeface="Arial"/>
                          <a:ea typeface="Arial"/>
                          <a:cs typeface="Arial"/>
                          <a:sym typeface="Arial"/>
                        </a:rPr>
                        <a:t>(IDE Plugin)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lang="en-US" sz="700">
                          <a:solidFill>
                            <a:srgbClr val="333333"/>
                          </a:solidFill>
                        </a:rPr>
                        <a:t>Setup on dev pipeline to check js import size</a:t>
                      </a:r>
                      <a:endParaRPr sz="700">
                        <a:solidFill>
                          <a:srgbClr val="333333"/>
                        </a:solidFill>
                      </a:endParaRPr>
                    </a:p>
                    <a:p>
                      <a:pPr indent="-171450" lvl="0" marL="171450" marR="0" rtl="0" algn="l">
                        <a:lnSpc>
                          <a:spcPct val="100000"/>
                        </a:lnSpc>
                        <a:spcBef>
                          <a:spcPts val="0"/>
                        </a:spcBef>
                        <a:spcAft>
                          <a:spcPts val="0"/>
                        </a:spcAft>
                        <a:buClr>
                          <a:srgbClr val="333333"/>
                        </a:buClr>
                        <a:buSzPts val="700"/>
                        <a:buFont typeface="Arial"/>
                        <a:buChar char="•"/>
                      </a:pPr>
                      <a:r>
                        <a:rPr lang="en-US" sz="700">
                          <a:solidFill>
                            <a:srgbClr val="333333"/>
                          </a:solidFill>
                          <a:latin typeface="Arial"/>
                          <a:ea typeface="Arial"/>
                          <a:cs typeface="Arial"/>
                          <a:sym typeface="Arial"/>
                        </a:rPr>
                        <a:t>Developer reference documentation on installation</a:t>
                      </a:r>
                      <a:endParaRPr sz="700">
                        <a:solidFill>
                          <a:srgbClr val="333333"/>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rtl="0" algn="l">
                        <a:spcBef>
                          <a:spcPts val="0"/>
                        </a:spcBef>
                        <a:spcAft>
                          <a:spcPts val="0"/>
                        </a:spcAft>
                        <a:buClr>
                          <a:schemeClr val="dk1"/>
                        </a:buClr>
                        <a:buSzPts val="700"/>
                        <a:buChar char="•"/>
                      </a:pPr>
                      <a:r>
                        <a:rPr lang="en-US" sz="700">
                          <a:solidFill>
                            <a:schemeClr val="dk1"/>
                          </a:solidFill>
                        </a:rPr>
                        <a:t>Define budget for VZ pages</a:t>
                      </a:r>
                      <a:endParaRPr sz="7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25875">
                <a:tc>
                  <a:txBody>
                    <a:bodyPr/>
                    <a:lstStyle/>
                    <a:p>
                      <a:pPr indent="0" lvl="0" marL="0" marR="0" rtl="0" algn="l">
                        <a:lnSpc>
                          <a:spcPct val="100000"/>
                        </a:lnSpc>
                        <a:spcBef>
                          <a:spcPts val="0"/>
                        </a:spcBef>
                        <a:spcAft>
                          <a:spcPts val="0"/>
                        </a:spcAft>
                        <a:buClr>
                          <a:schemeClr val="dk1"/>
                        </a:buClr>
                        <a:buSzPts val="700"/>
                        <a:buFont typeface="Arial"/>
                        <a:buNone/>
                      </a:pPr>
                      <a:r>
                        <a:rPr b="1" lang="en-US" sz="700">
                          <a:latin typeface="Arial"/>
                          <a:ea typeface="Arial"/>
                          <a:cs typeface="Arial"/>
                          <a:sym typeface="Arial"/>
                        </a:rPr>
                        <a:t>Bundle Analyzer</a:t>
                      </a:r>
                      <a:endParaRPr/>
                    </a:p>
                    <a:p>
                      <a:pPr indent="0" lvl="0" marL="0" marR="0" rtl="0" algn="l">
                        <a:lnSpc>
                          <a:spcPct val="100000"/>
                        </a:lnSpc>
                        <a:spcBef>
                          <a:spcPts val="0"/>
                        </a:spcBef>
                        <a:spcAft>
                          <a:spcPts val="0"/>
                        </a:spcAft>
                        <a:buClr>
                          <a:schemeClr val="dk1"/>
                        </a:buClr>
                        <a:buSzPts val="700"/>
                        <a:buFont typeface="Arial"/>
                        <a:buNone/>
                      </a:pPr>
                      <a:r>
                        <a:rPr b="1" lang="en-US" sz="700">
                          <a:latin typeface="Arial"/>
                          <a:ea typeface="Arial"/>
                          <a:cs typeface="Arial"/>
                          <a:sym typeface="Arial"/>
                        </a:rPr>
                        <a:t>(IDE Plugin)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accent2"/>
                        </a:solidFill>
                      </a:endParaRPr>
                    </a:p>
                    <a:p>
                      <a:pPr indent="-171450" lvl="0" marL="171450" marR="0" rtl="0" algn="l">
                        <a:spcBef>
                          <a:spcPts val="0"/>
                        </a:spcBef>
                        <a:spcAft>
                          <a:spcPts val="0"/>
                        </a:spcAft>
                        <a:buClr>
                          <a:schemeClr val="accent2"/>
                        </a:buClr>
                        <a:buSzPts val="700"/>
                        <a:buChar char="•"/>
                      </a:pPr>
                      <a:r>
                        <a:rPr lang="en-US" sz="700">
                          <a:solidFill>
                            <a:schemeClr val="accent2"/>
                          </a:solidFill>
                        </a:rPr>
                        <a:t>Setup on dev pipeline to analyze js bundle size</a:t>
                      </a:r>
                      <a:endParaRPr sz="700">
                        <a:solidFill>
                          <a:schemeClr val="accent2"/>
                        </a:solidFill>
                      </a:endParaRPr>
                    </a:p>
                    <a:p>
                      <a:pPr indent="-171450" lvl="0" marL="171450" marR="0" rtl="0" algn="l">
                        <a:spcBef>
                          <a:spcPts val="0"/>
                        </a:spcBef>
                        <a:spcAft>
                          <a:spcPts val="0"/>
                        </a:spcAft>
                        <a:buClr>
                          <a:srgbClr val="333333"/>
                        </a:buClr>
                        <a:buSzPts val="700"/>
                        <a:buFont typeface="Arial"/>
                        <a:buChar char="•"/>
                      </a:pPr>
                      <a:r>
                        <a:rPr lang="en-US" sz="700">
                          <a:solidFill>
                            <a:srgbClr val="333333"/>
                          </a:solidFill>
                          <a:latin typeface="Arial"/>
                          <a:ea typeface="Arial"/>
                          <a:cs typeface="Arial"/>
                          <a:sym typeface="Arial"/>
                        </a:rPr>
                        <a:t>Developer reference documentation on installation</a:t>
                      </a:r>
                      <a:endParaRPr sz="700">
                        <a:solidFill>
                          <a:srgbClr val="333333"/>
                        </a:solidFill>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spcBef>
                          <a:spcPts val="0"/>
                        </a:spcBef>
                        <a:spcAft>
                          <a:spcPts val="0"/>
                        </a:spcAft>
                        <a:buClr>
                          <a:schemeClr val="dk1"/>
                        </a:buClr>
                        <a:buSzPts val="700"/>
                        <a:buFont typeface="Arial"/>
                        <a:buChar char="•"/>
                      </a:pPr>
                      <a:r>
                        <a:rPr lang="en-US" sz="700"/>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rtl="0" algn="l">
                        <a:spcBef>
                          <a:spcPts val="0"/>
                        </a:spcBef>
                        <a:spcAft>
                          <a:spcPts val="0"/>
                        </a:spcAft>
                        <a:buClr>
                          <a:schemeClr val="dk1"/>
                        </a:buClr>
                        <a:buSzPts val="700"/>
                        <a:buChar char="•"/>
                      </a:pPr>
                      <a:r>
                        <a:rPr lang="en-US" sz="700">
                          <a:solidFill>
                            <a:schemeClr val="dk1"/>
                          </a:solidFill>
                        </a:rPr>
                        <a:t>Define Budget for VZ Pages</a:t>
                      </a:r>
                      <a:endParaRPr sz="7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494850">
                <a:tc>
                  <a:txBody>
                    <a:bodyPr/>
                    <a:lstStyle/>
                    <a:p>
                      <a:pPr indent="0" lvl="0" marL="0" rtl="0" algn="l">
                        <a:spcBef>
                          <a:spcPts val="0"/>
                        </a:spcBef>
                        <a:spcAft>
                          <a:spcPts val="0"/>
                        </a:spcAft>
                        <a:buClr>
                          <a:schemeClr val="dk1"/>
                        </a:buClr>
                        <a:buSzPts val="700"/>
                        <a:buFont typeface="Arial"/>
                        <a:buNone/>
                      </a:pPr>
                      <a:r>
                        <a:rPr b="1" lang="en-US" sz="700">
                          <a:solidFill>
                            <a:schemeClr val="dk1"/>
                          </a:solidFill>
                        </a:rPr>
                        <a:t>Sitespeed</a:t>
                      </a:r>
                      <a:endParaRPr/>
                    </a:p>
                  </a:txBody>
                  <a:tcPr marT="45725" marB="45725" marR="91450" marL="91450">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rtl="0" algn="l">
                        <a:spcBef>
                          <a:spcPts val="0"/>
                        </a:spcBef>
                        <a:spcAft>
                          <a:spcPts val="0"/>
                        </a:spcAft>
                        <a:buClr>
                          <a:schemeClr val="dk1"/>
                        </a:buClr>
                        <a:buSzPts val="700"/>
                        <a:buChar char="•"/>
                      </a:pPr>
                      <a:r>
                        <a:rPr lang="en-US" sz="700">
                          <a:solidFill>
                            <a:schemeClr val="accent2"/>
                          </a:solidFill>
                        </a:rPr>
                        <a:t>Integrated quality gate in Deployment phase</a:t>
                      </a:r>
                      <a:endParaRPr>
                        <a:solidFill>
                          <a:schemeClr val="dk1"/>
                        </a:solidFill>
                      </a:endParaRPr>
                    </a:p>
                    <a:p>
                      <a:pPr indent="-171450" lvl="0" marL="171450" rtl="0" algn="l">
                        <a:spcBef>
                          <a:spcPts val="0"/>
                        </a:spcBef>
                        <a:spcAft>
                          <a:spcPts val="0"/>
                        </a:spcAft>
                        <a:buClr>
                          <a:schemeClr val="dk1"/>
                        </a:buClr>
                        <a:buSzPts val="700"/>
                        <a:buChar char="•"/>
                      </a:pPr>
                      <a:r>
                        <a:rPr lang="en-US" sz="700">
                          <a:solidFill>
                            <a:schemeClr val="accent2"/>
                          </a:solidFill>
                        </a:rPr>
                        <a:t>Single page URL based test</a:t>
                      </a:r>
                      <a:endParaRPr>
                        <a:solidFill>
                          <a:schemeClr val="dk1"/>
                        </a:solidFill>
                      </a:endParaRPr>
                    </a:p>
                    <a:p>
                      <a:pPr indent="-171450" lvl="0" marL="171450" rtl="0" algn="l">
                        <a:spcBef>
                          <a:spcPts val="0"/>
                        </a:spcBef>
                        <a:spcAft>
                          <a:spcPts val="0"/>
                        </a:spcAft>
                        <a:buClr>
                          <a:schemeClr val="dk1"/>
                        </a:buClr>
                        <a:buSzPts val="700"/>
                        <a:buChar char="•"/>
                      </a:pPr>
                      <a:r>
                        <a:rPr lang="en-US" sz="700">
                          <a:solidFill>
                            <a:schemeClr val="accent2"/>
                          </a:solidFill>
                        </a:rPr>
                        <a:t>Multi-page user journey scripting</a:t>
                      </a:r>
                      <a:endParaRPr>
                        <a:solidFill>
                          <a:schemeClr val="dk1"/>
                        </a:solidFill>
                      </a:endParaRPr>
                    </a:p>
                    <a:p>
                      <a:pPr indent="-171450" lvl="0" marL="171450" rtl="0" algn="l">
                        <a:spcBef>
                          <a:spcPts val="0"/>
                        </a:spcBef>
                        <a:spcAft>
                          <a:spcPts val="0"/>
                        </a:spcAft>
                        <a:buClr>
                          <a:schemeClr val="dk1"/>
                        </a:buClr>
                        <a:buSzPts val="700"/>
                        <a:buChar char="•"/>
                      </a:pPr>
                      <a:r>
                        <a:rPr lang="en-US" sz="700">
                          <a:solidFill>
                            <a:schemeClr val="accent2"/>
                          </a:solidFill>
                        </a:rPr>
                        <a:t>Page specific assertions configurations</a:t>
                      </a:r>
                      <a:endParaRPr>
                        <a:solidFill>
                          <a:schemeClr val="dk1"/>
                        </a:solidFill>
                      </a:endParaRPr>
                    </a:p>
                    <a:p>
                      <a:pPr indent="-171450" lvl="0" marL="171450" rtl="0" algn="l">
                        <a:spcBef>
                          <a:spcPts val="0"/>
                        </a:spcBef>
                        <a:spcAft>
                          <a:spcPts val="0"/>
                        </a:spcAft>
                        <a:buClr>
                          <a:schemeClr val="dk1"/>
                        </a:buClr>
                        <a:buSzPts val="700"/>
                        <a:buChar char="•"/>
                      </a:pPr>
                      <a:r>
                        <a:rPr lang="en-US" sz="700">
                          <a:solidFill>
                            <a:schemeClr val="accent2"/>
                          </a:solidFill>
                        </a:rPr>
                        <a:t>Build failures based on configured threshold</a:t>
                      </a:r>
                      <a:endParaRPr/>
                    </a:p>
                  </a:txBody>
                  <a:tcPr marT="45725" marB="45725" marR="91450" marL="91450">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rtl="0" algn="l">
                        <a:spcBef>
                          <a:spcPts val="0"/>
                        </a:spcBef>
                        <a:spcAft>
                          <a:spcPts val="0"/>
                        </a:spcAft>
                        <a:buClr>
                          <a:schemeClr val="dk1"/>
                        </a:buClr>
                        <a:buSzPts val="700"/>
                        <a:buChar char="•"/>
                      </a:pPr>
                      <a:r>
                        <a:rPr lang="en-US" sz="700">
                          <a:solidFill>
                            <a:schemeClr val="dk1"/>
                          </a:solidFill>
                        </a:rPr>
                        <a:t>Done</a:t>
                      </a:r>
                      <a:endParaRPr/>
                    </a:p>
                  </a:txBody>
                  <a:tcPr marT="45725" marB="45725" marR="91450" marL="91450">
                    <a:lnL cap="flat" cmpd="sng" w="9525">
                      <a:solidFill>
                        <a:srgbClr val="D8D8D8"/>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rtl="0" algn="l">
                        <a:spcBef>
                          <a:spcPts val="0"/>
                        </a:spcBef>
                        <a:spcAft>
                          <a:spcPts val="0"/>
                        </a:spcAft>
                        <a:buClr>
                          <a:schemeClr val="accent2"/>
                        </a:buClr>
                        <a:buSzPts val="700"/>
                        <a:buChar char="•"/>
                      </a:pPr>
                      <a:r>
                        <a:rPr lang="en-US" sz="700">
                          <a:solidFill>
                            <a:schemeClr val="accent2"/>
                          </a:solidFill>
                        </a:rPr>
                        <a:t>Define Budgets</a:t>
                      </a:r>
                      <a:endParaRPr>
                        <a:solidFill>
                          <a:schemeClr val="dk1"/>
                        </a:solidFill>
                      </a:endParaRPr>
                    </a:p>
                    <a:p>
                      <a:pPr indent="-171450" lvl="0" marL="171450" rtl="0" algn="l">
                        <a:spcBef>
                          <a:spcPts val="0"/>
                        </a:spcBef>
                        <a:spcAft>
                          <a:spcPts val="0"/>
                        </a:spcAft>
                        <a:buClr>
                          <a:schemeClr val="accent2"/>
                        </a:buClr>
                        <a:buSzPts val="700"/>
                        <a:buChar char="•"/>
                      </a:pPr>
                      <a:r>
                        <a:rPr lang="en-US" sz="700">
                          <a:solidFill>
                            <a:schemeClr val="accent2"/>
                          </a:solidFill>
                        </a:rPr>
                        <a:t>Integration with VZ CICD pipeline</a:t>
                      </a:r>
                      <a:endParaRPr>
                        <a:solidFill>
                          <a:schemeClr val="dk1"/>
                        </a:solidFill>
                      </a:endParaRPr>
                    </a:p>
                    <a:p>
                      <a:pPr indent="-171450" lvl="0" marL="171450" rtl="0" algn="l">
                        <a:spcBef>
                          <a:spcPts val="0"/>
                        </a:spcBef>
                        <a:spcAft>
                          <a:spcPts val="0"/>
                        </a:spcAft>
                        <a:buClr>
                          <a:schemeClr val="accent2"/>
                        </a:buClr>
                        <a:buSzPts val="700"/>
                        <a:buChar char="•"/>
                      </a:pPr>
                      <a:r>
                        <a:rPr lang="en-US" sz="700">
                          <a:solidFill>
                            <a:schemeClr val="accent2"/>
                          </a:solidFill>
                        </a:rPr>
                        <a:t>Reporting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331625">
                <a:tc>
                  <a:txBody>
                    <a:bodyPr/>
                    <a:lstStyle/>
                    <a:p>
                      <a:pPr indent="0" lvl="0" marL="0" marR="0" rtl="0" algn="l">
                        <a:spcBef>
                          <a:spcPts val="0"/>
                        </a:spcBef>
                        <a:spcAft>
                          <a:spcPts val="0"/>
                        </a:spcAft>
                        <a:buNone/>
                      </a:pPr>
                      <a:r>
                        <a:rPr b="1" lang="en-US" sz="700">
                          <a:latin typeface="Arial"/>
                          <a:ea typeface="Arial"/>
                          <a:cs typeface="Arial"/>
                          <a:sym typeface="Arial"/>
                        </a:rPr>
                        <a:t>size-limit</a:t>
                      </a:r>
                      <a:endParaRPr b="1" sz="7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US" sz="700" u="none" cap="none" strike="noStrike">
                          <a:solidFill>
                            <a:srgbClr val="333333"/>
                          </a:solidFill>
                          <a:latin typeface="Arial"/>
                          <a:ea typeface="Arial"/>
                          <a:cs typeface="Arial"/>
                          <a:sym typeface="Arial"/>
                        </a:rPr>
                        <a:t>Size based unique thresholds by file types (JS, CSS)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b="0" i="0" lang="en-US" sz="700" u="none" strike="noStrike">
                          <a:solidFill>
                            <a:srgbClr val="333333"/>
                          </a:solidFill>
                          <a:latin typeface="Arial"/>
                          <a:ea typeface="Arial"/>
                          <a:cs typeface="Arial"/>
                          <a:sym typeface="Arial"/>
                        </a:rPr>
                        <a:t>Integration with VZ CICD pipeline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41400">
                <a:tc>
                  <a:txBody>
                    <a:bodyPr/>
                    <a:lstStyle/>
                    <a:p>
                      <a:pPr indent="0" lvl="0" marL="0" marR="0" rtl="0" algn="l">
                        <a:spcBef>
                          <a:spcPts val="0"/>
                        </a:spcBef>
                        <a:spcAft>
                          <a:spcPts val="0"/>
                        </a:spcAft>
                        <a:buNone/>
                      </a:pPr>
                      <a:r>
                        <a:rPr b="1" lang="en-US" sz="700"/>
                        <a:t>Grafana K6</a:t>
                      </a:r>
                      <a:endParaRPr b="1" sz="700">
                        <a:latin typeface="Arial"/>
                        <a:ea typeface="Arial"/>
                        <a:cs typeface="Arial"/>
                        <a:sym typeface="Aria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lang="en-US" sz="700">
                          <a:solidFill>
                            <a:srgbClr val="333333"/>
                          </a:solidFill>
                        </a:rPr>
                        <a:t>POC: </a:t>
                      </a:r>
                      <a:r>
                        <a:rPr b="0" i="0" lang="en-US" sz="700" u="none" cap="none" strike="noStrike">
                          <a:solidFill>
                            <a:srgbClr val="333333"/>
                          </a:solidFill>
                          <a:latin typeface="Arial"/>
                          <a:ea typeface="Arial"/>
                          <a:cs typeface="Arial"/>
                          <a:sym typeface="Arial"/>
                        </a:rPr>
                        <a:t> </a:t>
                      </a:r>
                      <a:r>
                        <a:rPr lang="en-US" sz="700">
                          <a:solidFill>
                            <a:srgbClr val="333333"/>
                          </a:solidFill>
                        </a:rPr>
                        <a:t>Front end load test using Grana K6</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lang="en-US" sz="700">
                          <a:solidFill>
                            <a:srgbClr val="333333"/>
                          </a:solidFill>
                        </a:rPr>
                        <a:t>Decided not to use since since its in experimental phase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5725">
                <a:tc>
                  <a:txBody>
                    <a:bodyPr/>
                    <a:lstStyle/>
                    <a:p>
                      <a:pPr indent="0" lvl="0" marL="0" marR="0" rtl="0" algn="l">
                        <a:spcBef>
                          <a:spcPts val="0"/>
                        </a:spcBef>
                        <a:spcAft>
                          <a:spcPts val="0"/>
                        </a:spcAft>
                        <a:buNone/>
                      </a:pPr>
                      <a:r>
                        <a:rPr b="1" lang="en-US" sz="700"/>
                        <a:t>Grafana Faro</a:t>
                      </a:r>
                      <a:endParaRPr b="1"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lang="en-US" sz="700">
                          <a:solidFill>
                            <a:srgbClr val="333333"/>
                          </a:solidFill>
                        </a:rPr>
                        <a:t>Integrated with Blueprint App for RUM </a:t>
                      </a:r>
                      <a:endParaRPr sz="700">
                        <a:solidFill>
                          <a:srgbClr val="333333"/>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Done</a:t>
                      </a:r>
                      <a:endParaRPr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lang="en-US" sz="700">
                          <a:solidFill>
                            <a:srgbClr val="333333"/>
                          </a:solidFill>
                        </a:rPr>
                        <a:t>Integration with NGD Buy flow</a:t>
                      </a:r>
                      <a:endParaRPr sz="700">
                        <a:solidFill>
                          <a:srgbClr val="333333"/>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95725">
                <a:tc>
                  <a:txBody>
                    <a:bodyPr/>
                    <a:lstStyle/>
                    <a:p>
                      <a:pPr indent="0" lvl="0" marL="0" marR="0" rtl="0" algn="l">
                        <a:spcBef>
                          <a:spcPts val="0"/>
                        </a:spcBef>
                        <a:spcAft>
                          <a:spcPts val="0"/>
                        </a:spcAft>
                        <a:buNone/>
                      </a:pPr>
                      <a:r>
                        <a:rPr b="1" lang="en-US" sz="700"/>
                        <a:t>Axe Core - </a:t>
                      </a:r>
                      <a:r>
                        <a:rPr b="1" lang="en-US" sz="700"/>
                        <a:t>Accessibility</a:t>
                      </a:r>
                      <a:endParaRPr b="1"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lang="en-US" sz="700">
                          <a:solidFill>
                            <a:srgbClr val="333333"/>
                          </a:solidFill>
                        </a:rPr>
                        <a:t>POC for AXE Core </a:t>
                      </a:r>
                      <a:r>
                        <a:rPr lang="en-US" sz="700">
                          <a:solidFill>
                            <a:srgbClr val="333333"/>
                          </a:solidFill>
                        </a:rPr>
                        <a:t>Integrated with pipeline for Accessibility Check </a:t>
                      </a:r>
                      <a:endParaRPr sz="700">
                        <a:solidFill>
                          <a:srgbClr val="333333"/>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Done</a:t>
                      </a:r>
                      <a:endParaRPr sz="7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171450" lvl="0" marL="171450" marR="0" rtl="0" algn="l">
                        <a:lnSpc>
                          <a:spcPct val="100000"/>
                        </a:lnSpc>
                        <a:spcBef>
                          <a:spcPts val="0"/>
                        </a:spcBef>
                        <a:spcAft>
                          <a:spcPts val="0"/>
                        </a:spcAft>
                        <a:buClr>
                          <a:srgbClr val="333333"/>
                        </a:buClr>
                        <a:buSzPts val="700"/>
                        <a:buFont typeface="Arial"/>
                        <a:buChar char="•"/>
                      </a:pPr>
                      <a:r>
                        <a:rPr lang="en-US" sz="700">
                          <a:solidFill>
                            <a:srgbClr val="333333"/>
                          </a:solidFill>
                        </a:rPr>
                        <a:t>Integration on CICD pipeline</a:t>
                      </a:r>
                      <a:endParaRPr sz="700">
                        <a:solidFill>
                          <a:srgbClr val="333333"/>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1742" name="Google Shape;1742;g2d1d8718405_0_684"/>
          <p:cNvSpPr txBox="1"/>
          <p:nvPr/>
        </p:nvSpPr>
        <p:spPr>
          <a:xfrm>
            <a:off x="486350" y="497553"/>
            <a:ext cx="8487900" cy="2877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171717"/>
              </a:buClr>
              <a:buSzPts val="1600"/>
              <a:buFont typeface="Verizon NHG DS"/>
              <a:buNone/>
            </a:pPr>
            <a:r>
              <a:rPr b="1" i="0" lang="en-US" sz="1600">
                <a:solidFill>
                  <a:srgbClr val="171717"/>
                </a:solidFill>
                <a:latin typeface="Verizon NHG DS"/>
                <a:ea typeface="Verizon NHG DS"/>
                <a:cs typeface="Verizon NHG DS"/>
                <a:sym typeface="Verizon NHG DS"/>
              </a:rPr>
              <a:t>Shift-Left Status</a:t>
            </a:r>
            <a:endParaRPr b="1" i="0" sz="1600">
              <a:solidFill>
                <a:srgbClr val="171717"/>
              </a:solidFill>
              <a:latin typeface="Verizon NHG DS"/>
              <a:ea typeface="Verizon NHG DS"/>
              <a:cs typeface="Verizon NHG DS"/>
              <a:sym typeface="Verizon NHG D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61"/>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Tools , Frameworks</a:t>
            </a:r>
            <a:endParaRPr sz="4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g2d1ce9cd426_2_2244"/>
          <p:cNvSpPr txBox="1"/>
          <p:nvPr>
            <p:ph type="title"/>
          </p:nvPr>
        </p:nvSpPr>
        <p:spPr>
          <a:xfrm>
            <a:off x="522968" y="570706"/>
            <a:ext cx="8229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latin typeface="Verizon NHG DS"/>
                <a:ea typeface="Verizon NHG DS"/>
                <a:cs typeface="Verizon NHG DS"/>
                <a:sym typeface="Verizon NHG DS"/>
              </a:rPr>
              <a:t>Tools | Development Phase</a:t>
            </a:r>
            <a:endParaRPr/>
          </a:p>
        </p:txBody>
      </p:sp>
      <p:sp>
        <p:nvSpPr>
          <p:cNvPr id="1755" name="Google Shape;1755;g2d1ce9cd426_2_2244"/>
          <p:cNvSpPr txBox="1"/>
          <p:nvPr>
            <p:ph idx="12" type="sldNum"/>
          </p:nvPr>
        </p:nvSpPr>
        <p:spPr>
          <a:xfrm>
            <a:off x="7615304" y="4706860"/>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56" name="Google Shape;1756;g2d1ce9cd426_2_2244"/>
          <p:cNvSpPr txBox="1"/>
          <p:nvPr/>
        </p:nvSpPr>
        <p:spPr>
          <a:xfrm>
            <a:off x="400524" y="1827100"/>
            <a:ext cx="6684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Web</a:t>
            </a:r>
            <a:endParaRPr/>
          </a:p>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Developer</a:t>
            </a:r>
            <a:endParaRPr/>
          </a:p>
        </p:txBody>
      </p:sp>
      <p:sp>
        <p:nvSpPr>
          <p:cNvPr id="1757" name="Google Shape;1757;g2d1ce9cd426_2_2244"/>
          <p:cNvSpPr txBox="1"/>
          <p:nvPr/>
        </p:nvSpPr>
        <p:spPr>
          <a:xfrm>
            <a:off x="418877" y="3519878"/>
            <a:ext cx="555000" cy="404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Backend</a:t>
            </a:r>
            <a:endParaRPr/>
          </a:p>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Developer</a:t>
            </a:r>
            <a:endParaRPr/>
          </a:p>
        </p:txBody>
      </p:sp>
      <p:pic>
        <p:nvPicPr>
          <p:cNvPr descr="Lighthouse Scores - What are they and why are they important?" id="1758" name="Google Shape;1758;g2d1ce9cd426_2_2244"/>
          <p:cNvPicPr preferRelativeResize="0"/>
          <p:nvPr/>
        </p:nvPicPr>
        <p:blipFill rotWithShape="1">
          <a:blip r:embed="rId3">
            <a:alphaModFix/>
          </a:blip>
          <a:srcRect b="0" l="0" r="0" t="0"/>
          <a:stretch/>
        </p:blipFill>
        <p:spPr>
          <a:xfrm>
            <a:off x="-4150677" y="-298783"/>
            <a:ext cx="0" cy="0"/>
          </a:xfrm>
          <a:prstGeom prst="rect">
            <a:avLst/>
          </a:prstGeom>
          <a:noFill/>
          <a:ln>
            <a:noFill/>
          </a:ln>
        </p:spPr>
      </p:pic>
      <p:cxnSp>
        <p:nvCxnSpPr>
          <p:cNvPr id="1759" name="Google Shape;1759;g2d1ce9cd426_2_2244"/>
          <p:cNvCxnSpPr/>
          <p:nvPr/>
        </p:nvCxnSpPr>
        <p:spPr>
          <a:xfrm>
            <a:off x="6783595" y="1176904"/>
            <a:ext cx="0" cy="2916000"/>
          </a:xfrm>
          <a:prstGeom prst="straightConnector1">
            <a:avLst/>
          </a:prstGeom>
          <a:solidFill>
            <a:schemeClr val="accent1"/>
          </a:solidFill>
          <a:ln cap="sq" cmpd="sng" w="9525">
            <a:solidFill>
              <a:srgbClr val="D8D8D8"/>
            </a:solidFill>
            <a:prstDash val="dash"/>
            <a:round/>
            <a:headEnd len="sm" w="sm" type="none"/>
            <a:tailEnd len="sm" w="sm" type="none"/>
          </a:ln>
        </p:spPr>
      </p:cxnSp>
      <p:cxnSp>
        <p:nvCxnSpPr>
          <p:cNvPr id="1760" name="Google Shape;1760;g2d1ce9cd426_2_2244"/>
          <p:cNvCxnSpPr/>
          <p:nvPr/>
        </p:nvCxnSpPr>
        <p:spPr>
          <a:xfrm>
            <a:off x="2471132" y="1176904"/>
            <a:ext cx="3300" cy="2916000"/>
          </a:xfrm>
          <a:prstGeom prst="straightConnector1">
            <a:avLst/>
          </a:prstGeom>
          <a:solidFill>
            <a:schemeClr val="accent1"/>
          </a:solidFill>
          <a:ln cap="sq" cmpd="sng" w="9525">
            <a:solidFill>
              <a:srgbClr val="D8D8D8"/>
            </a:solidFill>
            <a:prstDash val="dash"/>
            <a:round/>
            <a:headEnd len="sm" w="sm" type="none"/>
            <a:tailEnd len="sm" w="sm" type="none"/>
          </a:ln>
        </p:spPr>
      </p:cxnSp>
      <p:cxnSp>
        <p:nvCxnSpPr>
          <p:cNvPr id="1761" name="Google Shape;1761;g2d1ce9cd426_2_2244"/>
          <p:cNvCxnSpPr/>
          <p:nvPr/>
        </p:nvCxnSpPr>
        <p:spPr>
          <a:xfrm>
            <a:off x="4407629" y="1176904"/>
            <a:ext cx="3600" cy="2916000"/>
          </a:xfrm>
          <a:prstGeom prst="straightConnector1">
            <a:avLst/>
          </a:prstGeom>
          <a:solidFill>
            <a:schemeClr val="accent1"/>
          </a:solidFill>
          <a:ln cap="sq" cmpd="sng" w="9525">
            <a:solidFill>
              <a:srgbClr val="D8D8D8"/>
            </a:solidFill>
            <a:prstDash val="dash"/>
            <a:round/>
            <a:headEnd len="sm" w="sm" type="none"/>
            <a:tailEnd len="sm" w="sm" type="none"/>
          </a:ln>
        </p:spPr>
      </p:cxnSp>
      <p:sp>
        <p:nvSpPr>
          <p:cNvPr id="1762" name="Google Shape;1762;g2d1ce9cd426_2_2244"/>
          <p:cNvSpPr/>
          <p:nvPr/>
        </p:nvSpPr>
        <p:spPr>
          <a:xfrm>
            <a:off x="463421" y="939778"/>
            <a:ext cx="2060400" cy="243000"/>
          </a:xfrm>
          <a:prstGeom prst="homePlat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Coding</a:t>
            </a:r>
            <a:endParaRPr/>
          </a:p>
        </p:txBody>
      </p:sp>
      <p:sp>
        <p:nvSpPr>
          <p:cNvPr id="1763" name="Google Shape;1763;g2d1ce9cd426_2_2244"/>
          <p:cNvSpPr/>
          <p:nvPr/>
        </p:nvSpPr>
        <p:spPr>
          <a:xfrm>
            <a:off x="2491043" y="939779"/>
            <a:ext cx="19773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Dev Testing</a:t>
            </a:r>
            <a:endParaRPr/>
          </a:p>
        </p:txBody>
      </p:sp>
      <p:sp>
        <p:nvSpPr>
          <p:cNvPr id="1764" name="Google Shape;1764;g2d1ce9cd426_2_2244"/>
          <p:cNvSpPr/>
          <p:nvPr/>
        </p:nvSpPr>
        <p:spPr>
          <a:xfrm>
            <a:off x="4410249" y="940874"/>
            <a:ext cx="24480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Code Quality &amp; NFRs</a:t>
            </a:r>
            <a:endParaRPr/>
          </a:p>
        </p:txBody>
      </p:sp>
      <p:sp>
        <p:nvSpPr>
          <p:cNvPr id="1765" name="Google Shape;1765;g2d1ce9cd426_2_2244"/>
          <p:cNvSpPr/>
          <p:nvPr/>
        </p:nvSpPr>
        <p:spPr>
          <a:xfrm>
            <a:off x="6851057" y="940874"/>
            <a:ext cx="20055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Git hooks</a:t>
            </a:r>
            <a:endParaRPr/>
          </a:p>
        </p:txBody>
      </p:sp>
      <p:sp>
        <p:nvSpPr>
          <p:cNvPr id="1766" name="Google Shape;1766;g2d1ce9cd426_2_2244"/>
          <p:cNvSpPr/>
          <p:nvPr/>
        </p:nvSpPr>
        <p:spPr>
          <a:xfrm>
            <a:off x="7919271" y="4357622"/>
            <a:ext cx="162000" cy="162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767" name="Google Shape;1767;g2d1ce9cd426_2_2244"/>
          <p:cNvSpPr/>
          <p:nvPr/>
        </p:nvSpPr>
        <p:spPr>
          <a:xfrm>
            <a:off x="7811940" y="4308775"/>
            <a:ext cx="993600" cy="2637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450">
              <a:solidFill>
                <a:srgbClr val="000000"/>
              </a:solidFill>
              <a:latin typeface="Arial"/>
              <a:ea typeface="Arial"/>
              <a:cs typeface="Arial"/>
              <a:sym typeface="Arial"/>
            </a:endParaRPr>
          </a:p>
        </p:txBody>
      </p:sp>
      <p:sp>
        <p:nvSpPr>
          <p:cNvPr id="1768" name="Google Shape;1768;g2d1ce9cd426_2_2244"/>
          <p:cNvSpPr txBox="1"/>
          <p:nvPr/>
        </p:nvSpPr>
        <p:spPr>
          <a:xfrm>
            <a:off x="8177218" y="4395500"/>
            <a:ext cx="1107000" cy="1287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New tool </a:t>
            </a:r>
            <a:endParaRPr/>
          </a:p>
        </p:txBody>
      </p:sp>
      <p:pic>
        <p:nvPicPr>
          <p:cNvPr descr="A blue ribbon with a cross&#10;&#10;Description automatically generated" id="1769" name="Google Shape;1769;g2d1ce9cd426_2_2244"/>
          <p:cNvPicPr preferRelativeResize="0"/>
          <p:nvPr/>
        </p:nvPicPr>
        <p:blipFill rotWithShape="1">
          <a:blip r:embed="rId4">
            <a:alphaModFix/>
          </a:blip>
          <a:srcRect b="0" l="0" r="0" t="0"/>
          <a:stretch/>
        </p:blipFill>
        <p:spPr>
          <a:xfrm>
            <a:off x="1267017" y="1282205"/>
            <a:ext cx="182620" cy="215462"/>
          </a:xfrm>
          <a:prstGeom prst="rect">
            <a:avLst/>
          </a:prstGeom>
          <a:noFill/>
          <a:ln>
            <a:noFill/>
          </a:ln>
        </p:spPr>
      </p:pic>
      <p:pic>
        <p:nvPicPr>
          <p:cNvPr descr="A black letter x on a white background&#10;&#10;Description automatically generated" id="1770" name="Google Shape;1770;g2d1ce9cd426_2_2244"/>
          <p:cNvPicPr preferRelativeResize="0"/>
          <p:nvPr/>
        </p:nvPicPr>
        <p:blipFill rotWithShape="1">
          <a:blip r:embed="rId5">
            <a:alphaModFix/>
          </a:blip>
          <a:srcRect b="0" l="0" r="0" t="0"/>
          <a:stretch/>
        </p:blipFill>
        <p:spPr>
          <a:xfrm>
            <a:off x="1729291" y="1688161"/>
            <a:ext cx="637607" cy="188488"/>
          </a:xfrm>
          <a:prstGeom prst="rect">
            <a:avLst/>
          </a:prstGeom>
          <a:noFill/>
          <a:ln>
            <a:noFill/>
          </a:ln>
        </p:spPr>
      </p:pic>
      <p:pic>
        <p:nvPicPr>
          <p:cNvPr descr="A black and white logo&#10;&#10;Description automatically generated" id="1771" name="Google Shape;1771;g2d1ce9cd426_2_2244"/>
          <p:cNvPicPr preferRelativeResize="0"/>
          <p:nvPr/>
        </p:nvPicPr>
        <p:blipFill rotWithShape="1">
          <a:blip r:embed="rId6">
            <a:alphaModFix/>
          </a:blip>
          <a:srcRect b="0" l="0" r="0" t="0"/>
          <a:stretch/>
        </p:blipFill>
        <p:spPr>
          <a:xfrm>
            <a:off x="1820138" y="3108182"/>
            <a:ext cx="224609" cy="250520"/>
          </a:xfrm>
          <a:prstGeom prst="rect">
            <a:avLst/>
          </a:prstGeom>
          <a:noFill/>
          <a:ln>
            <a:noFill/>
          </a:ln>
        </p:spPr>
      </p:pic>
      <p:pic>
        <p:nvPicPr>
          <p:cNvPr descr="A green text on a white background&#10;&#10;Description automatically generated" id="1772" name="Google Shape;1772;g2d1ce9cd426_2_2244"/>
          <p:cNvPicPr preferRelativeResize="0"/>
          <p:nvPr/>
        </p:nvPicPr>
        <p:blipFill rotWithShape="1">
          <a:blip r:embed="rId7">
            <a:alphaModFix/>
          </a:blip>
          <a:srcRect b="0" l="0" r="0" t="0"/>
          <a:stretch/>
        </p:blipFill>
        <p:spPr>
          <a:xfrm>
            <a:off x="1029209" y="3538400"/>
            <a:ext cx="704100" cy="176400"/>
          </a:xfrm>
          <a:prstGeom prst="rect">
            <a:avLst/>
          </a:prstGeom>
          <a:noFill/>
          <a:ln>
            <a:noFill/>
          </a:ln>
        </p:spPr>
      </p:pic>
      <p:sp>
        <p:nvSpPr>
          <p:cNvPr id="1773" name="Google Shape;1773;g2d1ce9cd426_2_2244"/>
          <p:cNvSpPr/>
          <p:nvPr/>
        </p:nvSpPr>
        <p:spPr>
          <a:xfrm>
            <a:off x="1691201" y="1660342"/>
            <a:ext cx="668400" cy="2040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pic>
        <p:nvPicPr>
          <p:cNvPr descr="A black text on a white background&#10;&#10;Description automatically generated" id="1774" name="Google Shape;1774;g2d1ce9cd426_2_2244"/>
          <p:cNvPicPr preferRelativeResize="0"/>
          <p:nvPr/>
        </p:nvPicPr>
        <p:blipFill rotWithShape="1">
          <a:blip r:embed="rId8">
            <a:alphaModFix/>
          </a:blip>
          <a:srcRect b="0" l="0" r="0" t="0"/>
          <a:stretch/>
        </p:blipFill>
        <p:spPr>
          <a:xfrm>
            <a:off x="7092996" y="1379510"/>
            <a:ext cx="713700" cy="200502"/>
          </a:xfrm>
          <a:prstGeom prst="rect">
            <a:avLst/>
          </a:prstGeom>
          <a:noFill/>
          <a:ln>
            <a:noFill/>
          </a:ln>
        </p:spPr>
      </p:pic>
      <p:pic>
        <p:nvPicPr>
          <p:cNvPr descr="A logo with a black background&#10;&#10;Description automatically generated" id="1775" name="Google Shape;1775;g2d1ce9cd426_2_2244"/>
          <p:cNvPicPr preferRelativeResize="0"/>
          <p:nvPr/>
        </p:nvPicPr>
        <p:blipFill rotWithShape="1">
          <a:blip r:embed="rId9">
            <a:alphaModFix/>
          </a:blip>
          <a:srcRect b="0" l="0" r="0" t="0"/>
          <a:stretch/>
        </p:blipFill>
        <p:spPr>
          <a:xfrm>
            <a:off x="7136514" y="1694171"/>
            <a:ext cx="443483" cy="465259"/>
          </a:xfrm>
          <a:prstGeom prst="rect">
            <a:avLst/>
          </a:prstGeom>
          <a:noFill/>
          <a:ln>
            <a:noFill/>
          </a:ln>
        </p:spPr>
      </p:pic>
      <p:pic>
        <p:nvPicPr>
          <p:cNvPr id="1776" name="Google Shape;1776;g2d1ce9cd426_2_2244"/>
          <p:cNvPicPr preferRelativeResize="0"/>
          <p:nvPr/>
        </p:nvPicPr>
        <p:blipFill rotWithShape="1">
          <a:blip r:embed="rId10">
            <a:alphaModFix/>
          </a:blip>
          <a:srcRect b="0" l="0" r="0" t="0"/>
          <a:stretch/>
        </p:blipFill>
        <p:spPr>
          <a:xfrm>
            <a:off x="1054749" y="1612694"/>
            <a:ext cx="518948" cy="243053"/>
          </a:xfrm>
          <a:prstGeom prst="rect">
            <a:avLst/>
          </a:prstGeom>
          <a:noFill/>
          <a:ln>
            <a:noFill/>
          </a:ln>
        </p:spPr>
      </p:pic>
      <p:sp>
        <p:nvSpPr>
          <p:cNvPr id="1777" name="Google Shape;1777;g2d1ce9cd426_2_2244"/>
          <p:cNvSpPr txBox="1"/>
          <p:nvPr/>
        </p:nvSpPr>
        <p:spPr>
          <a:xfrm>
            <a:off x="1404802" y="1288251"/>
            <a:ext cx="391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onsolas"/>
                <a:ea typeface="Consolas"/>
                <a:cs typeface="Consolas"/>
                <a:sym typeface="Consolas"/>
              </a:rPr>
              <a:t>IDE</a:t>
            </a:r>
            <a:endParaRPr/>
          </a:p>
        </p:txBody>
      </p:sp>
      <p:pic>
        <p:nvPicPr>
          <p:cNvPr descr="A black text on a white background&#10;&#10;Description automatically generated" id="1778" name="Google Shape;1778;g2d1ce9cd426_2_2244"/>
          <p:cNvPicPr preferRelativeResize="0"/>
          <p:nvPr/>
        </p:nvPicPr>
        <p:blipFill rotWithShape="1">
          <a:blip r:embed="rId11">
            <a:alphaModFix/>
          </a:blip>
          <a:srcRect b="0" l="0" r="0" t="0"/>
          <a:stretch/>
        </p:blipFill>
        <p:spPr>
          <a:xfrm>
            <a:off x="7783025" y="1798207"/>
            <a:ext cx="892067" cy="205610"/>
          </a:xfrm>
          <a:prstGeom prst="rect">
            <a:avLst/>
          </a:prstGeom>
          <a:noFill/>
          <a:ln>
            <a:noFill/>
          </a:ln>
        </p:spPr>
      </p:pic>
      <p:pic>
        <p:nvPicPr>
          <p:cNvPr descr="A white text on a black background&#10;&#10;Description automatically generated" id="1779" name="Google Shape;1779;g2d1ce9cd426_2_2244"/>
          <p:cNvPicPr preferRelativeResize="0"/>
          <p:nvPr/>
        </p:nvPicPr>
        <p:blipFill rotWithShape="1">
          <a:blip r:embed="rId12">
            <a:alphaModFix/>
          </a:blip>
          <a:srcRect b="0" l="0" r="0" t="0"/>
          <a:stretch/>
        </p:blipFill>
        <p:spPr>
          <a:xfrm>
            <a:off x="7964593" y="1388946"/>
            <a:ext cx="559525" cy="169731"/>
          </a:xfrm>
          <a:prstGeom prst="rect">
            <a:avLst/>
          </a:prstGeom>
          <a:noFill/>
          <a:ln>
            <a:noFill/>
          </a:ln>
        </p:spPr>
      </p:pic>
      <p:sp>
        <p:nvSpPr>
          <p:cNvPr id="1780" name="Google Shape;1780;g2d1ce9cd426_2_2244"/>
          <p:cNvSpPr txBox="1"/>
          <p:nvPr/>
        </p:nvSpPr>
        <p:spPr>
          <a:xfrm>
            <a:off x="4383012" y="1382524"/>
            <a:ext cx="864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Accessibility</a:t>
            </a:r>
            <a:endParaRPr/>
          </a:p>
        </p:txBody>
      </p:sp>
      <p:grpSp>
        <p:nvGrpSpPr>
          <p:cNvPr id="1781" name="Google Shape;1781;g2d1ce9cd426_2_2244"/>
          <p:cNvGrpSpPr/>
          <p:nvPr/>
        </p:nvGrpSpPr>
        <p:grpSpPr>
          <a:xfrm>
            <a:off x="5052586" y="1306148"/>
            <a:ext cx="399000" cy="326311"/>
            <a:chOff x="4497822" y="1987100"/>
            <a:chExt cx="399000" cy="326311"/>
          </a:xfrm>
        </p:grpSpPr>
        <p:pic>
          <p:nvPicPr>
            <p:cNvPr descr="What is Google Lighthouse? Improve the Score For WordPress Site" id="1782" name="Google Shape;1782;g2d1ce9cd426_2_2244"/>
            <p:cNvPicPr preferRelativeResize="0"/>
            <p:nvPr/>
          </p:nvPicPr>
          <p:blipFill rotWithShape="1">
            <a:blip r:embed="rId13">
              <a:alphaModFix/>
            </a:blip>
            <a:srcRect b="34972" l="30372" r="31798" t="0"/>
            <a:stretch/>
          </p:blipFill>
          <p:spPr>
            <a:xfrm>
              <a:off x="4559480" y="1987100"/>
              <a:ext cx="322566" cy="313458"/>
            </a:xfrm>
            <a:prstGeom prst="rect">
              <a:avLst/>
            </a:prstGeom>
            <a:noFill/>
            <a:ln>
              <a:noFill/>
            </a:ln>
          </p:spPr>
        </p:pic>
        <p:sp>
          <p:nvSpPr>
            <p:cNvPr id="1783" name="Google Shape;1783;g2d1ce9cd426_2_2244"/>
            <p:cNvSpPr/>
            <p:nvPr/>
          </p:nvSpPr>
          <p:spPr>
            <a:xfrm>
              <a:off x="4497822" y="1991811"/>
              <a:ext cx="399000" cy="3216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grpSp>
      <p:pic>
        <p:nvPicPr>
          <p:cNvPr descr="A computer monitor with a box and a logo&#10;&#10;Description automatically generated" id="1784" name="Google Shape;1784;g2d1ce9cd426_2_2244"/>
          <p:cNvPicPr preferRelativeResize="0"/>
          <p:nvPr/>
        </p:nvPicPr>
        <p:blipFill rotWithShape="1">
          <a:blip r:embed="rId14">
            <a:alphaModFix/>
          </a:blip>
          <a:srcRect b="0" l="0" r="0" t="0"/>
          <a:stretch/>
        </p:blipFill>
        <p:spPr>
          <a:xfrm>
            <a:off x="5667533" y="1286478"/>
            <a:ext cx="408664" cy="420406"/>
          </a:xfrm>
          <a:prstGeom prst="rect">
            <a:avLst/>
          </a:prstGeom>
          <a:noFill/>
          <a:ln>
            <a:noFill/>
          </a:ln>
        </p:spPr>
      </p:pic>
      <p:sp>
        <p:nvSpPr>
          <p:cNvPr id="1785" name="Google Shape;1785;g2d1ce9cd426_2_2244"/>
          <p:cNvSpPr txBox="1"/>
          <p:nvPr/>
        </p:nvSpPr>
        <p:spPr>
          <a:xfrm>
            <a:off x="4383012" y="1740235"/>
            <a:ext cx="864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Security</a:t>
            </a:r>
            <a:endParaRPr/>
          </a:p>
        </p:txBody>
      </p:sp>
      <p:sp>
        <p:nvSpPr>
          <p:cNvPr id="1786" name="Google Shape;1786;g2d1ce9cd426_2_2244"/>
          <p:cNvSpPr txBox="1"/>
          <p:nvPr/>
        </p:nvSpPr>
        <p:spPr>
          <a:xfrm>
            <a:off x="4383012" y="2083110"/>
            <a:ext cx="879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Code Quality</a:t>
            </a:r>
            <a:endParaRPr/>
          </a:p>
        </p:txBody>
      </p:sp>
      <p:pic>
        <p:nvPicPr>
          <p:cNvPr descr="A black text on a white background&#10;&#10;Description automatically generated" id="1787" name="Google Shape;1787;g2d1ce9cd426_2_2244"/>
          <p:cNvPicPr preferRelativeResize="0"/>
          <p:nvPr/>
        </p:nvPicPr>
        <p:blipFill rotWithShape="1">
          <a:blip r:embed="rId11">
            <a:alphaModFix/>
          </a:blip>
          <a:srcRect b="0" l="0" r="0" t="0"/>
          <a:stretch/>
        </p:blipFill>
        <p:spPr>
          <a:xfrm>
            <a:off x="3216757" y="1730483"/>
            <a:ext cx="892067" cy="205610"/>
          </a:xfrm>
          <a:prstGeom prst="rect">
            <a:avLst/>
          </a:prstGeom>
          <a:noFill/>
          <a:ln>
            <a:noFill/>
          </a:ln>
        </p:spPr>
      </p:pic>
      <p:pic>
        <p:nvPicPr>
          <p:cNvPr descr="A black text on a white background&#10;&#10;Description automatically generated" id="1788" name="Google Shape;1788;g2d1ce9cd426_2_2244"/>
          <p:cNvPicPr preferRelativeResize="0"/>
          <p:nvPr/>
        </p:nvPicPr>
        <p:blipFill rotWithShape="1">
          <a:blip r:embed="rId8">
            <a:alphaModFix/>
          </a:blip>
          <a:srcRect b="0" l="0" r="0" t="0"/>
          <a:stretch/>
        </p:blipFill>
        <p:spPr>
          <a:xfrm>
            <a:off x="2677887" y="1350530"/>
            <a:ext cx="713700" cy="200502"/>
          </a:xfrm>
          <a:prstGeom prst="rect">
            <a:avLst/>
          </a:prstGeom>
          <a:noFill/>
          <a:ln>
            <a:noFill/>
          </a:ln>
        </p:spPr>
      </p:pic>
      <p:pic>
        <p:nvPicPr>
          <p:cNvPr descr="A black text on a white background&#10;&#10;Description automatically generated" id="1789" name="Google Shape;1789;g2d1ce9cd426_2_2244"/>
          <p:cNvPicPr preferRelativeResize="0"/>
          <p:nvPr/>
        </p:nvPicPr>
        <p:blipFill rotWithShape="1">
          <a:blip r:embed="rId8">
            <a:alphaModFix/>
          </a:blip>
          <a:srcRect b="0" l="0" r="0" t="0"/>
          <a:stretch/>
        </p:blipFill>
        <p:spPr>
          <a:xfrm>
            <a:off x="5084460" y="2096700"/>
            <a:ext cx="713700" cy="212576"/>
          </a:xfrm>
          <a:prstGeom prst="rect">
            <a:avLst/>
          </a:prstGeom>
          <a:noFill/>
          <a:ln>
            <a:noFill/>
          </a:ln>
        </p:spPr>
      </p:pic>
      <p:cxnSp>
        <p:nvCxnSpPr>
          <p:cNvPr id="1790" name="Google Shape;1790;g2d1ce9cd426_2_2244"/>
          <p:cNvCxnSpPr/>
          <p:nvPr/>
        </p:nvCxnSpPr>
        <p:spPr>
          <a:xfrm flipH="1" rot="10800000">
            <a:off x="4496334" y="2000588"/>
            <a:ext cx="2043300" cy="900"/>
          </a:xfrm>
          <a:prstGeom prst="straightConnector1">
            <a:avLst/>
          </a:prstGeom>
          <a:solidFill>
            <a:schemeClr val="accent1"/>
          </a:solidFill>
          <a:ln cap="sq" cmpd="sng" w="9525">
            <a:solidFill>
              <a:srgbClr val="D8D8D8"/>
            </a:solidFill>
            <a:prstDash val="dash"/>
            <a:round/>
            <a:headEnd len="sm" w="sm" type="none"/>
            <a:tailEnd len="sm" w="sm" type="none"/>
          </a:ln>
        </p:spPr>
      </p:cxnSp>
      <p:cxnSp>
        <p:nvCxnSpPr>
          <p:cNvPr id="1791" name="Google Shape;1791;g2d1ce9cd426_2_2244"/>
          <p:cNvCxnSpPr/>
          <p:nvPr/>
        </p:nvCxnSpPr>
        <p:spPr>
          <a:xfrm flipH="1" rot="10800000">
            <a:off x="4564366" y="1699477"/>
            <a:ext cx="2043300" cy="900"/>
          </a:xfrm>
          <a:prstGeom prst="straightConnector1">
            <a:avLst/>
          </a:prstGeom>
          <a:solidFill>
            <a:schemeClr val="accent1"/>
          </a:solidFill>
          <a:ln cap="sq" cmpd="sng" w="9525">
            <a:solidFill>
              <a:srgbClr val="D8D8D8"/>
            </a:solidFill>
            <a:prstDash val="dash"/>
            <a:round/>
            <a:headEnd len="sm" w="sm" type="none"/>
            <a:tailEnd len="sm" w="sm" type="none"/>
          </a:ln>
        </p:spPr>
      </p:cxnSp>
      <p:pic>
        <p:nvPicPr>
          <p:cNvPr descr="A pink text on a white background&#10;&#10;Description automatically generated" id="1792" name="Google Shape;1792;g2d1ce9cd426_2_2244"/>
          <p:cNvPicPr preferRelativeResize="0"/>
          <p:nvPr/>
        </p:nvPicPr>
        <p:blipFill rotWithShape="1">
          <a:blip r:embed="rId15">
            <a:alphaModFix/>
          </a:blip>
          <a:srcRect b="0" l="0" r="0" t="0"/>
          <a:stretch/>
        </p:blipFill>
        <p:spPr>
          <a:xfrm>
            <a:off x="1070488" y="3835716"/>
            <a:ext cx="687029" cy="180668"/>
          </a:xfrm>
          <a:prstGeom prst="rect">
            <a:avLst/>
          </a:prstGeom>
          <a:noFill/>
          <a:ln>
            <a:noFill/>
          </a:ln>
        </p:spPr>
      </p:pic>
      <p:sp>
        <p:nvSpPr>
          <p:cNvPr id="1793" name="Google Shape;1793;g2d1ce9cd426_2_2244"/>
          <p:cNvSpPr txBox="1"/>
          <p:nvPr/>
        </p:nvSpPr>
        <p:spPr>
          <a:xfrm>
            <a:off x="1121491" y="3138448"/>
            <a:ext cx="3915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onsolas"/>
                <a:ea typeface="Consolas"/>
                <a:cs typeface="Consolas"/>
                <a:sym typeface="Consolas"/>
              </a:rPr>
              <a:t>IDE</a:t>
            </a:r>
            <a:endParaRPr/>
          </a:p>
        </p:txBody>
      </p:sp>
      <p:pic>
        <p:nvPicPr>
          <p:cNvPr descr="A close-up of a letter&#10;&#10;Description automatically generated" id="1794" name="Google Shape;1794;g2d1ce9cd426_2_2244"/>
          <p:cNvPicPr preferRelativeResize="0"/>
          <p:nvPr/>
        </p:nvPicPr>
        <p:blipFill rotWithShape="1">
          <a:blip r:embed="rId16">
            <a:alphaModFix/>
          </a:blip>
          <a:srcRect b="0" l="0" r="0" t="0"/>
          <a:stretch/>
        </p:blipFill>
        <p:spPr>
          <a:xfrm>
            <a:off x="3522224" y="3152466"/>
            <a:ext cx="476250" cy="208321"/>
          </a:xfrm>
          <a:prstGeom prst="rect">
            <a:avLst/>
          </a:prstGeom>
          <a:noFill/>
          <a:ln>
            <a:noFill/>
          </a:ln>
        </p:spPr>
      </p:pic>
      <p:pic>
        <p:nvPicPr>
          <p:cNvPr descr="A logo with orange and blue swirls&#10;&#10;Description automatically generated" id="1795" name="Google Shape;1795;g2d1ce9cd426_2_2244"/>
          <p:cNvPicPr preferRelativeResize="0"/>
          <p:nvPr/>
        </p:nvPicPr>
        <p:blipFill rotWithShape="1">
          <a:blip r:embed="rId17">
            <a:alphaModFix/>
          </a:blip>
          <a:srcRect b="0" l="0" r="0" t="0"/>
          <a:stretch/>
        </p:blipFill>
        <p:spPr>
          <a:xfrm>
            <a:off x="2863309" y="3108528"/>
            <a:ext cx="533093" cy="310945"/>
          </a:xfrm>
          <a:prstGeom prst="rect">
            <a:avLst/>
          </a:prstGeom>
          <a:noFill/>
          <a:ln>
            <a:noFill/>
          </a:ln>
        </p:spPr>
      </p:pic>
      <p:pic>
        <p:nvPicPr>
          <p:cNvPr descr="SonarQube - Eclipsepedia" id="1796" name="Google Shape;1796;g2d1ce9cd426_2_2244"/>
          <p:cNvPicPr preferRelativeResize="0"/>
          <p:nvPr/>
        </p:nvPicPr>
        <p:blipFill rotWithShape="1">
          <a:blip r:embed="rId18">
            <a:alphaModFix/>
          </a:blip>
          <a:srcRect b="0" l="0" r="0" t="0"/>
          <a:stretch/>
        </p:blipFill>
        <p:spPr>
          <a:xfrm>
            <a:off x="5227274" y="3412718"/>
            <a:ext cx="616568" cy="162000"/>
          </a:xfrm>
          <a:prstGeom prst="rect">
            <a:avLst/>
          </a:prstGeom>
          <a:noFill/>
          <a:ln>
            <a:noFill/>
          </a:ln>
        </p:spPr>
      </p:pic>
      <p:pic>
        <p:nvPicPr>
          <p:cNvPr descr="A logo with a square and orange rectangle&#10;&#10;Description automatically generated" id="1797" name="Google Shape;1797;g2d1ce9cd426_2_2244"/>
          <p:cNvPicPr preferRelativeResize="0"/>
          <p:nvPr/>
        </p:nvPicPr>
        <p:blipFill rotWithShape="1">
          <a:blip r:embed="rId19">
            <a:alphaModFix/>
          </a:blip>
          <a:srcRect b="22144" l="0" r="0" t="15670"/>
          <a:stretch/>
        </p:blipFill>
        <p:spPr>
          <a:xfrm>
            <a:off x="5161091" y="1713458"/>
            <a:ext cx="633382" cy="222087"/>
          </a:xfrm>
          <a:prstGeom prst="rect">
            <a:avLst/>
          </a:prstGeom>
          <a:noFill/>
          <a:ln>
            <a:noFill/>
          </a:ln>
        </p:spPr>
      </p:pic>
      <p:pic>
        <p:nvPicPr>
          <p:cNvPr descr="A logo with a square and orange rectangle&#10;&#10;Description automatically generated" id="1798" name="Google Shape;1798;g2d1ce9cd426_2_2244"/>
          <p:cNvPicPr preferRelativeResize="0"/>
          <p:nvPr/>
        </p:nvPicPr>
        <p:blipFill rotWithShape="1">
          <a:blip r:embed="rId19">
            <a:alphaModFix/>
          </a:blip>
          <a:srcRect b="0" l="0" r="0" t="0"/>
          <a:stretch/>
        </p:blipFill>
        <p:spPr>
          <a:xfrm>
            <a:off x="5206521" y="2885292"/>
            <a:ext cx="616568" cy="405677"/>
          </a:xfrm>
          <a:prstGeom prst="rect">
            <a:avLst/>
          </a:prstGeom>
          <a:noFill/>
          <a:ln>
            <a:noFill/>
          </a:ln>
        </p:spPr>
      </p:pic>
      <p:pic>
        <p:nvPicPr>
          <p:cNvPr descr="A green and white circle with a white circle in the middle&#10;&#10;Description automatically generated" id="1799" name="Google Shape;1799;g2d1ce9cd426_2_2244"/>
          <p:cNvPicPr preferRelativeResize="0"/>
          <p:nvPr/>
        </p:nvPicPr>
        <p:blipFill rotWithShape="1">
          <a:blip r:embed="rId20">
            <a:alphaModFix/>
          </a:blip>
          <a:srcRect b="0" l="0" r="0" t="0"/>
          <a:stretch/>
        </p:blipFill>
        <p:spPr>
          <a:xfrm>
            <a:off x="1811001" y="3498166"/>
            <a:ext cx="321392" cy="256868"/>
          </a:xfrm>
          <a:prstGeom prst="rect">
            <a:avLst/>
          </a:prstGeom>
          <a:noFill/>
          <a:ln>
            <a:noFill/>
          </a:ln>
        </p:spPr>
      </p:pic>
      <p:sp>
        <p:nvSpPr>
          <p:cNvPr id="1800" name="Google Shape;1800;g2d1ce9cd426_2_2244"/>
          <p:cNvSpPr/>
          <p:nvPr/>
        </p:nvSpPr>
        <p:spPr>
          <a:xfrm>
            <a:off x="463425" y="1210024"/>
            <a:ext cx="8342100" cy="16485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1801" name="Google Shape;1801;g2d1ce9cd426_2_2244"/>
          <p:cNvPicPr preferRelativeResize="0"/>
          <p:nvPr/>
        </p:nvPicPr>
        <p:blipFill rotWithShape="1">
          <a:blip r:embed="rId21">
            <a:alphaModFix/>
          </a:blip>
          <a:srcRect b="0" l="0" r="0" t="0"/>
          <a:stretch/>
        </p:blipFill>
        <p:spPr>
          <a:xfrm>
            <a:off x="5843842" y="2154106"/>
            <a:ext cx="507729" cy="125439"/>
          </a:xfrm>
          <a:prstGeom prst="rect">
            <a:avLst/>
          </a:prstGeom>
          <a:noFill/>
          <a:ln>
            <a:noFill/>
          </a:ln>
        </p:spPr>
      </p:pic>
      <p:sp>
        <p:nvSpPr>
          <p:cNvPr id="1802" name="Google Shape;1802;g2d1ce9cd426_2_2244"/>
          <p:cNvSpPr/>
          <p:nvPr/>
        </p:nvSpPr>
        <p:spPr>
          <a:xfrm>
            <a:off x="463420" y="2884200"/>
            <a:ext cx="8342100" cy="12252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803" name="Google Shape;1803;g2d1ce9cd426_2_2244"/>
          <p:cNvSpPr/>
          <p:nvPr/>
        </p:nvSpPr>
        <p:spPr>
          <a:xfrm>
            <a:off x="5781953" y="2083110"/>
            <a:ext cx="583500" cy="2154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pic>
        <p:nvPicPr>
          <p:cNvPr id="1804" name="Google Shape;1804;g2d1ce9cd426_2_2244"/>
          <p:cNvPicPr preferRelativeResize="0"/>
          <p:nvPr/>
        </p:nvPicPr>
        <p:blipFill rotWithShape="1">
          <a:blip r:embed="rId21">
            <a:alphaModFix/>
          </a:blip>
          <a:srcRect b="0" l="0" r="0" t="0"/>
          <a:stretch/>
        </p:blipFill>
        <p:spPr>
          <a:xfrm>
            <a:off x="3487214" y="1396753"/>
            <a:ext cx="507729" cy="125439"/>
          </a:xfrm>
          <a:prstGeom prst="rect">
            <a:avLst/>
          </a:prstGeom>
          <a:noFill/>
          <a:ln>
            <a:noFill/>
          </a:ln>
        </p:spPr>
      </p:pic>
      <p:sp>
        <p:nvSpPr>
          <p:cNvPr id="1805" name="Google Shape;1805;g2d1ce9cd426_2_2244"/>
          <p:cNvSpPr/>
          <p:nvPr/>
        </p:nvSpPr>
        <p:spPr>
          <a:xfrm>
            <a:off x="3425325" y="1325757"/>
            <a:ext cx="583500" cy="2154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06" name="Google Shape;1806;g2d1ce9cd426_2_2244"/>
          <p:cNvSpPr txBox="1"/>
          <p:nvPr/>
        </p:nvSpPr>
        <p:spPr>
          <a:xfrm>
            <a:off x="6110140" y="1364345"/>
            <a:ext cx="591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Verizon NHG TX"/>
                <a:ea typeface="Verizon NHG TX"/>
                <a:cs typeface="Verizon NHG TX"/>
                <a:sym typeface="Verizon NHG TX"/>
              </a:rPr>
              <a:t>Axe core</a:t>
            </a:r>
            <a:endParaRPr/>
          </a:p>
        </p:txBody>
      </p:sp>
      <p:grpSp>
        <p:nvGrpSpPr>
          <p:cNvPr id="1807" name="Google Shape;1807;g2d1ce9cd426_2_2244"/>
          <p:cNvGrpSpPr/>
          <p:nvPr/>
        </p:nvGrpSpPr>
        <p:grpSpPr>
          <a:xfrm>
            <a:off x="6510639" y="2533878"/>
            <a:ext cx="575400" cy="516600"/>
            <a:chOff x="6308339" y="2829568"/>
            <a:chExt cx="575400" cy="516600"/>
          </a:xfrm>
        </p:grpSpPr>
        <p:sp>
          <p:nvSpPr>
            <p:cNvPr id="1808" name="Google Shape;1808;g2d1ce9cd426_2_2244"/>
            <p:cNvSpPr/>
            <p:nvPr/>
          </p:nvSpPr>
          <p:spPr>
            <a:xfrm>
              <a:off x="6308339" y="2829568"/>
              <a:ext cx="575400" cy="516600"/>
            </a:xfrm>
            <a:prstGeom prst="roundRect">
              <a:avLst>
                <a:gd fmla="val 16667" name="adj"/>
              </a:avLst>
            </a:prstGeom>
            <a:solidFill>
              <a:srgbClr val="FEF1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t/>
              </a:r>
              <a:endParaRPr sz="7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lang="en-US" sz="700">
                  <a:solidFill>
                    <a:schemeClr val="dk1"/>
                  </a:solidFill>
                  <a:latin typeface="Verizon NHG TX"/>
                  <a:ea typeface="Verizon NHG TX"/>
                  <a:cs typeface="Verizon NHG TX"/>
                  <a:sym typeface="Verizon NHG TX"/>
                </a:rPr>
                <a:t>Commit</a:t>
              </a:r>
              <a:endParaRPr/>
            </a:p>
          </p:txBody>
        </p:sp>
        <p:pic>
          <p:nvPicPr>
            <p:cNvPr id="1809" name="Google Shape;1809;g2d1ce9cd426_2_2244"/>
            <p:cNvPicPr preferRelativeResize="0"/>
            <p:nvPr/>
          </p:nvPicPr>
          <p:blipFill rotWithShape="1">
            <a:blip r:embed="rId22">
              <a:alphaModFix/>
            </a:blip>
            <a:srcRect b="0" l="0" r="0" t="0"/>
            <a:stretch/>
          </p:blipFill>
          <p:spPr>
            <a:xfrm>
              <a:off x="6448076" y="2898937"/>
              <a:ext cx="246713" cy="246713"/>
            </a:xfrm>
            <a:prstGeom prst="rect">
              <a:avLst/>
            </a:prstGeom>
            <a:noFill/>
            <a:ln>
              <a:noFill/>
            </a:ln>
          </p:spPr>
        </p:pic>
      </p:grpSp>
      <p:pic>
        <p:nvPicPr>
          <p:cNvPr descr="User with solid fill" id="1810" name="Google Shape;1810;g2d1ce9cd426_2_2244"/>
          <p:cNvPicPr preferRelativeResize="0"/>
          <p:nvPr/>
        </p:nvPicPr>
        <p:blipFill rotWithShape="1">
          <a:blip r:embed="rId23">
            <a:alphaModFix/>
          </a:blip>
          <a:srcRect b="0" l="0" r="0" t="0"/>
          <a:stretch/>
        </p:blipFill>
        <p:spPr>
          <a:xfrm>
            <a:off x="516632" y="1496681"/>
            <a:ext cx="324000" cy="324000"/>
          </a:xfrm>
          <a:prstGeom prst="rect">
            <a:avLst/>
          </a:prstGeom>
          <a:noFill/>
          <a:ln>
            <a:noFill/>
          </a:ln>
        </p:spPr>
      </p:pic>
      <p:pic>
        <p:nvPicPr>
          <p:cNvPr descr="User with solid fill" id="1811" name="Google Shape;1811;g2d1ce9cd426_2_2244"/>
          <p:cNvPicPr preferRelativeResize="0"/>
          <p:nvPr/>
        </p:nvPicPr>
        <p:blipFill rotWithShape="1">
          <a:blip r:embed="rId23">
            <a:alphaModFix/>
          </a:blip>
          <a:srcRect b="0" l="0" r="0" t="0"/>
          <a:stretch/>
        </p:blipFill>
        <p:spPr>
          <a:xfrm>
            <a:off x="531707" y="3234870"/>
            <a:ext cx="324000" cy="324000"/>
          </a:xfrm>
          <a:prstGeom prst="rect">
            <a:avLst/>
          </a:prstGeom>
          <a:noFill/>
          <a:ln>
            <a:noFill/>
          </a:ln>
        </p:spPr>
      </p:pic>
      <p:pic>
        <p:nvPicPr>
          <p:cNvPr id="1812" name="Google Shape;1812;g2d1ce9cd426_2_2244"/>
          <p:cNvPicPr preferRelativeResize="0"/>
          <p:nvPr/>
        </p:nvPicPr>
        <p:blipFill rotWithShape="1">
          <a:blip r:embed="rId24">
            <a:alphaModFix/>
          </a:blip>
          <a:srcRect b="0" l="0" r="0" t="0"/>
          <a:stretch/>
        </p:blipFill>
        <p:spPr>
          <a:xfrm>
            <a:off x="2627604" y="1730483"/>
            <a:ext cx="520012" cy="184060"/>
          </a:xfrm>
          <a:prstGeom prst="rect">
            <a:avLst/>
          </a:prstGeom>
          <a:noFill/>
          <a:ln>
            <a:noFill/>
          </a:ln>
        </p:spPr>
      </p:pic>
      <p:pic>
        <p:nvPicPr>
          <p:cNvPr descr="A logo with a black background&#10;&#10;Description automatically generated" id="1813" name="Google Shape;1813;g2d1ce9cd426_2_2244"/>
          <p:cNvPicPr preferRelativeResize="0"/>
          <p:nvPr/>
        </p:nvPicPr>
        <p:blipFill rotWithShape="1">
          <a:blip r:embed="rId9">
            <a:alphaModFix/>
          </a:blip>
          <a:srcRect b="0" l="0" r="0" t="0"/>
          <a:stretch/>
        </p:blipFill>
        <p:spPr>
          <a:xfrm>
            <a:off x="2651297" y="1935545"/>
            <a:ext cx="443483" cy="465259"/>
          </a:xfrm>
          <a:prstGeom prst="rect">
            <a:avLst/>
          </a:prstGeom>
          <a:noFill/>
          <a:ln>
            <a:noFill/>
          </a:ln>
        </p:spPr>
      </p:pic>
      <p:sp>
        <p:nvSpPr>
          <p:cNvPr id="1814" name="Google Shape;1814;g2d1ce9cd426_2_2244"/>
          <p:cNvSpPr txBox="1"/>
          <p:nvPr/>
        </p:nvSpPr>
        <p:spPr>
          <a:xfrm>
            <a:off x="4434561" y="2976172"/>
            <a:ext cx="864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Security</a:t>
            </a:r>
            <a:endParaRPr/>
          </a:p>
        </p:txBody>
      </p:sp>
      <p:sp>
        <p:nvSpPr>
          <p:cNvPr id="1815" name="Google Shape;1815;g2d1ce9cd426_2_2244"/>
          <p:cNvSpPr txBox="1"/>
          <p:nvPr/>
        </p:nvSpPr>
        <p:spPr>
          <a:xfrm>
            <a:off x="4434561" y="3400326"/>
            <a:ext cx="879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Code Quality</a:t>
            </a:r>
            <a:endParaRPr/>
          </a:p>
        </p:txBody>
      </p:sp>
      <p:cxnSp>
        <p:nvCxnSpPr>
          <p:cNvPr id="1816" name="Google Shape;1816;g2d1ce9cd426_2_2244"/>
          <p:cNvCxnSpPr/>
          <p:nvPr/>
        </p:nvCxnSpPr>
        <p:spPr>
          <a:xfrm flipH="1" rot="10800000">
            <a:off x="4493151" y="3283936"/>
            <a:ext cx="2043300" cy="900"/>
          </a:xfrm>
          <a:prstGeom prst="straightConnector1">
            <a:avLst/>
          </a:prstGeom>
          <a:solidFill>
            <a:schemeClr val="accent1"/>
          </a:solidFill>
          <a:ln cap="sq" cmpd="sng" w="9525">
            <a:solidFill>
              <a:srgbClr val="D8D8D8"/>
            </a:solidFill>
            <a:prstDash val="dash"/>
            <a:round/>
            <a:headEnd len="sm" w="sm" type="none"/>
            <a:tailEnd len="sm" w="sm" type="none"/>
          </a:ln>
        </p:spPr>
      </p:cxnSp>
      <p:cxnSp>
        <p:nvCxnSpPr>
          <p:cNvPr id="1817" name="Google Shape;1817;g2d1ce9cd426_2_2244"/>
          <p:cNvCxnSpPr/>
          <p:nvPr/>
        </p:nvCxnSpPr>
        <p:spPr>
          <a:xfrm flipH="1" rot="10800000">
            <a:off x="4473003" y="3665084"/>
            <a:ext cx="2043300" cy="900"/>
          </a:xfrm>
          <a:prstGeom prst="straightConnector1">
            <a:avLst/>
          </a:prstGeom>
          <a:solidFill>
            <a:schemeClr val="accent1"/>
          </a:solidFill>
          <a:ln cap="sq" cmpd="sng" w="9525">
            <a:solidFill>
              <a:srgbClr val="D8D8D8"/>
            </a:solidFill>
            <a:prstDash val="dash"/>
            <a:round/>
            <a:headEnd len="sm" w="sm" type="none"/>
            <a:tailEnd len="sm" w="sm" type="none"/>
          </a:ln>
        </p:spPr>
      </p:cxnSp>
      <p:sp>
        <p:nvSpPr>
          <p:cNvPr id="1818" name="Google Shape;1818;g2d1ce9cd426_2_2244"/>
          <p:cNvSpPr txBox="1"/>
          <p:nvPr/>
        </p:nvSpPr>
        <p:spPr>
          <a:xfrm>
            <a:off x="4434561" y="3787353"/>
            <a:ext cx="879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Performance</a:t>
            </a:r>
            <a:endParaRPr/>
          </a:p>
        </p:txBody>
      </p:sp>
      <p:pic>
        <p:nvPicPr>
          <p:cNvPr descr="AWS Marketplace: Gatling Corp" id="1819" name="Google Shape;1819;g2d1ce9cd426_2_2244"/>
          <p:cNvPicPr preferRelativeResize="0"/>
          <p:nvPr/>
        </p:nvPicPr>
        <p:blipFill rotWithShape="1">
          <a:blip r:embed="rId25">
            <a:alphaModFix/>
          </a:blip>
          <a:srcRect b="23996" l="0" r="0" t="29125"/>
          <a:stretch/>
        </p:blipFill>
        <p:spPr>
          <a:xfrm>
            <a:off x="5230211" y="3832075"/>
            <a:ext cx="537596" cy="126000"/>
          </a:xfrm>
          <a:prstGeom prst="rect">
            <a:avLst/>
          </a:prstGeom>
          <a:noFill/>
          <a:ln>
            <a:noFill/>
          </a:ln>
        </p:spPr>
      </p:pic>
      <p:sp>
        <p:nvSpPr>
          <p:cNvPr id="1820" name="Google Shape;1820;g2d1ce9cd426_2_2244"/>
          <p:cNvSpPr/>
          <p:nvPr/>
        </p:nvSpPr>
        <p:spPr>
          <a:xfrm>
            <a:off x="5154804" y="3779648"/>
            <a:ext cx="720000" cy="216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cxnSp>
        <p:nvCxnSpPr>
          <p:cNvPr id="1821" name="Google Shape;1821;g2d1ce9cd426_2_2244"/>
          <p:cNvCxnSpPr/>
          <p:nvPr/>
        </p:nvCxnSpPr>
        <p:spPr>
          <a:xfrm flipH="1" rot="10800000">
            <a:off x="4492942" y="2356463"/>
            <a:ext cx="2043300" cy="900"/>
          </a:xfrm>
          <a:prstGeom prst="straightConnector1">
            <a:avLst/>
          </a:prstGeom>
          <a:solidFill>
            <a:schemeClr val="accent1"/>
          </a:solidFill>
          <a:ln cap="sq" cmpd="sng" w="9525">
            <a:solidFill>
              <a:srgbClr val="D8D8D8"/>
            </a:solidFill>
            <a:prstDash val="dash"/>
            <a:round/>
            <a:headEnd len="sm" w="sm" type="none"/>
            <a:tailEnd len="sm" w="sm" type="none"/>
          </a:ln>
        </p:spPr>
      </p:cxnSp>
      <p:sp>
        <p:nvSpPr>
          <p:cNvPr id="1822" name="Google Shape;1822;g2d1ce9cd426_2_2244"/>
          <p:cNvSpPr txBox="1"/>
          <p:nvPr/>
        </p:nvSpPr>
        <p:spPr>
          <a:xfrm>
            <a:off x="4383012" y="2410233"/>
            <a:ext cx="8799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Performance</a:t>
            </a:r>
            <a:endParaRPr/>
          </a:p>
        </p:txBody>
      </p:sp>
      <p:grpSp>
        <p:nvGrpSpPr>
          <p:cNvPr id="1823" name="Google Shape;1823;g2d1ce9cd426_2_2244"/>
          <p:cNvGrpSpPr/>
          <p:nvPr/>
        </p:nvGrpSpPr>
        <p:grpSpPr>
          <a:xfrm>
            <a:off x="5123795" y="2366188"/>
            <a:ext cx="399000" cy="326311"/>
            <a:chOff x="4497822" y="1987100"/>
            <a:chExt cx="399000" cy="326311"/>
          </a:xfrm>
        </p:grpSpPr>
        <p:pic>
          <p:nvPicPr>
            <p:cNvPr descr="What is Google Lighthouse? Improve the Score For WordPress Site" id="1824" name="Google Shape;1824;g2d1ce9cd426_2_2244"/>
            <p:cNvPicPr preferRelativeResize="0"/>
            <p:nvPr/>
          </p:nvPicPr>
          <p:blipFill rotWithShape="1">
            <a:blip r:embed="rId13">
              <a:alphaModFix/>
            </a:blip>
            <a:srcRect b="34972" l="30372" r="31798" t="0"/>
            <a:stretch/>
          </p:blipFill>
          <p:spPr>
            <a:xfrm>
              <a:off x="4559480" y="1987100"/>
              <a:ext cx="322566" cy="313458"/>
            </a:xfrm>
            <a:prstGeom prst="rect">
              <a:avLst/>
            </a:prstGeom>
            <a:noFill/>
            <a:ln>
              <a:noFill/>
            </a:ln>
          </p:spPr>
        </p:pic>
        <p:sp>
          <p:nvSpPr>
            <p:cNvPr id="1825" name="Google Shape;1825;g2d1ce9cd426_2_2244"/>
            <p:cNvSpPr/>
            <p:nvPr/>
          </p:nvSpPr>
          <p:spPr>
            <a:xfrm>
              <a:off x="4497822" y="1991811"/>
              <a:ext cx="399000" cy="3216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grpSp>
      <p:pic>
        <p:nvPicPr>
          <p:cNvPr descr="SonarQube - Eclipsepedia" id="1826" name="Google Shape;1826;g2d1ce9cd426_2_2244"/>
          <p:cNvPicPr preferRelativeResize="0"/>
          <p:nvPr/>
        </p:nvPicPr>
        <p:blipFill rotWithShape="1">
          <a:blip r:embed="rId18">
            <a:alphaModFix/>
          </a:blip>
          <a:srcRect b="0" l="0" r="0" t="0"/>
          <a:stretch/>
        </p:blipFill>
        <p:spPr>
          <a:xfrm>
            <a:off x="7136514" y="3122972"/>
            <a:ext cx="616568" cy="162000"/>
          </a:xfrm>
          <a:prstGeom prst="rect">
            <a:avLst/>
          </a:prstGeom>
          <a:noFill/>
          <a:ln>
            <a:noFill/>
          </a:ln>
        </p:spPr>
      </p:pic>
      <p:pic>
        <p:nvPicPr>
          <p:cNvPr descr="AWS Marketplace: Gatling Corp" id="1827" name="Google Shape;1827;g2d1ce9cd426_2_2244"/>
          <p:cNvPicPr preferRelativeResize="0"/>
          <p:nvPr/>
        </p:nvPicPr>
        <p:blipFill rotWithShape="1">
          <a:blip r:embed="rId25">
            <a:alphaModFix/>
          </a:blip>
          <a:srcRect b="23996" l="0" r="0" t="29125"/>
          <a:stretch/>
        </p:blipFill>
        <p:spPr>
          <a:xfrm>
            <a:off x="7986522" y="3162109"/>
            <a:ext cx="537596" cy="126000"/>
          </a:xfrm>
          <a:prstGeom prst="rect">
            <a:avLst/>
          </a:prstGeom>
          <a:noFill/>
          <a:ln>
            <a:noFill/>
          </a:ln>
        </p:spPr>
      </p:pic>
      <p:sp>
        <p:nvSpPr>
          <p:cNvPr id="1828" name="Google Shape;1828;g2d1ce9cd426_2_2244"/>
          <p:cNvSpPr/>
          <p:nvPr/>
        </p:nvSpPr>
        <p:spPr>
          <a:xfrm>
            <a:off x="7928211" y="3110163"/>
            <a:ext cx="720000" cy="216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29" name="Google Shape;1829;g2d1ce9cd426_2_2244"/>
          <p:cNvSpPr/>
          <p:nvPr/>
        </p:nvSpPr>
        <p:spPr>
          <a:xfrm>
            <a:off x="6093800" y="1368025"/>
            <a:ext cx="583500" cy="3240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30" name="Google Shape;1830;g2d1ce9cd426_2_2244"/>
          <p:cNvSpPr txBox="1"/>
          <p:nvPr/>
        </p:nvSpPr>
        <p:spPr>
          <a:xfrm>
            <a:off x="5580198" y="2401088"/>
            <a:ext cx="9936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Bundle Analyzer</a:t>
            </a:r>
            <a:endParaRPr b="1"/>
          </a:p>
        </p:txBody>
      </p:sp>
      <p:sp>
        <p:nvSpPr>
          <p:cNvPr id="1831" name="Google Shape;1831;g2d1ce9cd426_2_2244"/>
          <p:cNvSpPr txBox="1"/>
          <p:nvPr/>
        </p:nvSpPr>
        <p:spPr>
          <a:xfrm>
            <a:off x="5580198" y="2643188"/>
            <a:ext cx="9936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Import Cost</a:t>
            </a:r>
            <a:endParaRPr b="1"/>
          </a:p>
        </p:txBody>
      </p:sp>
      <p:sp>
        <p:nvSpPr>
          <p:cNvPr id="1832" name="Google Shape;1832;g2d1ce9cd426_2_2244"/>
          <p:cNvSpPr/>
          <p:nvPr/>
        </p:nvSpPr>
        <p:spPr>
          <a:xfrm>
            <a:off x="5595023" y="2392600"/>
            <a:ext cx="941400" cy="2154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pic>
        <p:nvPicPr>
          <p:cNvPr descr="Java profiler | Java monitoring | Java installer | JProfiler" id="1833" name="Google Shape;1833;g2d1ce9cd426_2_2244"/>
          <p:cNvPicPr preferRelativeResize="0"/>
          <p:nvPr/>
        </p:nvPicPr>
        <p:blipFill rotWithShape="1">
          <a:blip r:embed="rId26">
            <a:alphaModFix/>
          </a:blip>
          <a:srcRect b="8720" l="0" r="0" t="11132"/>
          <a:stretch/>
        </p:blipFill>
        <p:spPr>
          <a:xfrm>
            <a:off x="5930266" y="3794918"/>
            <a:ext cx="540000" cy="16903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g2d1ce9cd426_2_2324"/>
          <p:cNvSpPr/>
          <p:nvPr/>
        </p:nvSpPr>
        <p:spPr>
          <a:xfrm>
            <a:off x="853447" y="1422598"/>
            <a:ext cx="7617600" cy="16215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840" name="Google Shape;1840;g2d1ce9cd426_2_2324"/>
          <p:cNvSpPr/>
          <p:nvPr/>
        </p:nvSpPr>
        <p:spPr>
          <a:xfrm>
            <a:off x="857751" y="1008296"/>
            <a:ext cx="2621700" cy="30942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41" name="Google Shape;1841;g2d1ce9cd426_2_2324"/>
          <p:cNvSpPr/>
          <p:nvPr/>
        </p:nvSpPr>
        <p:spPr>
          <a:xfrm>
            <a:off x="3164448" y="2265787"/>
            <a:ext cx="630900" cy="579000"/>
          </a:xfrm>
          <a:prstGeom prst="roundRect">
            <a:avLst>
              <a:gd fmla="val 16667" name="adj"/>
            </a:avLst>
          </a:prstGeom>
          <a:solidFill>
            <a:srgbClr val="FEF1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lang="en-US" sz="700">
                <a:solidFill>
                  <a:schemeClr val="dk1"/>
                </a:solidFill>
                <a:latin typeface="Verizon NHG TX"/>
                <a:ea typeface="Verizon NHG TX"/>
                <a:cs typeface="Verizon NHG TX"/>
                <a:sym typeface="Verizon NHG TX"/>
              </a:rPr>
              <a:t>PR Merge</a:t>
            </a:r>
            <a:endParaRPr sz="1800">
              <a:solidFill>
                <a:schemeClr val="dk1"/>
              </a:solidFill>
              <a:latin typeface="Verizon NHG TX"/>
              <a:ea typeface="Verizon NHG TX"/>
              <a:cs typeface="Verizon NHG TX"/>
              <a:sym typeface="Verizon NHG TX"/>
            </a:endParaRPr>
          </a:p>
        </p:txBody>
      </p:sp>
      <p:sp>
        <p:nvSpPr>
          <p:cNvPr id="1842" name="Google Shape;1842;g2d1ce9cd426_2_2324"/>
          <p:cNvSpPr txBox="1"/>
          <p:nvPr>
            <p:ph type="title"/>
          </p:nvPr>
        </p:nvSpPr>
        <p:spPr>
          <a:xfrm>
            <a:off x="483931" y="570706"/>
            <a:ext cx="8229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a:latin typeface="Verizon NHG DS"/>
                <a:ea typeface="Verizon NHG DS"/>
                <a:cs typeface="Verizon NHG DS"/>
                <a:sym typeface="Verizon NHG DS"/>
              </a:rPr>
              <a:t>Tools | CI/CD Phase</a:t>
            </a:r>
            <a:endParaRPr/>
          </a:p>
        </p:txBody>
      </p:sp>
      <p:sp>
        <p:nvSpPr>
          <p:cNvPr id="1843" name="Google Shape;1843;g2d1ce9cd426_2_2324"/>
          <p:cNvSpPr txBox="1"/>
          <p:nvPr>
            <p:ph idx="12" type="sldNum"/>
          </p:nvPr>
        </p:nvSpPr>
        <p:spPr>
          <a:xfrm>
            <a:off x="7680325" y="484374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Lighthouse Scores - What are they and why are they important?" id="1844" name="Google Shape;1844;g2d1ce9cd426_2_2324"/>
          <p:cNvPicPr preferRelativeResize="0"/>
          <p:nvPr/>
        </p:nvPicPr>
        <p:blipFill rotWithShape="1">
          <a:blip r:embed="rId3">
            <a:alphaModFix/>
          </a:blip>
          <a:srcRect b="0" l="0" r="0" t="0"/>
          <a:stretch/>
        </p:blipFill>
        <p:spPr>
          <a:xfrm>
            <a:off x="-4150677" y="-298783"/>
            <a:ext cx="0" cy="0"/>
          </a:xfrm>
          <a:prstGeom prst="rect">
            <a:avLst/>
          </a:prstGeom>
          <a:noFill/>
          <a:ln>
            <a:noFill/>
          </a:ln>
        </p:spPr>
      </p:pic>
      <p:cxnSp>
        <p:nvCxnSpPr>
          <p:cNvPr id="1845" name="Google Shape;1845;g2d1ce9cd426_2_2324"/>
          <p:cNvCxnSpPr/>
          <p:nvPr/>
        </p:nvCxnSpPr>
        <p:spPr>
          <a:xfrm>
            <a:off x="5886289" y="1394796"/>
            <a:ext cx="0" cy="2684400"/>
          </a:xfrm>
          <a:prstGeom prst="straightConnector1">
            <a:avLst/>
          </a:prstGeom>
          <a:solidFill>
            <a:schemeClr val="accent1"/>
          </a:solidFill>
          <a:ln cap="sq" cmpd="sng" w="9525">
            <a:solidFill>
              <a:srgbClr val="D8D8D8"/>
            </a:solidFill>
            <a:prstDash val="dash"/>
            <a:round/>
            <a:headEnd len="sm" w="sm" type="none"/>
            <a:tailEnd len="sm" w="sm" type="none"/>
          </a:ln>
        </p:spPr>
      </p:cxnSp>
      <p:sp>
        <p:nvSpPr>
          <p:cNvPr id="1846" name="Google Shape;1846;g2d1ce9cd426_2_2324"/>
          <p:cNvSpPr/>
          <p:nvPr/>
        </p:nvSpPr>
        <p:spPr>
          <a:xfrm>
            <a:off x="884409" y="1075759"/>
            <a:ext cx="2642100" cy="250500"/>
          </a:xfrm>
          <a:prstGeom prst="homePlate">
            <a:avLst>
              <a:gd fmla="val 50000" name="adj"/>
            </a:avLst>
          </a:prstGeom>
          <a:solidFill>
            <a:srgbClr val="00812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PR Pipeline</a:t>
            </a:r>
            <a:endParaRPr/>
          </a:p>
        </p:txBody>
      </p:sp>
      <p:sp>
        <p:nvSpPr>
          <p:cNvPr id="1847" name="Google Shape;1847;g2d1ce9cd426_2_2324"/>
          <p:cNvSpPr/>
          <p:nvPr/>
        </p:nvSpPr>
        <p:spPr>
          <a:xfrm>
            <a:off x="3442188" y="1077347"/>
            <a:ext cx="2494800" cy="2466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CI</a:t>
            </a:r>
            <a:endParaRPr sz="1800">
              <a:solidFill>
                <a:schemeClr val="lt1"/>
              </a:solidFill>
              <a:latin typeface="Verizon NHG TX"/>
              <a:ea typeface="Verizon NHG TX"/>
              <a:cs typeface="Verizon NHG TX"/>
              <a:sym typeface="Verizon NHG TX"/>
            </a:endParaRPr>
          </a:p>
        </p:txBody>
      </p:sp>
      <p:sp>
        <p:nvSpPr>
          <p:cNvPr id="1848" name="Google Shape;1848;g2d1ce9cd426_2_2324"/>
          <p:cNvSpPr/>
          <p:nvPr/>
        </p:nvSpPr>
        <p:spPr>
          <a:xfrm>
            <a:off x="5886289" y="1075759"/>
            <a:ext cx="2647500" cy="243000"/>
          </a:xfrm>
          <a:prstGeom prst="chevron">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lt1"/>
                </a:solidFill>
                <a:latin typeface="Verizon NHG TX"/>
                <a:ea typeface="Verizon NHG TX"/>
                <a:cs typeface="Verizon NHG TX"/>
                <a:sym typeface="Verizon NHG TX"/>
              </a:rPr>
              <a:t>CD</a:t>
            </a:r>
            <a:endParaRPr sz="1800">
              <a:solidFill>
                <a:schemeClr val="lt1"/>
              </a:solidFill>
              <a:latin typeface="Verizon NHG TX"/>
              <a:ea typeface="Verizon NHG TX"/>
              <a:cs typeface="Verizon NHG TX"/>
              <a:sym typeface="Verizon NHG TX"/>
            </a:endParaRPr>
          </a:p>
        </p:txBody>
      </p:sp>
      <p:pic>
        <p:nvPicPr>
          <p:cNvPr descr="SonarQube - Eclipsepedia" id="1849" name="Google Shape;1849;g2d1ce9cd426_2_2324"/>
          <p:cNvPicPr preferRelativeResize="0"/>
          <p:nvPr/>
        </p:nvPicPr>
        <p:blipFill rotWithShape="1">
          <a:blip r:embed="rId4">
            <a:alphaModFix/>
          </a:blip>
          <a:srcRect b="0" l="0" r="0" t="0"/>
          <a:stretch/>
        </p:blipFill>
        <p:spPr>
          <a:xfrm>
            <a:off x="1446409" y="1876557"/>
            <a:ext cx="616568" cy="162000"/>
          </a:xfrm>
          <a:prstGeom prst="rect">
            <a:avLst/>
          </a:prstGeom>
          <a:noFill/>
          <a:ln>
            <a:noFill/>
          </a:ln>
        </p:spPr>
      </p:pic>
      <p:pic>
        <p:nvPicPr>
          <p:cNvPr descr="A black text on a white background&#10;&#10;Description automatically generated" id="1850" name="Google Shape;1850;g2d1ce9cd426_2_2324"/>
          <p:cNvPicPr preferRelativeResize="0"/>
          <p:nvPr/>
        </p:nvPicPr>
        <p:blipFill rotWithShape="1">
          <a:blip r:embed="rId5">
            <a:alphaModFix/>
          </a:blip>
          <a:srcRect b="0" l="0" r="0" t="0"/>
          <a:stretch/>
        </p:blipFill>
        <p:spPr>
          <a:xfrm>
            <a:off x="2122342" y="1858819"/>
            <a:ext cx="713700" cy="200502"/>
          </a:xfrm>
          <a:prstGeom prst="rect">
            <a:avLst/>
          </a:prstGeom>
          <a:noFill/>
          <a:ln>
            <a:noFill/>
          </a:ln>
        </p:spPr>
      </p:pic>
      <p:pic>
        <p:nvPicPr>
          <p:cNvPr descr="A logo with a black background&#10;&#10;Description automatically generated" id="1851" name="Google Shape;1851;g2d1ce9cd426_2_2324"/>
          <p:cNvPicPr preferRelativeResize="0"/>
          <p:nvPr/>
        </p:nvPicPr>
        <p:blipFill rotWithShape="1">
          <a:blip r:embed="rId6">
            <a:alphaModFix/>
          </a:blip>
          <a:srcRect b="0" l="0" r="0" t="0"/>
          <a:stretch/>
        </p:blipFill>
        <p:spPr>
          <a:xfrm>
            <a:off x="2296872" y="2131189"/>
            <a:ext cx="443483" cy="446824"/>
          </a:xfrm>
          <a:prstGeom prst="rect">
            <a:avLst/>
          </a:prstGeom>
          <a:noFill/>
          <a:ln>
            <a:noFill/>
          </a:ln>
        </p:spPr>
      </p:pic>
      <p:pic>
        <p:nvPicPr>
          <p:cNvPr descr="A logo with a square and orange rectangle&#10;&#10;Description automatically generated" id="1852" name="Google Shape;1852;g2d1ce9cd426_2_2324"/>
          <p:cNvPicPr preferRelativeResize="0"/>
          <p:nvPr/>
        </p:nvPicPr>
        <p:blipFill rotWithShape="1">
          <a:blip r:embed="rId7">
            <a:alphaModFix/>
          </a:blip>
          <a:srcRect b="0" l="0" r="0" t="0"/>
          <a:stretch/>
        </p:blipFill>
        <p:spPr>
          <a:xfrm>
            <a:off x="4096871" y="2458110"/>
            <a:ext cx="555724" cy="313438"/>
          </a:xfrm>
          <a:prstGeom prst="rect">
            <a:avLst/>
          </a:prstGeom>
          <a:noFill/>
          <a:ln>
            <a:noFill/>
          </a:ln>
        </p:spPr>
      </p:pic>
      <p:sp>
        <p:nvSpPr>
          <p:cNvPr id="1853" name="Google Shape;1853;g2d1ce9cd426_2_2324"/>
          <p:cNvSpPr/>
          <p:nvPr/>
        </p:nvSpPr>
        <p:spPr>
          <a:xfrm>
            <a:off x="7558602" y="1743125"/>
            <a:ext cx="555600" cy="2439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350">
                <a:solidFill>
                  <a:schemeClr val="lt1"/>
                </a:solidFill>
                <a:latin typeface="Verizon NHG TX"/>
                <a:ea typeface="Verizon NHG TX"/>
                <a:cs typeface="Verizon NHG TX"/>
                <a:sym typeface="Verizon NHG TX"/>
              </a:rPr>
              <a:t> </a:t>
            </a:r>
            <a:endParaRPr/>
          </a:p>
        </p:txBody>
      </p:sp>
      <p:sp>
        <p:nvSpPr>
          <p:cNvPr id="1854" name="Google Shape;1854;g2d1ce9cd426_2_2324"/>
          <p:cNvSpPr txBox="1"/>
          <p:nvPr/>
        </p:nvSpPr>
        <p:spPr>
          <a:xfrm>
            <a:off x="1405613" y="2217236"/>
            <a:ext cx="6534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onsolas"/>
                <a:ea typeface="Consolas"/>
                <a:cs typeface="Consolas"/>
                <a:sym typeface="Consolas"/>
              </a:rPr>
              <a:t>Coverage</a:t>
            </a:r>
            <a:endParaRPr sz="800">
              <a:solidFill>
                <a:schemeClr val="dk1"/>
              </a:solidFill>
              <a:latin typeface="Consolas"/>
              <a:ea typeface="Consolas"/>
              <a:cs typeface="Consolas"/>
              <a:sym typeface="Consolas"/>
            </a:endParaRPr>
          </a:p>
        </p:txBody>
      </p:sp>
      <p:pic>
        <p:nvPicPr>
          <p:cNvPr id="1855" name="Google Shape;1855;g2d1ce9cd426_2_2324"/>
          <p:cNvPicPr preferRelativeResize="0"/>
          <p:nvPr/>
        </p:nvPicPr>
        <p:blipFill rotWithShape="1">
          <a:blip r:embed="rId8">
            <a:alphaModFix/>
          </a:blip>
          <a:srcRect b="0" l="0" r="0" t="0"/>
          <a:stretch/>
        </p:blipFill>
        <p:spPr>
          <a:xfrm>
            <a:off x="3370422" y="2369020"/>
            <a:ext cx="186814" cy="221227"/>
          </a:xfrm>
          <a:prstGeom prst="rect">
            <a:avLst/>
          </a:prstGeom>
          <a:noFill/>
          <a:ln>
            <a:noFill/>
          </a:ln>
        </p:spPr>
      </p:pic>
      <p:pic>
        <p:nvPicPr>
          <p:cNvPr descr="A logo of a fox&#10;&#10;Description automatically generated" id="1856" name="Google Shape;1856;g2d1ce9cd426_2_2324"/>
          <p:cNvPicPr preferRelativeResize="0"/>
          <p:nvPr/>
        </p:nvPicPr>
        <p:blipFill rotWithShape="1">
          <a:blip r:embed="rId9">
            <a:alphaModFix/>
          </a:blip>
          <a:srcRect b="0" l="0" r="0" t="0"/>
          <a:stretch/>
        </p:blipFill>
        <p:spPr>
          <a:xfrm>
            <a:off x="1920159" y="1349925"/>
            <a:ext cx="357153" cy="357294"/>
          </a:xfrm>
          <a:prstGeom prst="rect">
            <a:avLst/>
          </a:prstGeom>
          <a:noFill/>
          <a:ln>
            <a:noFill/>
          </a:ln>
        </p:spPr>
      </p:pic>
      <p:sp>
        <p:nvSpPr>
          <p:cNvPr id="1857" name="Google Shape;1857;g2d1ce9cd426_2_2324"/>
          <p:cNvSpPr txBox="1"/>
          <p:nvPr/>
        </p:nvSpPr>
        <p:spPr>
          <a:xfrm>
            <a:off x="6220223" y="1805775"/>
            <a:ext cx="8925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Accessibility</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  </a:t>
            </a:r>
            <a:endParaRPr/>
          </a:p>
        </p:txBody>
      </p:sp>
      <p:pic>
        <p:nvPicPr>
          <p:cNvPr descr="SonarQube - Eclipsepedia" id="1858" name="Google Shape;1858;g2d1ce9cd426_2_2324"/>
          <p:cNvPicPr preferRelativeResize="0"/>
          <p:nvPr/>
        </p:nvPicPr>
        <p:blipFill rotWithShape="1">
          <a:blip r:embed="rId4">
            <a:alphaModFix/>
          </a:blip>
          <a:srcRect b="0" l="0" r="0" t="0"/>
          <a:stretch/>
        </p:blipFill>
        <p:spPr>
          <a:xfrm>
            <a:off x="4123007" y="2040418"/>
            <a:ext cx="616568" cy="162000"/>
          </a:xfrm>
          <a:prstGeom prst="rect">
            <a:avLst/>
          </a:prstGeom>
          <a:noFill/>
          <a:ln>
            <a:noFill/>
          </a:ln>
        </p:spPr>
      </p:pic>
      <p:sp>
        <p:nvSpPr>
          <p:cNvPr id="1859" name="Google Shape;1859;g2d1ce9cd426_2_2324"/>
          <p:cNvSpPr/>
          <p:nvPr/>
        </p:nvSpPr>
        <p:spPr>
          <a:xfrm>
            <a:off x="7706817" y="4357576"/>
            <a:ext cx="162000" cy="162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60" name="Google Shape;1860;g2d1ce9cd426_2_2324"/>
          <p:cNvSpPr/>
          <p:nvPr/>
        </p:nvSpPr>
        <p:spPr>
          <a:xfrm>
            <a:off x="7587580" y="4304761"/>
            <a:ext cx="892500" cy="248100"/>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450">
              <a:solidFill>
                <a:srgbClr val="000000"/>
              </a:solidFill>
              <a:latin typeface="Arial"/>
              <a:ea typeface="Arial"/>
              <a:cs typeface="Arial"/>
              <a:sym typeface="Arial"/>
            </a:endParaRPr>
          </a:p>
        </p:txBody>
      </p:sp>
      <p:sp>
        <p:nvSpPr>
          <p:cNvPr id="1861" name="Google Shape;1861;g2d1ce9cd426_2_2324"/>
          <p:cNvSpPr txBox="1"/>
          <p:nvPr/>
        </p:nvSpPr>
        <p:spPr>
          <a:xfrm>
            <a:off x="7964764" y="4395454"/>
            <a:ext cx="1107000" cy="128700"/>
          </a:xfrm>
          <a:prstGeom prst="rect">
            <a:avLst/>
          </a:prstGeom>
          <a:noFill/>
          <a:ln>
            <a:noFill/>
          </a:ln>
        </p:spPr>
        <p:txBody>
          <a:bodyPr anchorCtr="0" anchor="t" bIns="2700" lIns="2700" spcFirstLastPara="1" rIns="2700" wrap="square" tIns="2700">
            <a:sp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New tool </a:t>
            </a:r>
            <a:endParaRPr sz="800">
              <a:solidFill>
                <a:schemeClr val="dk1"/>
              </a:solidFill>
              <a:latin typeface="Verizon NHG TX"/>
              <a:ea typeface="Verizon NHG TX"/>
              <a:cs typeface="Verizon NHG TX"/>
              <a:sym typeface="Verizon NHG TX"/>
            </a:endParaRPr>
          </a:p>
        </p:txBody>
      </p:sp>
      <p:pic>
        <p:nvPicPr>
          <p:cNvPr descr="SonarQube - Eclipsepedia" id="1862" name="Google Shape;1862;g2d1ce9cd426_2_2324"/>
          <p:cNvPicPr preferRelativeResize="0"/>
          <p:nvPr/>
        </p:nvPicPr>
        <p:blipFill rotWithShape="1">
          <a:blip r:embed="rId4">
            <a:alphaModFix/>
          </a:blip>
          <a:srcRect b="0" l="0" r="0" t="0"/>
          <a:stretch/>
        </p:blipFill>
        <p:spPr>
          <a:xfrm>
            <a:off x="1451115" y="3173569"/>
            <a:ext cx="616568" cy="162000"/>
          </a:xfrm>
          <a:prstGeom prst="rect">
            <a:avLst/>
          </a:prstGeom>
          <a:noFill/>
          <a:ln>
            <a:noFill/>
          </a:ln>
        </p:spPr>
      </p:pic>
      <p:pic>
        <p:nvPicPr>
          <p:cNvPr descr="A logo with orange and blue swirls&#10;&#10;Description automatically generated" id="1863" name="Google Shape;1863;g2d1ce9cd426_2_2324"/>
          <p:cNvPicPr preferRelativeResize="0"/>
          <p:nvPr/>
        </p:nvPicPr>
        <p:blipFill rotWithShape="1">
          <a:blip r:embed="rId10">
            <a:alphaModFix/>
          </a:blip>
          <a:srcRect b="0" l="0" r="0" t="0"/>
          <a:stretch/>
        </p:blipFill>
        <p:spPr>
          <a:xfrm>
            <a:off x="1981650" y="3593257"/>
            <a:ext cx="533093" cy="310945"/>
          </a:xfrm>
          <a:prstGeom prst="rect">
            <a:avLst/>
          </a:prstGeom>
          <a:noFill/>
          <a:ln>
            <a:noFill/>
          </a:ln>
        </p:spPr>
      </p:pic>
      <p:sp>
        <p:nvSpPr>
          <p:cNvPr id="1864" name="Google Shape;1864;g2d1ce9cd426_2_2324"/>
          <p:cNvSpPr txBox="1"/>
          <p:nvPr/>
        </p:nvSpPr>
        <p:spPr>
          <a:xfrm>
            <a:off x="1360093" y="3611530"/>
            <a:ext cx="6534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chemeClr val="dk1"/>
                </a:solidFill>
                <a:latin typeface="Consolas"/>
                <a:ea typeface="Consolas"/>
                <a:cs typeface="Consolas"/>
                <a:sym typeface="Consolas"/>
              </a:rPr>
              <a:t>Coverage</a:t>
            </a:r>
            <a:endParaRPr/>
          </a:p>
        </p:txBody>
      </p:sp>
      <p:pic>
        <p:nvPicPr>
          <p:cNvPr descr="A close-up of a letter&#10;&#10;Description automatically generated" id="1865" name="Google Shape;1865;g2d1ce9cd426_2_2324"/>
          <p:cNvPicPr preferRelativeResize="0"/>
          <p:nvPr/>
        </p:nvPicPr>
        <p:blipFill rotWithShape="1">
          <a:blip r:embed="rId11">
            <a:alphaModFix/>
          </a:blip>
          <a:srcRect b="0" l="0" r="0" t="0"/>
          <a:stretch/>
        </p:blipFill>
        <p:spPr>
          <a:xfrm>
            <a:off x="2629504" y="3644569"/>
            <a:ext cx="476250" cy="208321"/>
          </a:xfrm>
          <a:prstGeom prst="rect">
            <a:avLst/>
          </a:prstGeom>
          <a:noFill/>
          <a:ln>
            <a:noFill/>
          </a:ln>
        </p:spPr>
      </p:pic>
      <p:pic>
        <p:nvPicPr>
          <p:cNvPr descr="A cartoon of a person in a suit&#10;&#10;Description automatically generated" id="1866" name="Google Shape;1866;g2d1ce9cd426_2_2324"/>
          <p:cNvPicPr preferRelativeResize="0"/>
          <p:nvPr/>
        </p:nvPicPr>
        <p:blipFill rotWithShape="1">
          <a:blip r:embed="rId12">
            <a:alphaModFix/>
          </a:blip>
          <a:srcRect b="0" l="0" r="0" t="0"/>
          <a:stretch/>
        </p:blipFill>
        <p:spPr>
          <a:xfrm>
            <a:off x="4491568" y="1391078"/>
            <a:ext cx="325614" cy="455276"/>
          </a:xfrm>
          <a:prstGeom prst="rect">
            <a:avLst/>
          </a:prstGeom>
          <a:noFill/>
          <a:ln>
            <a:noFill/>
          </a:ln>
        </p:spPr>
      </p:pic>
      <p:pic>
        <p:nvPicPr>
          <p:cNvPr id="1867" name="Google Shape;1867;g2d1ce9cd426_2_2324"/>
          <p:cNvPicPr preferRelativeResize="0"/>
          <p:nvPr/>
        </p:nvPicPr>
        <p:blipFill rotWithShape="1">
          <a:blip r:embed="rId13">
            <a:alphaModFix/>
          </a:blip>
          <a:srcRect b="0" l="0" r="0" t="0"/>
          <a:stretch/>
        </p:blipFill>
        <p:spPr>
          <a:xfrm flipH="1" rot="10800000">
            <a:off x="7044655" y="1346853"/>
            <a:ext cx="361016" cy="361252"/>
          </a:xfrm>
          <a:prstGeom prst="rect">
            <a:avLst/>
          </a:prstGeom>
          <a:noFill/>
          <a:ln>
            <a:noFill/>
          </a:ln>
        </p:spPr>
      </p:pic>
      <p:pic>
        <p:nvPicPr>
          <p:cNvPr descr="SonarQube - Eclipsepedia" id="1868" name="Google Shape;1868;g2d1ce9cd426_2_2324"/>
          <p:cNvPicPr preferRelativeResize="0"/>
          <p:nvPr/>
        </p:nvPicPr>
        <p:blipFill rotWithShape="1">
          <a:blip r:embed="rId4">
            <a:alphaModFix/>
          </a:blip>
          <a:srcRect b="0" l="0" r="0" t="0"/>
          <a:stretch/>
        </p:blipFill>
        <p:spPr>
          <a:xfrm>
            <a:off x="4443756" y="3457307"/>
            <a:ext cx="616568" cy="169250"/>
          </a:xfrm>
          <a:prstGeom prst="rect">
            <a:avLst/>
          </a:prstGeom>
          <a:noFill/>
          <a:ln>
            <a:noFill/>
          </a:ln>
        </p:spPr>
      </p:pic>
      <p:pic>
        <p:nvPicPr>
          <p:cNvPr descr="A logo with a square and orange rectangle&#10;&#10;Description automatically generated" id="1869" name="Google Shape;1869;g2d1ce9cd426_2_2324"/>
          <p:cNvPicPr preferRelativeResize="0"/>
          <p:nvPr/>
        </p:nvPicPr>
        <p:blipFill rotWithShape="1">
          <a:blip r:embed="rId7">
            <a:alphaModFix/>
          </a:blip>
          <a:srcRect b="0" l="0" r="0" t="0"/>
          <a:stretch/>
        </p:blipFill>
        <p:spPr>
          <a:xfrm>
            <a:off x="3821086" y="3401233"/>
            <a:ext cx="569301" cy="321096"/>
          </a:xfrm>
          <a:prstGeom prst="rect">
            <a:avLst/>
          </a:prstGeom>
          <a:noFill/>
          <a:ln>
            <a:noFill/>
          </a:ln>
        </p:spPr>
      </p:pic>
      <p:pic>
        <p:nvPicPr>
          <p:cNvPr descr="Catchpoint logo - Social media &amp; Logos Icons" id="1870" name="Google Shape;1870;g2d1ce9cd426_2_2324"/>
          <p:cNvPicPr preferRelativeResize="0"/>
          <p:nvPr/>
        </p:nvPicPr>
        <p:blipFill rotWithShape="1">
          <a:blip r:embed="rId14">
            <a:alphaModFix/>
          </a:blip>
          <a:srcRect b="0" l="0" r="0" t="0"/>
          <a:stretch/>
        </p:blipFill>
        <p:spPr>
          <a:xfrm>
            <a:off x="7166340" y="2278532"/>
            <a:ext cx="609600" cy="180975"/>
          </a:xfrm>
          <a:prstGeom prst="rect">
            <a:avLst/>
          </a:prstGeom>
          <a:noFill/>
          <a:ln>
            <a:noFill/>
          </a:ln>
        </p:spPr>
      </p:pic>
      <p:sp>
        <p:nvSpPr>
          <p:cNvPr id="1871" name="Google Shape;1871;g2d1ce9cd426_2_2324"/>
          <p:cNvSpPr/>
          <p:nvPr/>
        </p:nvSpPr>
        <p:spPr>
          <a:xfrm>
            <a:off x="857751" y="3046879"/>
            <a:ext cx="7607700" cy="1055400"/>
          </a:xfrm>
          <a:prstGeom prst="rect">
            <a:avLst/>
          </a:prstGeom>
          <a:noFill/>
          <a:ln cap="sq" cmpd="sng" w="9525">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872" name="Google Shape;1872;g2d1ce9cd426_2_2324"/>
          <p:cNvSpPr txBox="1"/>
          <p:nvPr/>
        </p:nvSpPr>
        <p:spPr>
          <a:xfrm>
            <a:off x="181378" y="1789750"/>
            <a:ext cx="7125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Web</a:t>
            </a:r>
            <a:endParaRPr/>
          </a:p>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Developer</a:t>
            </a:r>
            <a:endParaRPr/>
          </a:p>
        </p:txBody>
      </p:sp>
      <p:sp>
        <p:nvSpPr>
          <p:cNvPr id="1873" name="Google Shape;1873;g2d1ce9cd426_2_2324"/>
          <p:cNvSpPr txBox="1"/>
          <p:nvPr/>
        </p:nvSpPr>
        <p:spPr>
          <a:xfrm>
            <a:off x="116723" y="3411750"/>
            <a:ext cx="746400" cy="300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Backend</a:t>
            </a:r>
            <a:endParaRPr/>
          </a:p>
          <a:p>
            <a:pPr indent="0" lvl="0" marL="0" marR="0" rtl="0" algn="ctr">
              <a:spcBef>
                <a:spcPts val="0"/>
              </a:spcBef>
              <a:spcAft>
                <a:spcPts val="0"/>
              </a:spcAft>
              <a:buNone/>
            </a:pPr>
            <a:r>
              <a:rPr b="1" lang="en-US" sz="675">
                <a:solidFill>
                  <a:schemeClr val="dk1"/>
                </a:solidFill>
                <a:latin typeface="Verizon NHG TX"/>
                <a:ea typeface="Verizon NHG TX"/>
                <a:cs typeface="Verizon NHG TX"/>
                <a:sym typeface="Verizon NHG TX"/>
              </a:rPr>
              <a:t>Developer</a:t>
            </a:r>
            <a:endParaRPr/>
          </a:p>
        </p:txBody>
      </p:sp>
      <p:pic>
        <p:nvPicPr>
          <p:cNvPr id="1874" name="Google Shape;1874;g2d1ce9cd426_2_2324"/>
          <p:cNvPicPr preferRelativeResize="0"/>
          <p:nvPr/>
        </p:nvPicPr>
        <p:blipFill rotWithShape="1">
          <a:blip r:embed="rId15">
            <a:alphaModFix/>
          </a:blip>
          <a:srcRect b="0" l="0" r="0" t="0"/>
          <a:stretch/>
        </p:blipFill>
        <p:spPr>
          <a:xfrm>
            <a:off x="4890559" y="2428986"/>
            <a:ext cx="510671" cy="281156"/>
          </a:xfrm>
          <a:prstGeom prst="rect">
            <a:avLst/>
          </a:prstGeom>
          <a:noFill/>
          <a:ln>
            <a:noFill/>
          </a:ln>
        </p:spPr>
      </p:pic>
      <p:pic>
        <p:nvPicPr>
          <p:cNvPr id="1875" name="Google Shape;1875;g2d1ce9cd426_2_2324"/>
          <p:cNvPicPr preferRelativeResize="0"/>
          <p:nvPr/>
        </p:nvPicPr>
        <p:blipFill rotWithShape="1">
          <a:blip r:embed="rId15">
            <a:alphaModFix/>
          </a:blip>
          <a:srcRect b="0" l="0" r="0" t="0"/>
          <a:stretch/>
        </p:blipFill>
        <p:spPr>
          <a:xfrm>
            <a:off x="5211339" y="3375208"/>
            <a:ext cx="502633" cy="276732"/>
          </a:xfrm>
          <a:prstGeom prst="rect">
            <a:avLst/>
          </a:prstGeom>
          <a:noFill/>
          <a:ln>
            <a:noFill/>
          </a:ln>
        </p:spPr>
      </p:pic>
      <p:pic>
        <p:nvPicPr>
          <p:cNvPr id="1876" name="Google Shape;1876;g2d1ce9cd426_2_2324"/>
          <p:cNvPicPr preferRelativeResize="0"/>
          <p:nvPr/>
        </p:nvPicPr>
        <p:blipFill rotWithShape="1">
          <a:blip r:embed="rId15">
            <a:alphaModFix/>
          </a:blip>
          <a:srcRect b="0" l="0" r="0" t="0"/>
          <a:stretch/>
        </p:blipFill>
        <p:spPr>
          <a:xfrm>
            <a:off x="6479000" y="2625763"/>
            <a:ext cx="521309" cy="287013"/>
          </a:xfrm>
          <a:prstGeom prst="rect">
            <a:avLst/>
          </a:prstGeom>
          <a:noFill/>
          <a:ln>
            <a:noFill/>
          </a:ln>
        </p:spPr>
      </p:pic>
      <p:pic>
        <p:nvPicPr>
          <p:cNvPr id="1877" name="Google Shape;1877;g2d1ce9cd426_2_2324"/>
          <p:cNvPicPr preferRelativeResize="0"/>
          <p:nvPr/>
        </p:nvPicPr>
        <p:blipFill rotWithShape="1">
          <a:blip r:embed="rId15">
            <a:alphaModFix/>
          </a:blip>
          <a:srcRect b="0" l="0" r="0" t="0"/>
          <a:stretch/>
        </p:blipFill>
        <p:spPr>
          <a:xfrm>
            <a:off x="6416126" y="3378461"/>
            <a:ext cx="521309" cy="287013"/>
          </a:xfrm>
          <a:prstGeom prst="rect">
            <a:avLst/>
          </a:prstGeom>
          <a:noFill/>
          <a:ln>
            <a:noFill/>
          </a:ln>
        </p:spPr>
      </p:pic>
      <p:grpSp>
        <p:nvGrpSpPr>
          <p:cNvPr id="1878" name="Google Shape;1878;g2d1ce9cd426_2_2324"/>
          <p:cNvGrpSpPr/>
          <p:nvPr/>
        </p:nvGrpSpPr>
        <p:grpSpPr>
          <a:xfrm>
            <a:off x="565156" y="2291498"/>
            <a:ext cx="615900" cy="634500"/>
            <a:chOff x="302764" y="2681112"/>
            <a:chExt cx="615900" cy="634500"/>
          </a:xfrm>
        </p:grpSpPr>
        <p:sp>
          <p:nvSpPr>
            <p:cNvPr id="1879" name="Google Shape;1879;g2d1ce9cd426_2_2324"/>
            <p:cNvSpPr/>
            <p:nvPr/>
          </p:nvSpPr>
          <p:spPr>
            <a:xfrm>
              <a:off x="302764" y="2681112"/>
              <a:ext cx="615900" cy="634500"/>
            </a:xfrm>
            <a:prstGeom prst="roundRect">
              <a:avLst>
                <a:gd fmla="val 16667" name="adj"/>
              </a:avLst>
            </a:prstGeom>
            <a:solidFill>
              <a:srgbClr val="FEF1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dk1"/>
                </a:solidFill>
                <a:latin typeface="Verizon NHG TX"/>
                <a:ea typeface="Verizon NHG TX"/>
                <a:cs typeface="Verizon NHG TX"/>
                <a:sym typeface="Verizon NHG TX"/>
              </a:endParaRPr>
            </a:p>
            <a:p>
              <a:pPr indent="0" lvl="0" marL="0" marR="0" rtl="0" algn="ctr">
                <a:spcBef>
                  <a:spcPts val="0"/>
                </a:spcBef>
                <a:spcAft>
                  <a:spcPts val="0"/>
                </a:spcAft>
                <a:buNone/>
              </a:pPr>
              <a:r>
                <a:rPr lang="en-US" sz="700">
                  <a:solidFill>
                    <a:schemeClr val="dk1"/>
                  </a:solidFill>
                  <a:latin typeface="Verizon NHG TX"/>
                  <a:ea typeface="Verizon NHG TX"/>
                  <a:cs typeface="Verizon NHG TX"/>
                  <a:sym typeface="Verizon NHG TX"/>
                </a:rPr>
                <a:t>Pull Request</a:t>
              </a:r>
              <a:endParaRPr/>
            </a:p>
          </p:txBody>
        </p:sp>
        <p:pic>
          <p:nvPicPr>
            <p:cNvPr descr="A purple arrow pointing to the left&#10;&#10;Description automatically generated" id="1880" name="Google Shape;1880;g2d1ce9cd426_2_2324"/>
            <p:cNvPicPr preferRelativeResize="0"/>
            <p:nvPr/>
          </p:nvPicPr>
          <p:blipFill rotWithShape="1">
            <a:blip r:embed="rId16">
              <a:alphaModFix/>
            </a:blip>
            <a:srcRect b="0" l="0" r="0" t="0"/>
            <a:stretch/>
          </p:blipFill>
          <p:spPr>
            <a:xfrm>
              <a:off x="485604" y="2730626"/>
              <a:ext cx="212009" cy="197875"/>
            </a:xfrm>
            <a:prstGeom prst="rect">
              <a:avLst/>
            </a:prstGeom>
            <a:noFill/>
            <a:ln>
              <a:noFill/>
            </a:ln>
          </p:spPr>
        </p:pic>
      </p:grpSp>
      <p:sp>
        <p:nvSpPr>
          <p:cNvPr descr="Sysdig" id="1881" name="Google Shape;1881;g2d1ce9cd426_2_2324"/>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pic>
        <p:nvPicPr>
          <p:cNvPr descr="A black and white logo&#10;&#10;Description automatically generated" id="1882" name="Google Shape;1882;g2d1ce9cd426_2_2324"/>
          <p:cNvPicPr preferRelativeResize="0"/>
          <p:nvPr/>
        </p:nvPicPr>
        <p:blipFill rotWithShape="1">
          <a:blip r:embed="rId17">
            <a:alphaModFix/>
          </a:blip>
          <a:srcRect b="0" l="0" r="0" t="0"/>
          <a:stretch/>
        </p:blipFill>
        <p:spPr>
          <a:xfrm>
            <a:off x="7188467" y="2573999"/>
            <a:ext cx="712645" cy="270923"/>
          </a:xfrm>
          <a:prstGeom prst="rect">
            <a:avLst/>
          </a:prstGeom>
          <a:noFill/>
          <a:ln>
            <a:noFill/>
          </a:ln>
        </p:spPr>
      </p:pic>
      <p:pic>
        <p:nvPicPr>
          <p:cNvPr descr="A black and white logo&#10;&#10;Description automatically generated" id="1883" name="Google Shape;1883;g2d1ce9cd426_2_2324"/>
          <p:cNvPicPr preferRelativeResize="0"/>
          <p:nvPr/>
        </p:nvPicPr>
        <p:blipFill rotWithShape="1">
          <a:blip r:embed="rId17">
            <a:alphaModFix/>
          </a:blip>
          <a:srcRect b="0" l="0" r="0" t="0"/>
          <a:stretch/>
        </p:blipFill>
        <p:spPr>
          <a:xfrm>
            <a:off x="7214689" y="3366122"/>
            <a:ext cx="712645" cy="270923"/>
          </a:xfrm>
          <a:prstGeom prst="rect">
            <a:avLst/>
          </a:prstGeom>
          <a:noFill/>
          <a:ln>
            <a:noFill/>
          </a:ln>
        </p:spPr>
      </p:pic>
      <p:pic>
        <p:nvPicPr>
          <p:cNvPr descr="AWS Marketplace: Gatling Corp" id="1884" name="Google Shape;1884;g2d1ce9cd426_2_2324"/>
          <p:cNvPicPr preferRelativeResize="0"/>
          <p:nvPr/>
        </p:nvPicPr>
        <p:blipFill rotWithShape="1">
          <a:blip r:embed="rId18">
            <a:alphaModFix/>
          </a:blip>
          <a:srcRect b="23996" l="0" r="0" t="29125"/>
          <a:stretch/>
        </p:blipFill>
        <p:spPr>
          <a:xfrm>
            <a:off x="2534353" y="3215768"/>
            <a:ext cx="537596" cy="126000"/>
          </a:xfrm>
          <a:prstGeom prst="rect">
            <a:avLst/>
          </a:prstGeom>
          <a:noFill/>
          <a:ln>
            <a:noFill/>
          </a:ln>
        </p:spPr>
      </p:pic>
      <p:sp>
        <p:nvSpPr>
          <p:cNvPr id="1885" name="Google Shape;1885;g2d1ce9cd426_2_2324"/>
          <p:cNvSpPr/>
          <p:nvPr/>
        </p:nvSpPr>
        <p:spPr>
          <a:xfrm>
            <a:off x="2476042" y="3163822"/>
            <a:ext cx="720000" cy="216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pic>
        <p:nvPicPr>
          <p:cNvPr descr="AWS Marketplace: Gatling Corp" id="1886" name="Google Shape;1886;g2d1ce9cd426_2_2324"/>
          <p:cNvPicPr preferRelativeResize="0"/>
          <p:nvPr/>
        </p:nvPicPr>
        <p:blipFill rotWithShape="1">
          <a:blip r:embed="rId18">
            <a:alphaModFix/>
          </a:blip>
          <a:srcRect b="23996" l="0" r="0" t="29125"/>
          <a:stretch/>
        </p:blipFill>
        <p:spPr>
          <a:xfrm>
            <a:off x="6414833" y="3827890"/>
            <a:ext cx="537596" cy="126000"/>
          </a:xfrm>
          <a:prstGeom prst="rect">
            <a:avLst/>
          </a:prstGeom>
          <a:noFill/>
          <a:ln>
            <a:noFill/>
          </a:ln>
        </p:spPr>
      </p:pic>
      <p:sp>
        <p:nvSpPr>
          <p:cNvPr id="1887" name="Google Shape;1887;g2d1ce9cd426_2_2324"/>
          <p:cNvSpPr/>
          <p:nvPr/>
        </p:nvSpPr>
        <p:spPr>
          <a:xfrm>
            <a:off x="6356522" y="3775944"/>
            <a:ext cx="720000" cy="216000"/>
          </a:xfrm>
          <a:prstGeom prst="rect">
            <a:avLst/>
          </a:prstGeom>
          <a:noFill/>
          <a:ln cap="flat" cmpd="sng" w="127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sp>
        <p:nvSpPr>
          <p:cNvPr id="1888" name="Google Shape;1888;g2d1ce9cd426_2_2324"/>
          <p:cNvSpPr txBox="1"/>
          <p:nvPr/>
        </p:nvSpPr>
        <p:spPr>
          <a:xfrm>
            <a:off x="7527900" y="1735000"/>
            <a:ext cx="7200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Verizon NHG TX"/>
                <a:ea typeface="Verizon NHG TX"/>
                <a:cs typeface="Verizon NHG TX"/>
                <a:sym typeface="Verizon NHG TX"/>
              </a:rPr>
              <a:t>Axe core</a:t>
            </a:r>
            <a:endParaRPr/>
          </a:p>
        </p:txBody>
      </p:sp>
      <p:pic>
        <p:nvPicPr>
          <p:cNvPr id="1889" name="Google Shape;1889;g2d1ce9cd426_2_2324"/>
          <p:cNvPicPr preferRelativeResize="0"/>
          <p:nvPr/>
        </p:nvPicPr>
        <p:blipFill rotWithShape="1">
          <a:blip r:embed="rId19">
            <a:alphaModFix/>
          </a:blip>
          <a:srcRect b="0" l="0" r="0" t="0"/>
          <a:stretch/>
        </p:blipFill>
        <p:spPr>
          <a:xfrm>
            <a:off x="6058606" y="2217236"/>
            <a:ext cx="895956" cy="147926"/>
          </a:xfrm>
          <a:prstGeom prst="rect">
            <a:avLst/>
          </a:prstGeom>
          <a:noFill/>
          <a:ln>
            <a:noFill/>
          </a:ln>
        </p:spPr>
      </p:pic>
      <p:sp>
        <p:nvSpPr>
          <p:cNvPr id="1890" name="Google Shape;1890;g2d1ce9cd426_2_2324"/>
          <p:cNvSpPr/>
          <p:nvPr/>
        </p:nvSpPr>
        <p:spPr>
          <a:xfrm>
            <a:off x="5915308" y="2189993"/>
            <a:ext cx="1129200" cy="183300"/>
          </a:xfrm>
          <a:prstGeom prst="rect">
            <a:avLst/>
          </a:prstGeom>
          <a:noFill/>
          <a:ln cap="flat" cmpd="sng" w="12700">
            <a:solidFill>
              <a:srgbClr val="00B05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Verizon NHG TX"/>
              <a:ea typeface="Verizon NHG TX"/>
              <a:cs typeface="Verizon NHG TX"/>
              <a:sym typeface="Verizon NHG TX"/>
            </a:endParaRPr>
          </a:p>
        </p:txBody>
      </p:sp>
      <p:pic>
        <p:nvPicPr>
          <p:cNvPr descr="A logo with a black background&#10;&#10;Description automatically generated" id="1891" name="Google Shape;1891;g2d1ce9cd426_2_2324"/>
          <p:cNvPicPr preferRelativeResize="0"/>
          <p:nvPr/>
        </p:nvPicPr>
        <p:blipFill rotWithShape="1">
          <a:blip r:embed="rId6">
            <a:alphaModFix/>
          </a:blip>
          <a:srcRect b="0" l="0" r="0" t="0"/>
          <a:stretch/>
        </p:blipFill>
        <p:spPr>
          <a:xfrm>
            <a:off x="5009978" y="1759797"/>
            <a:ext cx="443483" cy="46525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75"/>
          <p:cNvSpPr txBox="1"/>
          <p:nvPr>
            <p:ph type="ctrTitle"/>
          </p:nvPr>
        </p:nvSpPr>
        <p:spPr>
          <a:xfrm>
            <a:off x="457200" y="459900"/>
            <a:ext cx="8566800" cy="1182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t>NGD Environment and Branching</a:t>
            </a:r>
            <a:endParaRPr sz="4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76"/>
          <p:cNvSpPr txBox="1"/>
          <p:nvPr>
            <p:ph type="title"/>
          </p:nvPr>
        </p:nvSpPr>
        <p:spPr>
          <a:xfrm>
            <a:off x="466928"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latin typeface="Arial"/>
                <a:ea typeface="Arial"/>
                <a:cs typeface="Arial"/>
                <a:sym typeface="Arial"/>
              </a:rPr>
              <a:t>Environment </a:t>
            </a:r>
            <a:endParaRPr/>
          </a:p>
        </p:txBody>
      </p:sp>
      <p:sp>
        <p:nvSpPr>
          <p:cNvPr id="1903" name="Google Shape;1903;p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1904" name="Google Shape;1904;p76"/>
          <p:cNvSpPr/>
          <p:nvPr/>
        </p:nvSpPr>
        <p:spPr>
          <a:xfrm>
            <a:off x="4435900" y="2074825"/>
            <a:ext cx="1002900" cy="228600"/>
          </a:xfrm>
          <a:prstGeom prst="roundRect">
            <a:avLst>
              <a:gd fmla="val 16667" name="adj"/>
            </a:avLst>
          </a:prstGeom>
          <a:solidFill>
            <a:srgbClr val="D8DADA"/>
          </a:solidFill>
          <a:ln cap="flat" cmpd="sng" w="9525">
            <a:solidFill>
              <a:srgbClr val="7476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i="0" lang="en-US" sz="1000" u="none" cap="none" strike="noStrike">
                <a:solidFill>
                  <a:srgbClr val="000000"/>
                </a:solidFill>
                <a:latin typeface="Arial"/>
                <a:ea typeface="Arial"/>
                <a:cs typeface="Arial"/>
                <a:sym typeface="Arial"/>
              </a:rPr>
              <a:t>QA</a:t>
            </a:r>
            <a:r>
              <a:rPr b="1" lang="en-US" sz="1000">
                <a:solidFill>
                  <a:srgbClr val="000000"/>
                </a:solidFill>
                <a:latin typeface="Arial"/>
                <a:ea typeface="Arial"/>
                <a:cs typeface="Arial"/>
                <a:sym typeface="Arial"/>
              </a:rPr>
              <a:t>/SIT </a:t>
            </a:r>
            <a:endParaRPr i="0" sz="1000" u="none" cap="none" strike="noStrike">
              <a:solidFill>
                <a:srgbClr val="000000"/>
              </a:solidFill>
              <a:latin typeface="Arial"/>
              <a:ea typeface="Arial"/>
              <a:cs typeface="Arial"/>
              <a:sym typeface="Arial"/>
            </a:endParaRPr>
          </a:p>
        </p:txBody>
      </p:sp>
      <p:sp>
        <p:nvSpPr>
          <p:cNvPr id="1905" name="Google Shape;1905;p76"/>
          <p:cNvSpPr/>
          <p:nvPr/>
        </p:nvSpPr>
        <p:spPr>
          <a:xfrm>
            <a:off x="5409900" y="2684425"/>
            <a:ext cx="1002900" cy="228600"/>
          </a:xfrm>
          <a:prstGeom prst="roundRect">
            <a:avLst>
              <a:gd fmla="val 16667" name="adj"/>
            </a:avLst>
          </a:prstGeom>
          <a:solidFill>
            <a:srgbClr val="D8DADA"/>
          </a:solidFill>
          <a:ln cap="flat" cmpd="sng" w="9525">
            <a:solidFill>
              <a:srgbClr val="7476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Canary</a:t>
            </a:r>
            <a:endParaRPr b="1" i="0" sz="1000" u="none" cap="none" strike="noStrike">
              <a:solidFill>
                <a:srgbClr val="000000"/>
              </a:solidFill>
              <a:latin typeface="Arial"/>
              <a:ea typeface="Arial"/>
              <a:cs typeface="Arial"/>
              <a:sym typeface="Arial"/>
            </a:endParaRPr>
          </a:p>
        </p:txBody>
      </p:sp>
      <p:sp>
        <p:nvSpPr>
          <p:cNvPr id="1906" name="Google Shape;1906;p76"/>
          <p:cNvSpPr/>
          <p:nvPr/>
        </p:nvSpPr>
        <p:spPr>
          <a:xfrm>
            <a:off x="6772325" y="2684425"/>
            <a:ext cx="1002900" cy="228600"/>
          </a:xfrm>
          <a:prstGeom prst="roundRect">
            <a:avLst>
              <a:gd fmla="val 16667" name="adj"/>
            </a:avLst>
          </a:prstGeom>
          <a:solidFill>
            <a:srgbClr val="D8DADA"/>
          </a:solidFill>
          <a:ln cap="flat" cmpd="sng" w="9525">
            <a:solidFill>
              <a:srgbClr val="7476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Prod</a:t>
            </a:r>
            <a:endParaRPr b="1" i="0" sz="1000" u="none" cap="none" strike="noStrike">
              <a:solidFill>
                <a:srgbClr val="000000"/>
              </a:solidFill>
              <a:latin typeface="Arial"/>
              <a:ea typeface="Arial"/>
              <a:cs typeface="Arial"/>
              <a:sym typeface="Arial"/>
            </a:endParaRPr>
          </a:p>
        </p:txBody>
      </p:sp>
      <p:cxnSp>
        <p:nvCxnSpPr>
          <p:cNvPr id="1907" name="Google Shape;1907;p76"/>
          <p:cNvCxnSpPr>
            <a:stCxn id="1905" idx="3"/>
            <a:endCxn id="1906" idx="1"/>
          </p:cNvCxnSpPr>
          <p:nvPr/>
        </p:nvCxnSpPr>
        <p:spPr>
          <a:xfrm>
            <a:off x="6412800" y="2798725"/>
            <a:ext cx="359400" cy="0"/>
          </a:xfrm>
          <a:prstGeom prst="straightConnector1">
            <a:avLst/>
          </a:prstGeom>
          <a:noFill/>
          <a:ln cap="flat" cmpd="sng" w="9525">
            <a:solidFill>
              <a:srgbClr val="747676"/>
            </a:solidFill>
            <a:prstDash val="solid"/>
            <a:round/>
            <a:headEnd len="sm" w="sm" type="none"/>
            <a:tailEnd len="med" w="med" type="triangle"/>
          </a:ln>
        </p:spPr>
      </p:cxnSp>
      <p:sp>
        <p:nvSpPr>
          <p:cNvPr id="1908" name="Google Shape;1908;p76"/>
          <p:cNvSpPr/>
          <p:nvPr/>
        </p:nvSpPr>
        <p:spPr>
          <a:xfrm>
            <a:off x="4435900" y="1191938"/>
            <a:ext cx="1002900" cy="228600"/>
          </a:xfrm>
          <a:prstGeom prst="roundRect">
            <a:avLst>
              <a:gd fmla="val 16667" name="adj"/>
            </a:avLst>
          </a:prstGeom>
          <a:solidFill>
            <a:srgbClr val="D8DADA"/>
          </a:solidFill>
          <a:ln cap="flat" cmpd="sng" w="9525">
            <a:solidFill>
              <a:srgbClr val="7476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US" sz="1000">
                <a:solidFill>
                  <a:schemeClr val="dk1"/>
                </a:solidFill>
                <a:latin typeface="Arial"/>
                <a:ea typeface="Arial"/>
                <a:cs typeface="Arial"/>
                <a:sym typeface="Arial"/>
              </a:rPr>
              <a:t>Dev/DIT</a:t>
            </a:r>
            <a:endParaRPr i="0" sz="1000" u="none" cap="none" strike="noStrike">
              <a:solidFill>
                <a:srgbClr val="000000"/>
              </a:solidFill>
              <a:latin typeface="Arial"/>
              <a:ea typeface="Arial"/>
              <a:cs typeface="Arial"/>
              <a:sym typeface="Arial"/>
            </a:endParaRPr>
          </a:p>
        </p:txBody>
      </p:sp>
      <p:cxnSp>
        <p:nvCxnSpPr>
          <p:cNvPr id="1909" name="Google Shape;1909;p76"/>
          <p:cNvCxnSpPr>
            <a:stCxn id="1908" idx="2"/>
            <a:endCxn id="1904" idx="0"/>
          </p:cNvCxnSpPr>
          <p:nvPr/>
        </p:nvCxnSpPr>
        <p:spPr>
          <a:xfrm>
            <a:off x="4937350" y="1420538"/>
            <a:ext cx="0" cy="654300"/>
          </a:xfrm>
          <a:prstGeom prst="straightConnector1">
            <a:avLst/>
          </a:prstGeom>
          <a:noFill/>
          <a:ln cap="flat" cmpd="sng" w="9525">
            <a:solidFill>
              <a:srgbClr val="747676"/>
            </a:solidFill>
            <a:prstDash val="solid"/>
            <a:round/>
            <a:headEnd len="sm" w="sm" type="none"/>
            <a:tailEnd len="med" w="med" type="triangle"/>
          </a:ln>
        </p:spPr>
      </p:cxnSp>
      <p:pic>
        <p:nvPicPr>
          <p:cNvPr id="1910" name="Google Shape;1910;p76"/>
          <p:cNvPicPr preferRelativeResize="0"/>
          <p:nvPr/>
        </p:nvPicPr>
        <p:blipFill rotWithShape="1">
          <a:blip r:embed="rId3">
            <a:alphaModFix/>
          </a:blip>
          <a:srcRect b="0" l="0" r="0" t="0"/>
          <a:stretch/>
        </p:blipFill>
        <p:spPr>
          <a:xfrm>
            <a:off x="415525" y="1047750"/>
            <a:ext cx="435600" cy="518025"/>
          </a:xfrm>
          <a:prstGeom prst="rect">
            <a:avLst/>
          </a:prstGeom>
          <a:noFill/>
          <a:ln>
            <a:noFill/>
          </a:ln>
        </p:spPr>
      </p:pic>
      <p:pic>
        <p:nvPicPr>
          <p:cNvPr id="1911" name="Google Shape;1911;p76"/>
          <p:cNvPicPr preferRelativeResize="0"/>
          <p:nvPr/>
        </p:nvPicPr>
        <p:blipFill rotWithShape="1">
          <a:blip r:embed="rId4">
            <a:alphaModFix/>
          </a:blip>
          <a:srcRect b="0" l="0" r="0" t="0"/>
          <a:stretch/>
        </p:blipFill>
        <p:spPr>
          <a:xfrm>
            <a:off x="1749450" y="1200147"/>
            <a:ext cx="914400" cy="228600"/>
          </a:xfrm>
          <a:prstGeom prst="rect">
            <a:avLst/>
          </a:prstGeom>
          <a:noFill/>
          <a:ln>
            <a:noFill/>
          </a:ln>
        </p:spPr>
      </p:pic>
      <p:cxnSp>
        <p:nvCxnSpPr>
          <p:cNvPr id="1912" name="Google Shape;1912;p76"/>
          <p:cNvCxnSpPr>
            <a:stCxn id="1911" idx="3"/>
            <a:endCxn id="1908" idx="1"/>
          </p:cNvCxnSpPr>
          <p:nvPr/>
        </p:nvCxnSpPr>
        <p:spPr>
          <a:xfrm flipH="1" rot="10800000">
            <a:off x="2663850" y="1306347"/>
            <a:ext cx="1772100" cy="8100"/>
          </a:xfrm>
          <a:prstGeom prst="straightConnector1">
            <a:avLst/>
          </a:prstGeom>
          <a:noFill/>
          <a:ln cap="flat" cmpd="sng" w="9525">
            <a:solidFill>
              <a:schemeClr val="dk2"/>
            </a:solidFill>
            <a:prstDash val="solid"/>
            <a:round/>
            <a:headEnd len="sm" w="sm" type="none"/>
            <a:tailEnd len="med" w="med" type="triangle"/>
          </a:ln>
        </p:spPr>
      </p:cxnSp>
      <p:cxnSp>
        <p:nvCxnSpPr>
          <p:cNvPr id="1913" name="Google Shape;1913;p76"/>
          <p:cNvCxnSpPr>
            <a:stCxn id="1910" idx="3"/>
            <a:endCxn id="1911" idx="1"/>
          </p:cNvCxnSpPr>
          <p:nvPr/>
        </p:nvCxnSpPr>
        <p:spPr>
          <a:xfrm>
            <a:off x="851125" y="1306763"/>
            <a:ext cx="898200" cy="7800"/>
          </a:xfrm>
          <a:prstGeom prst="straightConnector1">
            <a:avLst/>
          </a:prstGeom>
          <a:noFill/>
          <a:ln cap="flat" cmpd="sng" w="9525">
            <a:solidFill>
              <a:schemeClr val="dk2"/>
            </a:solidFill>
            <a:prstDash val="solid"/>
            <a:round/>
            <a:headEnd len="sm" w="sm" type="none"/>
            <a:tailEnd len="med" w="med" type="triangle"/>
          </a:ln>
        </p:spPr>
      </p:cxnSp>
      <p:sp>
        <p:nvSpPr>
          <p:cNvPr id="1914" name="Google Shape;1914;p76"/>
          <p:cNvSpPr txBox="1"/>
          <p:nvPr/>
        </p:nvSpPr>
        <p:spPr>
          <a:xfrm>
            <a:off x="851125" y="998950"/>
            <a:ext cx="898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Code Check-in</a:t>
            </a:r>
            <a:endParaRPr b="1" i="0" sz="800" u="none" cap="none" strike="noStrike">
              <a:solidFill>
                <a:schemeClr val="dk1"/>
              </a:solidFill>
              <a:latin typeface="Arial"/>
              <a:ea typeface="Arial"/>
              <a:cs typeface="Arial"/>
              <a:sym typeface="Arial"/>
            </a:endParaRPr>
          </a:p>
        </p:txBody>
      </p:sp>
      <p:sp>
        <p:nvSpPr>
          <p:cNvPr id="1915" name="Google Shape;1915;p76"/>
          <p:cNvSpPr txBox="1"/>
          <p:nvPr/>
        </p:nvSpPr>
        <p:spPr>
          <a:xfrm>
            <a:off x="2663850" y="998950"/>
            <a:ext cx="8982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chemeClr val="dk1"/>
                </a:solidFill>
                <a:latin typeface="Arial"/>
                <a:ea typeface="Arial"/>
                <a:cs typeface="Arial"/>
                <a:sym typeface="Arial"/>
              </a:rPr>
              <a:t>Build / Deploy</a:t>
            </a:r>
            <a:endParaRPr b="1" i="0" sz="800" u="none" cap="none" strike="noStrike">
              <a:solidFill>
                <a:schemeClr val="dk1"/>
              </a:solidFill>
              <a:latin typeface="Arial"/>
              <a:ea typeface="Arial"/>
              <a:cs typeface="Arial"/>
              <a:sym typeface="Arial"/>
            </a:endParaRPr>
          </a:p>
        </p:txBody>
      </p:sp>
      <p:sp>
        <p:nvSpPr>
          <p:cNvPr id="1916" name="Google Shape;1916;p76"/>
          <p:cNvSpPr txBox="1"/>
          <p:nvPr/>
        </p:nvSpPr>
        <p:spPr>
          <a:xfrm>
            <a:off x="367207" y="2859513"/>
            <a:ext cx="7732386" cy="1475400"/>
          </a:xfrm>
          <a:prstGeom prst="rect">
            <a:avLst/>
          </a:prstGeom>
          <a:noFill/>
          <a:ln>
            <a:noFill/>
          </a:ln>
        </p:spPr>
        <p:txBody>
          <a:bodyPr anchorCtr="0" anchor="t" bIns="91425" lIns="91425" spcFirstLastPara="1" rIns="91425" wrap="square" tIns="91425">
            <a:noAutofit/>
          </a:bodyPr>
          <a:lstStyle/>
          <a:p>
            <a:pPr indent="0" lvl="0" marL="457200" marR="0" rtl="0" algn="l">
              <a:spcBef>
                <a:spcPts val="0"/>
              </a:spcBef>
              <a:spcAft>
                <a:spcPts val="0"/>
              </a:spcAft>
              <a:buClr>
                <a:schemeClr val="dk1"/>
              </a:buClr>
              <a:buSzPts val="1000"/>
              <a:buFont typeface="Arial"/>
              <a:buNone/>
            </a:pPr>
            <a:r>
              <a:t/>
            </a:r>
            <a:endParaRPr sz="1000">
              <a:solidFill>
                <a:schemeClr val="dk1"/>
              </a:solidFill>
              <a:latin typeface="Arial"/>
              <a:ea typeface="Arial"/>
              <a:cs typeface="Arial"/>
              <a:sym typeface="Arial"/>
            </a:endParaRPr>
          </a:p>
          <a:p>
            <a:pPr indent="-292100" lvl="0" marL="457200" marR="0" rtl="0" algn="l">
              <a:spcBef>
                <a:spcPts val="0"/>
              </a:spcBef>
              <a:spcAft>
                <a:spcPts val="0"/>
              </a:spcAft>
              <a:buClr>
                <a:schemeClr val="dk1"/>
              </a:buClr>
              <a:buSzPts val="1000"/>
              <a:buFont typeface="Arial"/>
              <a:buChar char="●"/>
            </a:pPr>
            <a:r>
              <a:rPr b="1" lang="en-US" sz="1000">
                <a:solidFill>
                  <a:schemeClr val="dk1"/>
                </a:solidFill>
                <a:latin typeface="Arial"/>
                <a:ea typeface="Arial"/>
                <a:cs typeface="Arial"/>
                <a:sym typeface="Arial"/>
              </a:rPr>
              <a:t>Dev Environment </a:t>
            </a:r>
            <a:endParaRPr/>
          </a:p>
          <a:p>
            <a:pPr indent="-292100" lvl="1" marL="91440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 Current state DIT environment is not used effectively for development and is not stable. </a:t>
            </a:r>
            <a:endParaRPr/>
          </a:p>
          <a:p>
            <a:pPr indent="-292100" lvl="1" marL="914400" marR="0" rtl="0" algn="l">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Open Item: NGD Usage of DIT. </a:t>
            </a:r>
            <a:endParaRPr/>
          </a:p>
          <a:p>
            <a:pPr indent="-292100" lvl="0" marL="457200" marR="0" rtl="0" algn="l">
              <a:spcBef>
                <a:spcPts val="0"/>
              </a:spcBef>
              <a:spcAft>
                <a:spcPts val="0"/>
              </a:spcAft>
              <a:buClr>
                <a:schemeClr val="dk1"/>
              </a:buClr>
              <a:buSzPts val="1000"/>
              <a:buFont typeface="Arial"/>
              <a:buChar char="●"/>
            </a:pPr>
            <a:r>
              <a:rPr b="1" lang="en-US" sz="1000">
                <a:solidFill>
                  <a:schemeClr val="dk1"/>
                </a:solidFill>
                <a:latin typeface="Arial"/>
                <a:ea typeface="Arial"/>
                <a:cs typeface="Arial"/>
                <a:sym typeface="Arial"/>
              </a:rPr>
              <a:t>Load testing environment</a:t>
            </a:r>
            <a:endParaRPr b="1" sz="1000">
              <a:solidFill>
                <a:schemeClr val="dk1"/>
              </a:solidFill>
              <a:latin typeface="Arial"/>
              <a:ea typeface="Arial"/>
              <a:cs typeface="Arial"/>
              <a:sym typeface="Arial"/>
            </a:endParaRPr>
          </a:p>
          <a:p>
            <a:pPr indent="-292100" lvl="1" marL="914400" marR="0" rtl="0" algn="l">
              <a:spcBef>
                <a:spcPts val="0"/>
              </a:spcBef>
              <a:spcAft>
                <a:spcPts val="0"/>
              </a:spcAft>
              <a:buClr>
                <a:schemeClr val="dk1"/>
              </a:buClr>
              <a:buSzPts val="1000"/>
              <a:buFont typeface="Courier New"/>
              <a:buChar char="o"/>
            </a:pPr>
            <a:r>
              <a:rPr b="0" i="0" lang="en-US" sz="1000" u="none" cap="none" strike="noStrike">
                <a:solidFill>
                  <a:schemeClr val="dk1"/>
                </a:solidFill>
                <a:latin typeface="Arial"/>
                <a:ea typeface="Arial"/>
                <a:cs typeface="Arial"/>
                <a:sym typeface="Arial"/>
              </a:rPr>
              <a:t>In current state Load test in done in SIT or Prod. There is no dedicated load test environment.</a:t>
            </a:r>
            <a:endParaRPr b="0" i="0" sz="1800" u="none" cap="none" strike="noStrike">
              <a:solidFill>
                <a:schemeClr val="dk1"/>
              </a:solidFill>
              <a:latin typeface="Arial"/>
              <a:ea typeface="Arial"/>
              <a:cs typeface="Arial"/>
              <a:sym typeface="Arial"/>
            </a:endParaRPr>
          </a:p>
          <a:p>
            <a:pPr indent="-292100" lvl="1" marL="914400" marR="0" rtl="0" algn="l">
              <a:spcBef>
                <a:spcPts val="0"/>
              </a:spcBef>
              <a:spcAft>
                <a:spcPts val="0"/>
              </a:spcAft>
              <a:buClr>
                <a:schemeClr val="dk1"/>
              </a:buClr>
              <a:buSzPts val="1000"/>
              <a:buFont typeface="Courier New"/>
              <a:buChar char="o"/>
            </a:pPr>
            <a:r>
              <a:rPr b="0" i="0" lang="en-US" sz="1000" u="none" cap="none" strike="noStrike">
                <a:solidFill>
                  <a:schemeClr val="dk1"/>
                </a:solidFill>
                <a:latin typeface="Arial"/>
                <a:ea typeface="Arial"/>
                <a:cs typeface="Arial"/>
                <a:sym typeface="Arial"/>
              </a:rPr>
              <a:t>Open Item: Dedicated load test environment</a:t>
            </a:r>
            <a:endParaRPr/>
          </a:p>
          <a:p>
            <a:pPr indent="-292100" lvl="0" marL="457200" marR="0" rtl="0" algn="l">
              <a:spcBef>
                <a:spcPts val="0"/>
              </a:spcBef>
              <a:spcAft>
                <a:spcPts val="0"/>
              </a:spcAft>
              <a:buClr>
                <a:schemeClr val="dk1"/>
              </a:buClr>
              <a:buSzPts val="1000"/>
              <a:buFont typeface="Courier New"/>
              <a:buChar char="o"/>
            </a:pPr>
            <a:r>
              <a:rPr b="1" lang="en-US" sz="1000">
                <a:solidFill>
                  <a:schemeClr val="dk1"/>
                </a:solidFill>
                <a:latin typeface="Arial"/>
                <a:ea typeface="Arial"/>
                <a:cs typeface="Arial"/>
                <a:sym typeface="Arial"/>
              </a:rPr>
              <a:t>Discussion Point: </a:t>
            </a:r>
            <a:endParaRPr/>
          </a:p>
          <a:p>
            <a:pPr indent="-292100" lvl="1" marL="914400" marR="0" rtl="0" algn="l">
              <a:lnSpc>
                <a:spcPct val="100000"/>
              </a:lnSpc>
              <a:spcBef>
                <a:spcPts val="0"/>
              </a:spcBef>
              <a:spcAft>
                <a:spcPts val="0"/>
              </a:spcAft>
              <a:buClr>
                <a:srgbClr val="000000"/>
              </a:buClr>
              <a:buSzPts val="1000"/>
              <a:buFont typeface="Courier New"/>
              <a:buChar char="o"/>
            </a:pPr>
            <a:r>
              <a:rPr b="0" i="0" lang="en-US" sz="1000" u="none" cap="none" strike="noStrike">
                <a:solidFill>
                  <a:schemeClr val="dk1"/>
                </a:solidFill>
                <a:latin typeface="Arial"/>
                <a:ea typeface="Arial"/>
                <a:cs typeface="Arial"/>
                <a:sym typeface="Arial"/>
              </a:rPr>
              <a:t>Frequency of build and deployment to SIT Active / Passive. </a:t>
            </a:r>
            <a:endParaRPr/>
          </a:p>
          <a:p>
            <a:pPr indent="-228600" lvl="1" marL="914400" marR="0" rtl="0" algn="l">
              <a:lnSpc>
                <a:spcPct val="100000"/>
              </a:lnSpc>
              <a:spcBef>
                <a:spcPts val="0"/>
              </a:spcBef>
              <a:spcAft>
                <a:spcPts val="0"/>
              </a:spcAft>
              <a:buClr>
                <a:srgbClr val="000000"/>
              </a:buClr>
              <a:buSzPts val="1000"/>
              <a:buFont typeface="Courier New"/>
              <a:buNone/>
            </a:pPr>
            <a:r>
              <a:t/>
            </a:r>
            <a:endParaRPr b="0" i="0" sz="1000" u="none" cap="none" strike="noStrike">
              <a:solidFill>
                <a:schemeClr val="dk1"/>
              </a:solidFill>
              <a:latin typeface="Arial"/>
              <a:ea typeface="Arial"/>
              <a:cs typeface="Arial"/>
              <a:sym typeface="Arial"/>
            </a:endParaRPr>
          </a:p>
          <a:p>
            <a:pPr indent="-228600" lvl="1" marL="914400" marR="0" rtl="0" algn="l">
              <a:lnSpc>
                <a:spcPct val="100000"/>
              </a:lnSpc>
              <a:spcBef>
                <a:spcPts val="0"/>
              </a:spcBef>
              <a:spcAft>
                <a:spcPts val="0"/>
              </a:spcAft>
              <a:buClr>
                <a:srgbClr val="000000"/>
              </a:buClr>
              <a:buSzPts val="1000"/>
              <a:buFont typeface="Courier New"/>
              <a:buNone/>
            </a:pPr>
            <a:r>
              <a:t/>
            </a:r>
            <a:endParaRPr b="0" i="0" sz="1000" u="none" cap="none" strike="noStrike">
              <a:solidFill>
                <a:schemeClr val="dk1"/>
              </a:solidFill>
              <a:latin typeface="Arial"/>
              <a:ea typeface="Arial"/>
              <a:cs typeface="Arial"/>
              <a:sym typeface="Arial"/>
            </a:endParaRPr>
          </a:p>
          <a:p>
            <a:pPr indent="-228600" lvl="1" marL="914400" marR="0" rtl="0" algn="l">
              <a:spcBef>
                <a:spcPts val="0"/>
              </a:spcBef>
              <a:spcAft>
                <a:spcPts val="0"/>
              </a:spcAft>
              <a:buClr>
                <a:srgbClr val="000000"/>
              </a:buClr>
              <a:buSzPts val="1000"/>
              <a:buFont typeface="Courier New"/>
              <a:buNone/>
            </a:pPr>
            <a:r>
              <a:t/>
            </a:r>
            <a:endParaRPr b="0" i="0" sz="1000" u="none" cap="none" strike="noStrike">
              <a:solidFill>
                <a:schemeClr val="dk1"/>
              </a:solidFill>
              <a:latin typeface="Arial"/>
              <a:ea typeface="Arial"/>
              <a:cs typeface="Arial"/>
              <a:sym typeface="Arial"/>
            </a:endParaRPr>
          </a:p>
          <a:p>
            <a:pPr indent="0" lvl="0" marL="457200" marR="0" rtl="0" algn="l">
              <a:spcBef>
                <a:spcPts val="0"/>
              </a:spcBef>
              <a:spcAft>
                <a:spcPts val="0"/>
              </a:spcAft>
              <a:buNone/>
            </a:pPr>
            <a:r>
              <a:t/>
            </a:r>
            <a:endParaRPr sz="1000">
              <a:solidFill>
                <a:schemeClr val="dk1"/>
              </a:solidFill>
              <a:latin typeface="Arial"/>
              <a:ea typeface="Arial"/>
              <a:cs typeface="Arial"/>
              <a:sym typeface="Arial"/>
            </a:endParaRPr>
          </a:p>
          <a:p>
            <a:pPr indent="0" lvl="0" marL="457200" marR="0" rtl="0" algn="l">
              <a:spcBef>
                <a:spcPts val="0"/>
              </a:spcBef>
              <a:spcAft>
                <a:spcPts val="0"/>
              </a:spcAft>
              <a:buNone/>
            </a:pPr>
            <a:r>
              <a:t/>
            </a:r>
            <a:endParaRPr sz="1000">
              <a:solidFill>
                <a:schemeClr val="dk1"/>
              </a:solidFill>
              <a:latin typeface="Arial"/>
              <a:ea typeface="Arial"/>
              <a:cs typeface="Arial"/>
              <a:sym typeface="Arial"/>
            </a:endParaRPr>
          </a:p>
          <a:p>
            <a:pPr indent="0" lvl="0" marL="457200" marR="0" rtl="0" algn="l">
              <a:spcBef>
                <a:spcPts val="0"/>
              </a:spcBef>
              <a:spcAft>
                <a:spcPts val="0"/>
              </a:spcAft>
              <a:buNone/>
            </a:pPr>
            <a:r>
              <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latin typeface="Arial"/>
              <a:ea typeface="Arial"/>
              <a:cs typeface="Arial"/>
              <a:sym typeface="Arial"/>
            </a:endParaRPr>
          </a:p>
        </p:txBody>
      </p:sp>
      <p:sp>
        <p:nvSpPr>
          <p:cNvPr id="1917" name="Google Shape;1917;p76"/>
          <p:cNvSpPr/>
          <p:nvPr/>
        </p:nvSpPr>
        <p:spPr>
          <a:xfrm>
            <a:off x="3529475" y="2699225"/>
            <a:ext cx="1002900" cy="228600"/>
          </a:xfrm>
          <a:prstGeom prst="roundRect">
            <a:avLst>
              <a:gd fmla="val 16667" name="adj"/>
            </a:avLst>
          </a:prstGeom>
          <a:solidFill>
            <a:schemeClr val="lt2"/>
          </a:solidFill>
          <a:ln cap="flat" cmpd="sng" w="9525">
            <a:solidFill>
              <a:srgbClr val="74767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PERF</a:t>
            </a:r>
            <a:endParaRPr i="0" sz="1000" u="none" cap="none" strike="noStrike">
              <a:solidFill>
                <a:srgbClr val="000000"/>
              </a:solidFill>
              <a:latin typeface="Arial"/>
              <a:ea typeface="Arial"/>
              <a:cs typeface="Arial"/>
              <a:sym typeface="Arial"/>
            </a:endParaRPr>
          </a:p>
        </p:txBody>
      </p:sp>
      <p:cxnSp>
        <p:nvCxnSpPr>
          <p:cNvPr id="1918" name="Google Shape;1918;p76"/>
          <p:cNvCxnSpPr>
            <a:stCxn id="1904" idx="1"/>
            <a:endCxn id="1917" idx="0"/>
          </p:cNvCxnSpPr>
          <p:nvPr/>
        </p:nvCxnSpPr>
        <p:spPr>
          <a:xfrm flipH="1">
            <a:off x="4030900" y="2189125"/>
            <a:ext cx="405000" cy="510000"/>
          </a:xfrm>
          <a:prstGeom prst="bentConnector2">
            <a:avLst/>
          </a:prstGeom>
          <a:noFill/>
          <a:ln cap="flat" cmpd="sng" w="9525">
            <a:solidFill>
              <a:schemeClr val="dk2"/>
            </a:solidFill>
            <a:prstDash val="solid"/>
            <a:round/>
            <a:headEnd len="sm" w="sm" type="none"/>
            <a:tailEnd len="med" w="med" type="triangle"/>
          </a:ln>
        </p:spPr>
      </p:cxnSp>
      <p:cxnSp>
        <p:nvCxnSpPr>
          <p:cNvPr id="1919" name="Google Shape;1919;p76"/>
          <p:cNvCxnSpPr>
            <a:stCxn id="1904" idx="3"/>
            <a:endCxn id="1905" idx="0"/>
          </p:cNvCxnSpPr>
          <p:nvPr/>
        </p:nvCxnSpPr>
        <p:spPr>
          <a:xfrm>
            <a:off x="5438800" y="2189125"/>
            <a:ext cx="472500" cy="495300"/>
          </a:xfrm>
          <a:prstGeom prst="bentConnector2">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graphicFrame>
        <p:nvGraphicFramePr>
          <p:cNvPr id="1925" name="Google Shape;1925;g2d1ce9cd426_2_395"/>
          <p:cNvGraphicFramePr/>
          <p:nvPr/>
        </p:nvGraphicFramePr>
        <p:xfrm>
          <a:off x="2870953" y="1642780"/>
          <a:ext cx="3000000" cy="3000000"/>
        </p:xfrm>
        <a:graphic>
          <a:graphicData uri="http://schemas.openxmlformats.org/drawingml/2006/table">
            <a:tbl>
              <a:tblPr>
                <a:noFill/>
                <a:tableStyleId>{F9374B98-9DA4-49C2-A5E1-3E0501EE0D82}</a:tableStyleId>
              </a:tblPr>
              <a:tblGrid>
                <a:gridCol w="1882600"/>
                <a:gridCol w="1882600"/>
                <a:gridCol w="941300"/>
                <a:gridCol w="941300"/>
              </a:tblGrid>
              <a:tr h="201775">
                <a:tc gridSpan="3">
                  <a:txBody>
                    <a:bodyPr/>
                    <a:lstStyle/>
                    <a:p>
                      <a:pPr indent="0" lvl="0" marL="0" marR="0" rtl="0" algn="ctr">
                        <a:lnSpc>
                          <a:spcPct val="100000"/>
                        </a:lnSpc>
                        <a:spcBef>
                          <a:spcPts val="0"/>
                        </a:spcBef>
                        <a:spcAft>
                          <a:spcPts val="0"/>
                        </a:spcAft>
                        <a:buClr>
                          <a:schemeClr val="dk1"/>
                        </a:buClr>
                        <a:buSzPts val="800"/>
                        <a:buFont typeface="Verizon NHG TX"/>
                        <a:buNone/>
                      </a:pPr>
                      <a:r>
                        <a:rPr b="1" i="0" lang="en-US" sz="800" u="none" cap="none" strike="noStrike">
                          <a:solidFill>
                            <a:schemeClr val="dk1"/>
                          </a:solidFill>
                          <a:latin typeface="Verizon NHG TX"/>
                          <a:ea typeface="Verizon NHG TX"/>
                          <a:cs typeface="Verizon NHG TX"/>
                          <a:sym typeface="Verizon NHG TX"/>
                        </a:rPr>
                        <a:t>NextGen Development and Test</a:t>
                      </a:r>
                      <a:endParaRPr sz="1200">
                        <a:latin typeface="Verizon NHG TX"/>
                        <a:ea typeface="Verizon NHG TX"/>
                        <a:cs typeface="Verizon NHG TX"/>
                        <a:sym typeface="Verizon NHG TX"/>
                      </a:endParaRPr>
                    </a:p>
                  </a:txBody>
                  <a:tcPr marT="45725" marB="45725" marR="91450" marL="91450">
                    <a:lnL cap="flat" cmpd="sng" w="9525">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solidFill>
                      <a:srgbClr val="FEF1D8"/>
                    </a:solidFill>
                  </a:tcPr>
                </a:tc>
                <a:tc hMerge="1"/>
                <a:tc hMerge="1"/>
                <a:tc>
                  <a:txBody>
                    <a:bodyPr/>
                    <a:lstStyle/>
                    <a:p>
                      <a:pPr indent="0" lvl="0" marL="0" marR="0" rtl="0" algn="ctr">
                        <a:lnSpc>
                          <a:spcPct val="100000"/>
                        </a:lnSpc>
                        <a:spcBef>
                          <a:spcPts val="0"/>
                        </a:spcBef>
                        <a:spcAft>
                          <a:spcPts val="0"/>
                        </a:spcAft>
                        <a:buClr>
                          <a:schemeClr val="dk1"/>
                        </a:buClr>
                        <a:buSzPts val="800"/>
                        <a:buFont typeface="Verizon NHG TX"/>
                        <a:buNone/>
                      </a:pPr>
                      <a:r>
                        <a:rPr b="1" i="0" lang="en-US" sz="800" u="none" cap="none" strike="noStrike">
                          <a:solidFill>
                            <a:schemeClr val="dk1"/>
                          </a:solidFill>
                          <a:latin typeface="Verizon NHG TX"/>
                          <a:ea typeface="Verizon NHG TX"/>
                          <a:cs typeface="Verizon NHG TX"/>
                          <a:sym typeface="Verizon NHG TX"/>
                        </a:rPr>
                        <a:t>NextGen  Launch</a:t>
                      </a:r>
                      <a:endParaRPr sz="1200">
                        <a:latin typeface="Verizon NHG TX"/>
                        <a:ea typeface="Verizon NHG TX"/>
                        <a:cs typeface="Verizon NHG TX"/>
                        <a:sym typeface="Verizon NHG TX"/>
                      </a:endParaRPr>
                    </a:p>
                  </a:txBody>
                  <a:tcPr marT="45725" marB="45725" marR="91450" marL="91450">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solidFill>
                      <a:srgbClr val="92D050"/>
                    </a:solidFill>
                  </a:tcPr>
                </a:tc>
              </a:tr>
              <a:tr h="201775">
                <a:tc>
                  <a:txBody>
                    <a:bodyPr/>
                    <a:lstStyle/>
                    <a:p>
                      <a:pPr indent="0" lvl="0" marL="0" marR="0" rtl="0" algn="ctr">
                        <a:lnSpc>
                          <a:spcPct val="100000"/>
                        </a:lnSpc>
                        <a:spcBef>
                          <a:spcPts val="0"/>
                        </a:spcBef>
                        <a:spcAft>
                          <a:spcPts val="0"/>
                        </a:spcAft>
                        <a:buClr>
                          <a:schemeClr val="lt1"/>
                        </a:buClr>
                        <a:buSzPts val="800"/>
                        <a:buFont typeface="Verizon NHG DS"/>
                        <a:buNone/>
                      </a:pPr>
                      <a:r>
                        <a:rPr b="1" i="0" lang="en-US" sz="800" u="none" cap="none" strike="noStrike">
                          <a:solidFill>
                            <a:schemeClr val="lt1"/>
                          </a:solidFill>
                          <a:latin typeface="Verizon NHG DS"/>
                          <a:ea typeface="Verizon NHG DS"/>
                          <a:cs typeface="Verizon NHG DS"/>
                          <a:sym typeface="Verizon NHG DS"/>
                        </a:rPr>
                        <a:t>April</a:t>
                      </a:r>
                      <a:endParaRPr sz="1200">
                        <a:latin typeface="Verizon NHG DS"/>
                        <a:ea typeface="Verizon NHG DS"/>
                        <a:cs typeface="Verizon NHG DS"/>
                        <a:sym typeface="Verizon NHG DS"/>
                      </a:endParaRPr>
                    </a:p>
                  </a:txBody>
                  <a:tcPr marT="45725" marB="45725" marR="91450" marL="91450">
                    <a:lnL cap="flat" cmpd="sng" w="9525">
                      <a:solidFill>
                        <a:schemeClr val="dk1"/>
                      </a:solidFill>
                      <a:prstDash val="dot"/>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chemeClr val="lt1"/>
                        </a:buClr>
                        <a:buSzPts val="800"/>
                        <a:buFont typeface="Verizon NHG DS"/>
                        <a:buNone/>
                      </a:pPr>
                      <a:r>
                        <a:rPr b="1" i="0" lang="en-US" sz="800" u="none" cap="none" strike="noStrike">
                          <a:solidFill>
                            <a:schemeClr val="lt1"/>
                          </a:solidFill>
                          <a:latin typeface="Verizon NHG DS"/>
                          <a:ea typeface="Verizon NHG DS"/>
                          <a:cs typeface="Verizon NHG DS"/>
                          <a:sym typeface="Verizon NHG DS"/>
                        </a:rPr>
                        <a:t>May</a:t>
                      </a:r>
                      <a:endParaRPr sz="1200">
                        <a:latin typeface="Verizon NHG DS"/>
                        <a:ea typeface="Verizon NHG DS"/>
                        <a:cs typeface="Verizon NHG DS"/>
                        <a:sym typeface="Verizon NHG DS"/>
                      </a:endParaRPr>
                    </a:p>
                  </a:txBody>
                  <a:tcPr marT="45725" marB="45725" marR="91450" marL="91450">
                    <a:lnL cap="flat" cmpd="sng" w="9525">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solidFill>
                      <a:schemeClr val="dk1"/>
                    </a:solidFill>
                  </a:tcPr>
                </a:tc>
                <a:tc gridSpan="2">
                  <a:txBody>
                    <a:bodyPr/>
                    <a:lstStyle/>
                    <a:p>
                      <a:pPr indent="0" lvl="0" marL="0" marR="0" rtl="0" algn="ctr">
                        <a:lnSpc>
                          <a:spcPct val="100000"/>
                        </a:lnSpc>
                        <a:spcBef>
                          <a:spcPts val="0"/>
                        </a:spcBef>
                        <a:spcAft>
                          <a:spcPts val="0"/>
                        </a:spcAft>
                        <a:buClr>
                          <a:schemeClr val="lt1"/>
                        </a:buClr>
                        <a:buSzPts val="800"/>
                        <a:buFont typeface="Verizon NHG DS"/>
                        <a:buNone/>
                      </a:pPr>
                      <a:r>
                        <a:rPr b="1" i="0" lang="en-US" sz="800" u="none" cap="none" strike="noStrike">
                          <a:solidFill>
                            <a:schemeClr val="lt1"/>
                          </a:solidFill>
                          <a:latin typeface="Verizon NHG DS"/>
                          <a:ea typeface="Verizon NHG DS"/>
                          <a:cs typeface="Verizon NHG DS"/>
                          <a:sym typeface="Verizon NHG DS"/>
                        </a:rPr>
                        <a:t>June</a:t>
                      </a:r>
                      <a:endParaRPr sz="1200">
                        <a:latin typeface="Verizon NHG DS"/>
                        <a:ea typeface="Verizon NHG DS"/>
                        <a:cs typeface="Verizon NHG DS"/>
                        <a:sym typeface="Verizon NHG DS"/>
                      </a:endParaRPr>
                    </a:p>
                  </a:txBody>
                  <a:tcPr marT="45725" marB="45725" marR="91450" marL="91450">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solidFill>
                      <a:schemeClr val="dk1"/>
                    </a:solidFill>
                  </a:tcPr>
                </a:tc>
                <a:tc hMerge="1"/>
              </a:tr>
              <a:tr h="1815925">
                <a:tc>
                  <a:txBody>
                    <a:bodyPr/>
                    <a:lstStyle/>
                    <a:p>
                      <a:pPr indent="0" lvl="0" marL="0" marR="0" rtl="0" algn="ctr">
                        <a:lnSpc>
                          <a:spcPct val="100000"/>
                        </a:lnSpc>
                        <a:spcBef>
                          <a:spcPts val="0"/>
                        </a:spcBef>
                        <a:spcAft>
                          <a:spcPts val="0"/>
                        </a:spcAft>
                        <a:buClr>
                          <a:schemeClr val="dk1"/>
                        </a:buClr>
                        <a:buSzPts val="800"/>
                        <a:buFont typeface="Verizon NHG TX"/>
                        <a:buNone/>
                      </a:pPr>
                      <a:r>
                        <a:rPr b="1" i="0" lang="en-US" sz="800" u="none" cap="none" strike="noStrike">
                          <a:latin typeface="Verizon NHG TX"/>
                          <a:ea typeface="Verizon NHG TX"/>
                          <a:cs typeface="Verizon NHG TX"/>
                          <a:sym typeface="Verizon NHG TX"/>
                        </a:rPr>
                        <a:t>Environment 1 (SQA1)</a:t>
                      </a:r>
                      <a:endParaRPr sz="1200">
                        <a:latin typeface="Verizon NHG TX"/>
                        <a:ea typeface="Verizon NHG TX"/>
                        <a:cs typeface="Verizon NHG TX"/>
                        <a:sym typeface="Verizon NHG TX"/>
                      </a:endParaRPr>
                    </a:p>
                  </a:txBody>
                  <a:tcPr marT="45725" marB="45725" marR="91450" marL="91450">
                    <a:lnL cap="flat" cmpd="sng" w="9525">
                      <a:solidFill>
                        <a:schemeClr val="dk1"/>
                      </a:solidFill>
                      <a:prstDash val="dot"/>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latin typeface="Verizon NHG TX"/>
                          <a:ea typeface="Verizon NHG TX"/>
                          <a:cs typeface="Verizon NHG TX"/>
                          <a:sym typeface="Verizon NHG TX"/>
                        </a:rPr>
                        <a:t>Environment 2 (SQA2)</a:t>
                      </a:r>
                      <a:endParaRPr sz="1200">
                        <a:latin typeface="Verizon NHG TX"/>
                        <a:ea typeface="Verizon NHG TX"/>
                        <a:cs typeface="Verizon NHG TX"/>
                        <a:sym typeface="Verizon NHG TX"/>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txBody>
                  <a:tcPr marT="45725" marB="45725" marR="91450" marL="91450">
                    <a:lnL cap="flat" cmpd="sng" w="9525">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9525">
                      <a:solidFill>
                        <a:schemeClr val="dk1"/>
                      </a:solidFill>
                      <a:prstDash val="dot"/>
                      <a:round/>
                      <a:headEnd len="sm" w="sm" type="none"/>
                      <a:tailEnd len="sm" w="sm" type="none"/>
                    </a:lnT>
                    <a:lnB cap="flat" cmpd="sng" w="9525">
                      <a:solidFill>
                        <a:schemeClr val="dk1"/>
                      </a:solidFill>
                      <a:prstDash val="dot"/>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latin typeface="Arial"/>
                          <a:ea typeface="Arial"/>
                          <a:cs typeface="Arial"/>
                          <a:sym typeface="Arial"/>
                        </a:rPr>
                        <a:t>Environment 3 (SQA3)</a:t>
                      </a:r>
                      <a:endParaRPr sz="1200"/>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latin typeface="Arial"/>
                        <a:ea typeface="Arial"/>
                        <a:cs typeface="Arial"/>
                        <a:sym typeface="Arial"/>
                      </a:endParaRPr>
                    </a:p>
                  </a:txBody>
                  <a:tcPr marT="45725" marB="45725" marR="91450" marL="91450">
                    <a:lnL cap="flat" cmpd="sng" w="12700">
                      <a:solidFill>
                        <a:schemeClr val="dk1"/>
                      </a:solidFill>
                      <a:prstDash val="dot"/>
                      <a:round/>
                      <a:headEnd len="sm" w="sm" type="none"/>
                      <a:tailEnd len="sm" w="sm" type="none"/>
                    </a:lnL>
                    <a:lnR cap="flat" cmpd="sng" w="12700">
                      <a:solidFill>
                        <a:schemeClr val="dk1"/>
                      </a:solidFill>
                      <a:prstDash val="dot"/>
                      <a:round/>
                      <a:headEnd len="sm" w="sm" type="none"/>
                      <a:tailEnd len="sm" w="sm" type="none"/>
                    </a:lnR>
                    <a:lnT cap="flat" cmpd="sng" w="12700">
                      <a:solidFill>
                        <a:schemeClr val="dk1"/>
                      </a:solidFill>
                      <a:prstDash val="dot"/>
                      <a:round/>
                      <a:headEnd len="sm" w="sm" type="none"/>
                      <a:tailEnd len="sm" w="sm" type="none"/>
                    </a:lnT>
                    <a:lnB cap="flat" cmpd="sng" w="12700">
                      <a:solidFill>
                        <a:schemeClr val="dk1"/>
                      </a:solidFill>
                      <a:prstDash val="dot"/>
                      <a:round/>
                      <a:headEnd len="sm" w="sm" type="none"/>
                      <a:tailEnd len="sm" w="sm" type="none"/>
                    </a:lnB>
                    <a:solidFill>
                      <a:srgbClr val="D8D8D8"/>
                    </a:solidFill>
                  </a:tcPr>
                </a:tc>
                <a:tc hMerge="1"/>
              </a:tr>
            </a:tbl>
          </a:graphicData>
        </a:graphic>
      </p:graphicFrame>
      <p:sp>
        <p:nvSpPr>
          <p:cNvPr id="1926" name="Google Shape;1926;g2d1ce9cd426_2_39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27" name="Google Shape;1927;g2d1ce9cd426_2_395"/>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00"/>
              <a:buFont typeface="Verizon NHG DS"/>
              <a:buNone/>
            </a:pPr>
            <a:r>
              <a:rPr lang="en-US"/>
              <a:t>Environment Strategy</a:t>
            </a:r>
            <a:endParaRPr/>
          </a:p>
        </p:txBody>
      </p:sp>
      <p:sp>
        <p:nvSpPr>
          <p:cNvPr id="1928" name="Google Shape;1928;g2d1ce9cd426_2_395"/>
          <p:cNvSpPr/>
          <p:nvPr/>
        </p:nvSpPr>
        <p:spPr>
          <a:xfrm>
            <a:off x="2675973" y="4237095"/>
            <a:ext cx="6084900" cy="45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Verizon NHG TX"/>
              <a:buNone/>
            </a:pPr>
            <a:r>
              <a:t/>
            </a:r>
            <a:endParaRPr b="0" i="0" sz="1400" u="none" cap="none" strike="noStrike">
              <a:solidFill>
                <a:srgbClr val="FFFFFF"/>
              </a:solidFill>
              <a:latin typeface="Arial"/>
              <a:ea typeface="Arial"/>
              <a:cs typeface="Arial"/>
              <a:sym typeface="Arial"/>
            </a:endParaRPr>
          </a:p>
        </p:txBody>
      </p:sp>
      <p:sp>
        <p:nvSpPr>
          <p:cNvPr id="1929" name="Google Shape;1929;g2d1ce9cd426_2_395"/>
          <p:cNvSpPr/>
          <p:nvPr/>
        </p:nvSpPr>
        <p:spPr>
          <a:xfrm>
            <a:off x="4221367" y="4054833"/>
            <a:ext cx="356700" cy="346500"/>
          </a:xfrm>
          <a:prstGeom prst="ellipse">
            <a:avLst/>
          </a:prstGeom>
          <a:solidFill>
            <a:schemeClr val="accent4"/>
          </a:solidFill>
          <a:ln cap="flat" cmpd="sng" w="25400">
            <a:solidFill>
              <a:srgbClr val="642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Verizon NHG TX"/>
              <a:buNone/>
            </a:pPr>
            <a:r>
              <a:t/>
            </a:r>
            <a:endParaRPr b="1" i="0" sz="500" u="none" cap="none" strike="noStrike">
              <a:solidFill>
                <a:srgbClr val="FFFFFF"/>
              </a:solidFill>
              <a:latin typeface="Arial"/>
              <a:ea typeface="Arial"/>
              <a:cs typeface="Arial"/>
              <a:sym typeface="Arial"/>
            </a:endParaRPr>
          </a:p>
        </p:txBody>
      </p:sp>
      <p:sp>
        <p:nvSpPr>
          <p:cNvPr id="1930" name="Google Shape;1930;g2d1ce9cd426_2_395"/>
          <p:cNvSpPr/>
          <p:nvPr/>
        </p:nvSpPr>
        <p:spPr>
          <a:xfrm>
            <a:off x="6127651" y="4063821"/>
            <a:ext cx="356700" cy="346500"/>
          </a:xfrm>
          <a:prstGeom prst="ellipse">
            <a:avLst/>
          </a:prstGeom>
          <a:solidFill>
            <a:schemeClr val="accent4"/>
          </a:solidFill>
          <a:ln cap="flat" cmpd="sng" w="25400">
            <a:solidFill>
              <a:srgbClr val="642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Verizon NHG TX"/>
              <a:buNone/>
            </a:pPr>
            <a:r>
              <a:t/>
            </a:r>
            <a:endParaRPr b="1" i="0" sz="500" u="none" cap="none" strike="noStrike">
              <a:solidFill>
                <a:srgbClr val="FFFFFF"/>
              </a:solidFill>
              <a:latin typeface="Arial"/>
              <a:ea typeface="Arial"/>
              <a:cs typeface="Arial"/>
              <a:sym typeface="Arial"/>
            </a:endParaRPr>
          </a:p>
        </p:txBody>
      </p:sp>
      <p:sp>
        <p:nvSpPr>
          <p:cNvPr id="1931" name="Google Shape;1931;g2d1ce9cd426_2_395"/>
          <p:cNvSpPr txBox="1"/>
          <p:nvPr/>
        </p:nvSpPr>
        <p:spPr>
          <a:xfrm>
            <a:off x="4238513" y="4111568"/>
            <a:ext cx="327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Arial"/>
              <a:buNone/>
            </a:pPr>
            <a:r>
              <a:rPr b="1" i="0" lang="en-US" sz="800" u="none" cap="none" strike="noStrike">
                <a:solidFill>
                  <a:srgbClr val="FFFFFF"/>
                </a:solidFill>
                <a:latin typeface="Arial"/>
                <a:ea typeface="Arial"/>
                <a:cs typeface="Arial"/>
                <a:sym typeface="Arial"/>
              </a:rPr>
              <a:t>ER</a:t>
            </a:r>
            <a:endParaRPr b="0" i="0" sz="1800" u="none" cap="none" strike="noStrike">
              <a:solidFill>
                <a:srgbClr val="000000"/>
              </a:solidFill>
              <a:latin typeface="Verizon NHG TX"/>
              <a:ea typeface="Verizon NHG TX"/>
              <a:cs typeface="Verizon NHG TX"/>
              <a:sym typeface="Verizon NHG TX"/>
            </a:endParaRPr>
          </a:p>
        </p:txBody>
      </p:sp>
      <p:sp>
        <p:nvSpPr>
          <p:cNvPr id="1932" name="Google Shape;1932;g2d1ce9cd426_2_395"/>
          <p:cNvSpPr txBox="1"/>
          <p:nvPr/>
        </p:nvSpPr>
        <p:spPr>
          <a:xfrm>
            <a:off x="6153359" y="4117918"/>
            <a:ext cx="327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Arial"/>
              <a:buNone/>
            </a:pPr>
            <a:r>
              <a:rPr b="1" i="0" lang="en-US" sz="800" u="none" cap="none" strike="noStrike">
                <a:solidFill>
                  <a:srgbClr val="FFFFFF"/>
                </a:solidFill>
                <a:latin typeface="Arial"/>
                <a:ea typeface="Arial"/>
                <a:cs typeface="Arial"/>
                <a:sym typeface="Arial"/>
              </a:rPr>
              <a:t>ER</a:t>
            </a:r>
            <a:endParaRPr b="0" i="0" sz="1800" u="none" cap="none" strike="noStrike">
              <a:solidFill>
                <a:srgbClr val="000000"/>
              </a:solidFill>
              <a:latin typeface="Verizon NHG TX"/>
              <a:ea typeface="Verizon NHG TX"/>
              <a:cs typeface="Verizon NHG TX"/>
              <a:sym typeface="Verizon NHG TX"/>
            </a:endParaRPr>
          </a:p>
        </p:txBody>
      </p:sp>
      <p:sp>
        <p:nvSpPr>
          <p:cNvPr id="1933" name="Google Shape;1933;g2d1ce9cd426_2_395"/>
          <p:cNvSpPr/>
          <p:nvPr/>
        </p:nvSpPr>
        <p:spPr>
          <a:xfrm>
            <a:off x="7940769" y="4077175"/>
            <a:ext cx="356700" cy="346500"/>
          </a:xfrm>
          <a:prstGeom prst="ellipse">
            <a:avLst/>
          </a:prstGeom>
          <a:solidFill>
            <a:schemeClr val="accent4"/>
          </a:solidFill>
          <a:ln cap="flat" cmpd="sng" w="25400">
            <a:solidFill>
              <a:srgbClr val="642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Verizon NHG TX"/>
              <a:buNone/>
            </a:pPr>
            <a:r>
              <a:t/>
            </a:r>
            <a:endParaRPr b="1" i="0" sz="500" u="none" cap="none" strike="noStrike">
              <a:solidFill>
                <a:srgbClr val="FFFFFF"/>
              </a:solidFill>
              <a:latin typeface="Arial"/>
              <a:ea typeface="Arial"/>
              <a:cs typeface="Arial"/>
              <a:sym typeface="Arial"/>
            </a:endParaRPr>
          </a:p>
        </p:txBody>
      </p:sp>
      <p:sp>
        <p:nvSpPr>
          <p:cNvPr id="1934" name="Google Shape;1934;g2d1ce9cd426_2_395"/>
          <p:cNvSpPr txBox="1"/>
          <p:nvPr/>
        </p:nvSpPr>
        <p:spPr>
          <a:xfrm>
            <a:off x="7966477" y="4131272"/>
            <a:ext cx="327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800"/>
              <a:buFont typeface="Arial"/>
              <a:buNone/>
            </a:pPr>
            <a:r>
              <a:rPr b="1" i="0" lang="en-US" sz="800" u="none" cap="none" strike="noStrike">
                <a:solidFill>
                  <a:srgbClr val="FFFFFF"/>
                </a:solidFill>
                <a:latin typeface="Arial"/>
                <a:ea typeface="Arial"/>
                <a:cs typeface="Arial"/>
                <a:sym typeface="Arial"/>
              </a:rPr>
              <a:t>ER</a:t>
            </a:r>
            <a:endParaRPr b="0" i="0" sz="1800" u="none" cap="none" strike="noStrike">
              <a:solidFill>
                <a:srgbClr val="000000"/>
              </a:solidFill>
              <a:latin typeface="Verizon NHG TX"/>
              <a:ea typeface="Verizon NHG TX"/>
              <a:cs typeface="Verizon NHG TX"/>
              <a:sym typeface="Verizon NHG TX"/>
            </a:endParaRPr>
          </a:p>
        </p:txBody>
      </p:sp>
      <p:sp>
        <p:nvSpPr>
          <p:cNvPr id="1935" name="Google Shape;1935;g2d1ce9cd426_2_395"/>
          <p:cNvSpPr/>
          <p:nvPr/>
        </p:nvSpPr>
        <p:spPr>
          <a:xfrm>
            <a:off x="3556154" y="2411796"/>
            <a:ext cx="980400" cy="275700"/>
          </a:xfrm>
          <a:prstGeom prst="roundRect">
            <a:avLst>
              <a:gd fmla="val 16667"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CurrentGen Apps and Services</a:t>
            </a:r>
            <a:endParaRPr b="0" i="0" sz="600" u="none" cap="none" strike="noStrike">
              <a:solidFill>
                <a:srgbClr val="000000"/>
              </a:solidFill>
              <a:latin typeface="Verizon NHG TX"/>
              <a:ea typeface="Verizon NHG TX"/>
              <a:cs typeface="Verizon NHG TX"/>
              <a:sym typeface="Verizon NHG TX"/>
            </a:endParaRPr>
          </a:p>
        </p:txBody>
      </p:sp>
      <p:sp>
        <p:nvSpPr>
          <p:cNvPr id="1936" name="Google Shape;1936;g2d1ce9cd426_2_395"/>
          <p:cNvSpPr/>
          <p:nvPr/>
        </p:nvSpPr>
        <p:spPr>
          <a:xfrm>
            <a:off x="5476846" y="2416290"/>
            <a:ext cx="980400" cy="275700"/>
          </a:xfrm>
          <a:prstGeom prst="roundRect">
            <a:avLst>
              <a:gd fmla="val 16667"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CurrentGen Apps and Services</a:t>
            </a:r>
            <a:endParaRPr b="0" i="0" sz="600" u="none" cap="none" strike="noStrike">
              <a:solidFill>
                <a:srgbClr val="000000"/>
              </a:solidFill>
              <a:latin typeface="Verizon NHG TX"/>
              <a:ea typeface="Verizon NHG TX"/>
              <a:cs typeface="Verizon NHG TX"/>
              <a:sym typeface="Verizon NHG TX"/>
            </a:endParaRPr>
          </a:p>
        </p:txBody>
      </p:sp>
      <p:sp>
        <p:nvSpPr>
          <p:cNvPr id="1937" name="Google Shape;1937;g2d1ce9cd426_2_395"/>
          <p:cNvSpPr/>
          <p:nvPr/>
        </p:nvSpPr>
        <p:spPr>
          <a:xfrm>
            <a:off x="7415423" y="2419482"/>
            <a:ext cx="980400" cy="275700"/>
          </a:xfrm>
          <a:prstGeom prst="roundRect">
            <a:avLst>
              <a:gd fmla="val 16667" name="adj"/>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CurrentGen Apps and Services</a:t>
            </a:r>
            <a:endParaRPr b="0" i="0" sz="600" u="none" cap="none" strike="noStrike">
              <a:solidFill>
                <a:srgbClr val="000000"/>
              </a:solidFill>
              <a:latin typeface="Verizon NHG TX"/>
              <a:ea typeface="Verizon NHG TX"/>
              <a:cs typeface="Verizon NHG TX"/>
              <a:sym typeface="Verizon NHG TX"/>
            </a:endParaRPr>
          </a:p>
        </p:txBody>
      </p:sp>
      <p:sp>
        <p:nvSpPr>
          <p:cNvPr id="1938" name="Google Shape;1938;g2d1ce9cd426_2_395"/>
          <p:cNvSpPr/>
          <p:nvPr/>
        </p:nvSpPr>
        <p:spPr>
          <a:xfrm>
            <a:off x="6711736" y="2860028"/>
            <a:ext cx="980400" cy="275700"/>
          </a:xfrm>
          <a:prstGeom prst="roundRect">
            <a:avLst>
              <a:gd fmla="val 16667" name="adj"/>
            </a:avLst>
          </a:prstGeom>
          <a:solidFill>
            <a:schemeClr val="accent6"/>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NGD Apps and Services</a:t>
            </a:r>
            <a:endParaRPr b="0" i="0" sz="600" u="none" cap="none" strike="noStrike">
              <a:solidFill>
                <a:srgbClr val="000000"/>
              </a:solidFill>
              <a:latin typeface="Verizon NHG TX"/>
              <a:ea typeface="Verizon NHG TX"/>
              <a:cs typeface="Verizon NHG TX"/>
              <a:sym typeface="Verizon NHG TX"/>
            </a:endParaRPr>
          </a:p>
        </p:txBody>
      </p:sp>
      <p:cxnSp>
        <p:nvCxnSpPr>
          <p:cNvPr id="1939" name="Google Shape;1939;g2d1ce9cd426_2_395"/>
          <p:cNvCxnSpPr/>
          <p:nvPr/>
        </p:nvCxnSpPr>
        <p:spPr>
          <a:xfrm>
            <a:off x="4394789" y="2702856"/>
            <a:ext cx="4800" cy="1345200"/>
          </a:xfrm>
          <a:prstGeom prst="straightConnector1">
            <a:avLst/>
          </a:prstGeom>
          <a:noFill/>
          <a:ln cap="flat" cmpd="sng" w="9525">
            <a:solidFill>
              <a:schemeClr val="dk1"/>
            </a:solidFill>
            <a:prstDash val="solid"/>
            <a:round/>
            <a:headEnd len="sm" w="sm" type="none"/>
            <a:tailEnd len="med" w="med" type="triangle"/>
          </a:ln>
        </p:spPr>
      </p:cxnSp>
      <p:cxnSp>
        <p:nvCxnSpPr>
          <p:cNvPr id="1940" name="Google Shape;1940;g2d1ce9cd426_2_395"/>
          <p:cNvCxnSpPr>
            <a:stCxn id="1941" idx="3"/>
            <a:endCxn id="1929" idx="0"/>
          </p:cNvCxnSpPr>
          <p:nvPr/>
        </p:nvCxnSpPr>
        <p:spPr>
          <a:xfrm>
            <a:off x="3924711" y="2997878"/>
            <a:ext cx="474900" cy="1056900"/>
          </a:xfrm>
          <a:prstGeom prst="bentConnector2">
            <a:avLst/>
          </a:prstGeom>
          <a:noFill/>
          <a:ln cap="flat" cmpd="sng" w="9525">
            <a:solidFill>
              <a:schemeClr val="dk1"/>
            </a:solidFill>
            <a:prstDash val="solid"/>
            <a:round/>
            <a:headEnd len="sm" w="sm" type="none"/>
            <a:tailEnd len="med" w="med" type="triangle"/>
          </a:ln>
        </p:spPr>
      </p:cxnSp>
      <p:cxnSp>
        <p:nvCxnSpPr>
          <p:cNvPr id="1942" name="Google Shape;1942;g2d1ce9cd426_2_395"/>
          <p:cNvCxnSpPr>
            <a:stCxn id="1943" idx="3"/>
            <a:endCxn id="1930" idx="0"/>
          </p:cNvCxnSpPr>
          <p:nvPr/>
        </p:nvCxnSpPr>
        <p:spPr>
          <a:xfrm>
            <a:off x="5845403" y="3002372"/>
            <a:ext cx="460500" cy="1061400"/>
          </a:xfrm>
          <a:prstGeom prst="bentConnector2">
            <a:avLst/>
          </a:prstGeom>
          <a:noFill/>
          <a:ln cap="flat" cmpd="sng" w="9525">
            <a:solidFill>
              <a:schemeClr val="dk1"/>
            </a:solidFill>
            <a:prstDash val="solid"/>
            <a:round/>
            <a:headEnd len="sm" w="sm" type="none"/>
            <a:tailEnd len="med" w="med" type="triangle"/>
          </a:ln>
        </p:spPr>
      </p:cxnSp>
      <p:cxnSp>
        <p:nvCxnSpPr>
          <p:cNvPr id="1944" name="Google Shape;1944;g2d1ce9cd426_2_395"/>
          <p:cNvCxnSpPr>
            <a:stCxn id="1938" idx="3"/>
            <a:endCxn id="1933" idx="0"/>
          </p:cNvCxnSpPr>
          <p:nvPr/>
        </p:nvCxnSpPr>
        <p:spPr>
          <a:xfrm>
            <a:off x="7692136" y="2997878"/>
            <a:ext cx="426900" cy="1079400"/>
          </a:xfrm>
          <a:prstGeom prst="bentConnector2">
            <a:avLst/>
          </a:prstGeom>
          <a:noFill/>
          <a:ln cap="flat" cmpd="sng" w="9525">
            <a:solidFill>
              <a:schemeClr val="dk1"/>
            </a:solidFill>
            <a:prstDash val="solid"/>
            <a:round/>
            <a:headEnd len="sm" w="sm" type="none"/>
            <a:tailEnd len="med" w="med" type="triangle"/>
          </a:ln>
        </p:spPr>
      </p:cxnSp>
      <p:pic>
        <p:nvPicPr>
          <p:cNvPr descr="On Off Button PNG, Vector, PSD, and Clipart With Transparent Background for  Free Download | Pngtree" id="1945" name="Google Shape;1945;g2d1ce9cd426_2_395"/>
          <p:cNvPicPr preferRelativeResize="0"/>
          <p:nvPr/>
        </p:nvPicPr>
        <p:blipFill rotWithShape="1">
          <a:blip r:embed="rId3">
            <a:alphaModFix/>
          </a:blip>
          <a:srcRect b="23533" l="0" r="49904" t="14308"/>
          <a:stretch/>
        </p:blipFill>
        <p:spPr>
          <a:xfrm>
            <a:off x="7713182" y="2840773"/>
            <a:ext cx="207827" cy="257864"/>
          </a:xfrm>
          <a:prstGeom prst="rect">
            <a:avLst/>
          </a:prstGeom>
          <a:noFill/>
          <a:ln>
            <a:noFill/>
          </a:ln>
        </p:spPr>
      </p:pic>
      <p:sp>
        <p:nvSpPr>
          <p:cNvPr id="1946" name="Google Shape;1946;g2d1ce9cd426_2_395"/>
          <p:cNvSpPr txBox="1"/>
          <p:nvPr/>
        </p:nvSpPr>
        <p:spPr>
          <a:xfrm>
            <a:off x="2580347" y="4044500"/>
            <a:ext cx="11019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verizon.com</a:t>
            </a:r>
            <a:endParaRPr/>
          </a:p>
        </p:txBody>
      </p:sp>
      <p:cxnSp>
        <p:nvCxnSpPr>
          <p:cNvPr id="1947" name="Google Shape;1947;g2d1ce9cd426_2_395"/>
          <p:cNvCxnSpPr/>
          <p:nvPr/>
        </p:nvCxnSpPr>
        <p:spPr>
          <a:xfrm>
            <a:off x="3131875" y="3135693"/>
            <a:ext cx="1920600" cy="4500"/>
          </a:xfrm>
          <a:prstGeom prst="bentConnector4">
            <a:avLst>
              <a:gd fmla="val 31291" name="adj1"/>
              <a:gd fmla="val 5179866" name="adj2"/>
            </a:avLst>
          </a:prstGeom>
          <a:noFill/>
          <a:ln cap="flat" cmpd="sng" w="9525">
            <a:solidFill>
              <a:srgbClr val="ED0000"/>
            </a:solidFill>
            <a:prstDash val="solid"/>
            <a:round/>
            <a:headEnd len="sm" w="sm" type="none"/>
            <a:tailEnd len="med" w="med" type="triangle"/>
          </a:ln>
        </p:spPr>
      </p:cxnSp>
      <p:cxnSp>
        <p:nvCxnSpPr>
          <p:cNvPr id="1948" name="Google Shape;1948;g2d1ce9cd426_2_395"/>
          <p:cNvCxnSpPr/>
          <p:nvPr/>
        </p:nvCxnSpPr>
        <p:spPr>
          <a:xfrm>
            <a:off x="6302455" y="2707652"/>
            <a:ext cx="4800" cy="1345200"/>
          </a:xfrm>
          <a:prstGeom prst="straightConnector1">
            <a:avLst/>
          </a:prstGeom>
          <a:noFill/>
          <a:ln cap="flat" cmpd="sng" w="9525">
            <a:solidFill>
              <a:schemeClr val="dk1"/>
            </a:solidFill>
            <a:prstDash val="solid"/>
            <a:round/>
            <a:headEnd len="sm" w="sm" type="none"/>
            <a:tailEnd len="med" w="med" type="triangle"/>
          </a:ln>
        </p:spPr>
      </p:cxnSp>
      <p:cxnSp>
        <p:nvCxnSpPr>
          <p:cNvPr id="1949" name="Google Shape;1949;g2d1ce9cd426_2_395"/>
          <p:cNvCxnSpPr/>
          <p:nvPr/>
        </p:nvCxnSpPr>
        <p:spPr>
          <a:xfrm flipH="1">
            <a:off x="8110696" y="2702856"/>
            <a:ext cx="6000" cy="1375200"/>
          </a:xfrm>
          <a:prstGeom prst="straightConnector1">
            <a:avLst/>
          </a:prstGeom>
          <a:noFill/>
          <a:ln cap="flat" cmpd="sng" w="9525">
            <a:solidFill>
              <a:schemeClr val="dk1"/>
            </a:solidFill>
            <a:prstDash val="solid"/>
            <a:round/>
            <a:headEnd len="sm" w="sm" type="none"/>
            <a:tailEnd len="med" w="med" type="triangle"/>
          </a:ln>
        </p:spPr>
      </p:cxnSp>
      <p:sp>
        <p:nvSpPr>
          <p:cNvPr id="1941" name="Google Shape;1941;g2d1ce9cd426_2_395"/>
          <p:cNvSpPr/>
          <p:nvPr/>
        </p:nvSpPr>
        <p:spPr>
          <a:xfrm>
            <a:off x="2944311" y="2860028"/>
            <a:ext cx="980400" cy="275700"/>
          </a:xfrm>
          <a:prstGeom prst="roundRect">
            <a:avLst>
              <a:gd fmla="val 16667" name="adj"/>
            </a:avLst>
          </a:prstGeom>
          <a:solidFill>
            <a:schemeClr val="accent6"/>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NGD Apps and Services</a:t>
            </a:r>
            <a:endParaRPr b="0" i="0" sz="600" u="none" cap="none" strike="noStrike">
              <a:solidFill>
                <a:srgbClr val="000000"/>
              </a:solidFill>
              <a:latin typeface="Verizon NHG TX"/>
              <a:ea typeface="Verizon NHG TX"/>
              <a:cs typeface="Verizon NHG TX"/>
              <a:sym typeface="Verizon NHG TX"/>
            </a:endParaRPr>
          </a:p>
        </p:txBody>
      </p:sp>
      <p:pic>
        <p:nvPicPr>
          <p:cNvPr descr="On Off Button PNG, Vector, PSD, and Clipart With Transparent Background for  Free Download | Pngtree" id="1950" name="Google Shape;1950;g2d1ce9cd426_2_395"/>
          <p:cNvPicPr preferRelativeResize="0"/>
          <p:nvPr/>
        </p:nvPicPr>
        <p:blipFill rotWithShape="1">
          <a:blip r:embed="rId3">
            <a:alphaModFix/>
          </a:blip>
          <a:srcRect b="23531" l="49904" r="0" t="26804"/>
          <a:stretch/>
        </p:blipFill>
        <p:spPr>
          <a:xfrm>
            <a:off x="3999701" y="2908150"/>
            <a:ext cx="207827" cy="206036"/>
          </a:xfrm>
          <a:prstGeom prst="rect">
            <a:avLst/>
          </a:prstGeom>
          <a:noFill/>
          <a:ln>
            <a:noFill/>
          </a:ln>
        </p:spPr>
      </p:pic>
      <p:cxnSp>
        <p:nvCxnSpPr>
          <p:cNvPr id="1951" name="Google Shape;1951;g2d1ce9cd426_2_395"/>
          <p:cNvCxnSpPr/>
          <p:nvPr/>
        </p:nvCxnSpPr>
        <p:spPr>
          <a:xfrm>
            <a:off x="5078995" y="3139381"/>
            <a:ext cx="1920600" cy="4500"/>
          </a:xfrm>
          <a:prstGeom prst="bentConnector4">
            <a:avLst>
              <a:gd fmla="val 31291" name="adj1"/>
              <a:gd fmla="val 5179866" name="adj2"/>
            </a:avLst>
          </a:prstGeom>
          <a:noFill/>
          <a:ln cap="flat" cmpd="sng" w="9525">
            <a:solidFill>
              <a:srgbClr val="ED0000"/>
            </a:solidFill>
            <a:prstDash val="solid"/>
            <a:round/>
            <a:headEnd len="sm" w="sm" type="none"/>
            <a:tailEnd len="med" w="med" type="triangle"/>
          </a:ln>
        </p:spPr>
      </p:cxnSp>
      <p:sp>
        <p:nvSpPr>
          <p:cNvPr id="1943" name="Google Shape;1943;g2d1ce9cd426_2_395"/>
          <p:cNvSpPr/>
          <p:nvPr/>
        </p:nvSpPr>
        <p:spPr>
          <a:xfrm>
            <a:off x="4865003" y="2864522"/>
            <a:ext cx="980400" cy="275700"/>
          </a:xfrm>
          <a:prstGeom prst="roundRect">
            <a:avLst>
              <a:gd fmla="val 16667" name="adj"/>
            </a:avLst>
          </a:prstGeom>
          <a:solidFill>
            <a:schemeClr val="accent6"/>
          </a:solidFill>
          <a:ln cap="flat" cmpd="sng" w="127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600"/>
              <a:buFont typeface="Verizon NHG TX"/>
              <a:buNone/>
            </a:pPr>
            <a:r>
              <a:rPr b="1" i="0" lang="en-US" sz="600" u="none" cap="none" strike="noStrike">
                <a:solidFill>
                  <a:srgbClr val="FFFFFF"/>
                </a:solidFill>
                <a:latin typeface="Verizon NHG TX"/>
                <a:ea typeface="Verizon NHG TX"/>
                <a:cs typeface="Verizon NHG TX"/>
                <a:sym typeface="Verizon NHG TX"/>
              </a:rPr>
              <a:t>NGD Apps and Services</a:t>
            </a:r>
            <a:endParaRPr b="0" i="0" sz="600" u="none" cap="none" strike="noStrike">
              <a:solidFill>
                <a:srgbClr val="000000"/>
              </a:solidFill>
              <a:latin typeface="Verizon NHG TX"/>
              <a:ea typeface="Verizon NHG TX"/>
              <a:cs typeface="Verizon NHG TX"/>
              <a:sym typeface="Verizon NHG TX"/>
            </a:endParaRPr>
          </a:p>
        </p:txBody>
      </p:sp>
      <p:pic>
        <p:nvPicPr>
          <p:cNvPr descr="On Off Button PNG, Vector, PSD, and Clipart With Transparent Background for  Free Download | Pngtree" id="1952" name="Google Shape;1952;g2d1ce9cd426_2_395"/>
          <p:cNvPicPr preferRelativeResize="0"/>
          <p:nvPr/>
        </p:nvPicPr>
        <p:blipFill rotWithShape="1">
          <a:blip r:embed="rId3">
            <a:alphaModFix/>
          </a:blip>
          <a:srcRect b="23531" l="49904" r="0" t="26804"/>
          <a:stretch/>
        </p:blipFill>
        <p:spPr>
          <a:xfrm>
            <a:off x="5911222" y="2899336"/>
            <a:ext cx="207827" cy="206036"/>
          </a:xfrm>
          <a:prstGeom prst="rect">
            <a:avLst/>
          </a:prstGeom>
          <a:noFill/>
          <a:ln>
            <a:noFill/>
          </a:ln>
        </p:spPr>
      </p:pic>
      <p:sp>
        <p:nvSpPr>
          <p:cNvPr id="1953" name="Google Shape;1953;g2d1ce9cd426_2_395"/>
          <p:cNvSpPr txBox="1"/>
          <p:nvPr/>
        </p:nvSpPr>
        <p:spPr>
          <a:xfrm>
            <a:off x="2895051" y="3386609"/>
            <a:ext cx="1530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47676"/>
              </a:buClr>
              <a:buSzPts val="600"/>
              <a:buFont typeface="Verizon NHG TX"/>
              <a:buNone/>
            </a:pPr>
            <a:r>
              <a:rPr b="1" i="0" lang="en-US" sz="600" u="none" cap="none" strike="noStrike">
                <a:solidFill>
                  <a:srgbClr val="747676"/>
                </a:solidFill>
                <a:latin typeface="Verizon NHG TX"/>
                <a:ea typeface="Verizon NHG TX"/>
                <a:cs typeface="Verizon NHG TX"/>
                <a:sym typeface="Verizon NHG TX"/>
              </a:rPr>
              <a:t>NGD development switches to next ER environment right before current ER code freeze by virtue of R &amp; R+1 auto merge mechanism.</a:t>
            </a:r>
            <a:endParaRPr b="0" i="0" sz="1800" u="none" cap="none" strike="noStrike">
              <a:solidFill>
                <a:srgbClr val="000000"/>
              </a:solidFill>
              <a:latin typeface="Verizon NHG TX"/>
              <a:ea typeface="Verizon NHG TX"/>
              <a:cs typeface="Verizon NHG TX"/>
              <a:sym typeface="Verizon NHG TX"/>
            </a:endParaRPr>
          </a:p>
        </p:txBody>
      </p:sp>
      <p:pic>
        <p:nvPicPr>
          <p:cNvPr descr="On Off Button PNG, Vector, PSD, and Clipart With Transparent Background for  Free Download | Pngtree" id="1954" name="Google Shape;1954;g2d1ce9cd426_2_395"/>
          <p:cNvPicPr preferRelativeResize="0"/>
          <p:nvPr/>
        </p:nvPicPr>
        <p:blipFill rotWithShape="1">
          <a:blip r:embed="rId3">
            <a:alphaModFix/>
          </a:blip>
          <a:srcRect b="23533" l="0" r="49904" t="14308"/>
          <a:stretch/>
        </p:blipFill>
        <p:spPr>
          <a:xfrm>
            <a:off x="8000122" y="2691742"/>
            <a:ext cx="207827" cy="257864"/>
          </a:xfrm>
          <a:prstGeom prst="rect">
            <a:avLst/>
          </a:prstGeom>
          <a:noFill/>
          <a:ln>
            <a:noFill/>
          </a:ln>
        </p:spPr>
      </p:pic>
      <p:pic>
        <p:nvPicPr>
          <p:cNvPr descr="On Off Button PNG, Vector, PSD, and Clipart With Transparent Background for  Free Download | Pngtree" id="1955" name="Google Shape;1955;g2d1ce9cd426_2_395"/>
          <p:cNvPicPr preferRelativeResize="0"/>
          <p:nvPr/>
        </p:nvPicPr>
        <p:blipFill rotWithShape="1">
          <a:blip r:embed="rId3">
            <a:alphaModFix/>
          </a:blip>
          <a:srcRect b="23533" l="0" r="49904" t="14308"/>
          <a:stretch/>
        </p:blipFill>
        <p:spPr>
          <a:xfrm>
            <a:off x="6191206" y="2670583"/>
            <a:ext cx="207827" cy="257864"/>
          </a:xfrm>
          <a:prstGeom prst="rect">
            <a:avLst/>
          </a:prstGeom>
          <a:noFill/>
          <a:ln>
            <a:noFill/>
          </a:ln>
        </p:spPr>
      </p:pic>
      <p:pic>
        <p:nvPicPr>
          <p:cNvPr descr="On Off Button PNG, Vector, PSD, and Clipart With Transparent Background for  Free Download | Pngtree" id="1956" name="Google Shape;1956;g2d1ce9cd426_2_395"/>
          <p:cNvPicPr preferRelativeResize="0"/>
          <p:nvPr/>
        </p:nvPicPr>
        <p:blipFill rotWithShape="1">
          <a:blip r:embed="rId3">
            <a:alphaModFix/>
          </a:blip>
          <a:srcRect b="23533" l="0" r="49904" t="14308"/>
          <a:stretch/>
        </p:blipFill>
        <p:spPr>
          <a:xfrm>
            <a:off x="4273027" y="2659954"/>
            <a:ext cx="207827" cy="257864"/>
          </a:xfrm>
          <a:prstGeom prst="rect">
            <a:avLst/>
          </a:prstGeom>
          <a:noFill/>
          <a:ln>
            <a:noFill/>
          </a:ln>
        </p:spPr>
      </p:pic>
      <p:sp>
        <p:nvSpPr>
          <p:cNvPr id="1957" name="Google Shape;1957;g2d1ce9cd426_2_395"/>
          <p:cNvSpPr txBox="1"/>
          <p:nvPr/>
        </p:nvSpPr>
        <p:spPr>
          <a:xfrm>
            <a:off x="457200" y="1601955"/>
            <a:ext cx="1885200" cy="243210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800"/>
              <a:buFont typeface="Arial"/>
              <a:buChar char="•"/>
            </a:pPr>
            <a:r>
              <a:rPr b="1" i="0" lang="en-US" sz="800" u="none" cap="none" strike="noStrike">
                <a:solidFill>
                  <a:srgbClr val="000000"/>
                </a:solidFill>
                <a:latin typeface="Verizon NHG TX"/>
                <a:ea typeface="Verizon NHG TX"/>
                <a:cs typeface="Verizon NHG TX"/>
                <a:sym typeface="Verizon NHG TX"/>
              </a:rPr>
              <a:t>CurrentGen and NextGen </a:t>
            </a:r>
            <a:r>
              <a:rPr b="0" i="0" lang="en-US" sz="800" u="none" cap="none" strike="noStrike">
                <a:solidFill>
                  <a:srgbClr val="000000"/>
                </a:solidFill>
                <a:latin typeface="Verizon NHG TX"/>
                <a:ea typeface="Verizon NHG TX"/>
                <a:cs typeface="Verizon NHG TX"/>
                <a:sym typeface="Verizon NHG TX"/>
              </a:rPr>
              <a:t>development to </a:t>
            </a:r>
            <a:r>
              <a:rPr b="1" i="0" lang="en-US" sz="800" u="none" cap="none" strike="noStrike">
                <a:solidFill>
                  <a:srgbClr val="000000"/>
                </a:solidFill>
                <a:latin typeface="Verizon NHG TX"/>
                <a:ea typeface="Verizon NHG TX"/>
                <a:cs typeface="Verizon NHG TX"/>
                <a:sym typeface="Verizon NHG TX"/>
              </a:rPr>
              <a:t>co-exist </a:t>
            </a:r>
            <a:r>
              <a:rPr b="0" i="0" lang="en-US" sz="800" u="none" cap="none" strike="noStrike">
                <a:solidFill>
                  <a:srgbClr val="000000"/>
                </a:solidFill>
                <a:latin typeface="Verizon NHG TX"/>
                <a:ea typeface="Verizon NHG TX"/>
                <a:cs typeface="Verizon NHG TX"/>
                <a:sym typeface="Verizon NHG TX"/>
              </a:rPr>
              <a:t>in the </a:t>
            </a:r>
            <a:r>
              <a:rPr b="1" i="0" lang="en-US" sz="800" u="none" cap="none" strike="noStrike">
                <a:solidFill>
                  <a:srgbClr val="000000"/>
                </a:solidFill>
                <a:latin typeface="Verizon NHG TX"/>
                <a:ea typeface="Verizon NHG TX"/>
                <a:cs typeface="Verizon NHG TX"/>
                <a:sym typeface="Verizon NHG TX"/>
              </a:rPr>
              <a:t>same environment </a:t>
            </a:r>
            <a:r>
              <a:rPr b="0" i="0" lang="en-US" sz="800" u="none" cap="none" strike="noStrike">
                <a:solidFill>
                  <a:srgbClr val="000000"/>
                </a:solidFill>
                <a:latin typeface="Verizon NHG TX"/>
                <a:ea typeface="Verizon NHG TX"/>
                <a:cs typeface="Verizon NHG TX"/>
                <a:sym typeface="Verizon NHG TX"/>
              </a:rPr>
              <a:t>during development following release cycle. </a:t>
            </a:r>
            <a:endParaRPr b="0" i="0" sz="800" u="none" cap="none" strike="noStrike">
              <a:solidFill>
                <a:srgbClr val="000000"/>
              </a:solidFill>
              <a:latin typeface="Verizon NHG TX"/>
              <a:ea typeface="Verizon NHG TX"/>
              <a:cs typeface="Verizon NHG TX"/>
              <a:sym typeface="Verizon NHG TX"/>
            </a:endParaRPr>
          </a:p>
          <a:p>
            <a:pPr indent="-120650" lvl="0" marL="1714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Verizon NHG TX"/>
              <a:ea typeface="Verizon NHG TX"/>
              <a:cs typeface="Verizon NHG TX"/>
              <a:sym typeface="Verizon NHG TX"/>
            </a:endParaRPr>
          </a:p>
          <a:p>
            <a:pPr indent="-171450" lvl="0" marL="171450" marR="0" rtl="0" algn="l">
              <a:lnSpc>
                <a:spcPct val="100000"/>
              </a:lnSpc>
              <a:spcBef>
                <a:spcPts val="0"/>
              </a:spcBef>
              <a:spcAft>
                <a:spcPts val="0"/>
              </a:spcAft>
              <a:buClr>
                <a:srgbClr val="000000"/>
              </a:buClr>
              <a:buSzPts val="800"/>
              <a:buFont typeface="Arial"/>
              <a:buChar char="•"/>
            </a:pPr>
            <a:r>
              <a:rPr b="1" i="0" lang="en-US" sz="800" u="none" cap="none" strike="noStrike">
                <a:solidFill>
                  <a:srgbClr val="000000"/>
                </a:solidFill>
                <a:latin typeface="Verizon NHG TX"/>
                <a:ea typeface="Verizon NHG TX"/>
                <a:cs typeface="Verizon NHG TX"/>
                <a:sym typeface="Verizon NHG TX"/>
              </a:rPr>
              <a:t>NextGen </a:t>
            </a:r>
            <a:r>
              <a:rPr b="0" i="0" lang="en-US" sz="800" u="none" cap="none" strike="noStrike">
                <a:solidFill>
                  <a:srgbClr val="000000"/>
                </a:solidFill>
                <a:latin typeface="Verizon NHG TX"/>
                <a:ea typeface="Verizon NHG TX"/>
                <a:cs typeface="Verizon NHG TX"/>
                <a:sym typeface="Verizon NHG TX"/>
              </a:rPr>
              <a:t>implementation</a:t>
            </a:r>
            <a:r>
              <a:rPr b="1" i="0" lang="en-US" sz="800" u="none" cap="none" strike="noStrike">
                <a:solidFill>
                  <a:srgbClr val="000000"/>
                </a:solidFill>
                <a:latin typeface="Verizon NHG TX"/>
                <a:ea typeface="Verizon NHG TX"/>
                <a:cs typeface="Verizon NHG TX"/>
                <a:sym typeface="Verizon NHG TX"/>
              </a:rPr>
              <a:t> across application layer </a:t>
            </a:r>
            <a:r>
              <a:rPr b="0" i="0" lang="en-US" sz="800" u="none" cap="none" strike="noStrike">
                <a:solidFill>
                  <a:srgbClr val="000000"/>
                </a:solidFill>
                <a:latin typeface="Verizon NHG TX"/>
                <a:ea typeface="Verizon NHG TX"/>
                <a:cs typeface="Verizon NHG TX"/>
                <a:sym typeface="Verizon NHG TX"/>
              </a:rPr>
              <a:t>to be build based on </a:t>
            </a:r>
            <a:r>
              <a:rPr b="1" i="0" lang="en-US" sz="800" u="none" cap="none" strike="noStrike">
                <a:solidFill>
                  <a:srgbClr val="000000"/>
                </a:solidFill>
                <a:latin typeface="Verizon NHG TX"/>
                <a:ea typeface="Verizon NHG TX"/>
                <a:cs typeface="Verizon NHG TX"/>
                <a:sym typeface="Verizon NHG TX"/>
              </a:rPr>
              <a:t>feature flag</a:t>
            </a:r>
            <a:endParaRPr b="0" i="0" sz="800" u="none" cap="none" strike="noStrike">
              <a:solidFill>
                <a:srgbClr val="000000"/>
              </a:solidFill>
              <a:latin typeface="Verizon NHG TX"/>
              <a:ea typeface="Verizon NHG TX"/>
              <a:cs typeface="Verizon NHG TX"/>
              <a:sym typeface="Verizon NHG TX"/>
            </a:endParaRPr>
          </a:p>
          <a:p>
            <a:pPr indent="-120650" lvl="0" marL="17145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Verizon NHG TX"/>
              <a:ea typeface="Verizon NHG TX"/>
              <a:cs typeface="Verizon NHG TX"/>
              <a:sym typeface="Verizon NHG TX"/>
            </a:endParaRPr>
          </a:p>
          <a:p>
            <a:pPr indent="-171450" lvl="0" marL="171450" marR="0" rtl="0" algn="l">
              <a:lnSpc>
                <a:spcPct val="100000"/>
              </a:lnSpc>
              <a:spcBef>
                <a:spcPts val="0"/>
              </a:spcBef>
              <a:spcAft>
                <a:spcPts val="0"/>
              </a:spcAft>
              <a:buClr>
                <a:srgbClr val="000000"/>
              </a:buClr>
              <a:buSzPts val="800"/>
              <a:buFont typeface="Arial"/>
              <a:buChar char="•"/>
            </a:pPr>
            <a:r>
              <a:rPr b="0" i="0" lang="en-US" sz="800" u="none" cap="none" strike="noStrike">
                <a:solidFill>
                  <a:srgbClr val="000000"/>
                </a:solidFill>
                <a:latin typeface="Verizon NHG TX"/>
                <a:ea typeface="Verizon NHG TX"/>
                <a:cs typeface="Verizon NHG TX"/>
                <a:sym typeface="Verizon NHG TX"/>
              </a:rPr>
              <a:t>Every ER</a:t>
            </a:r>
            <a:r>
              <a:rPr b="1" i="0" lang="en-US" sz="800" u="none" cap="none" strike="noStrike">
                <a:solidFill>
                  <a:srgbClr val="000000"/>
                </a:solidFill>
                <a:latin typeface="Verizon NHG TX"/>
                <a:ea typeface="Verizon NHG TX"/>
                <a:cs typeface="Verizon NHG TX"/>
                <a:sym typeface="Verizon NHG TX"/>
              </a:rPr>
              <a:t> NextGen</a:t>
            </a:r>
            <a:r>
              <a:rPr b="0" i="0" lang="en-US" sz="800" u="none" cap="none" strike="noStrike">
                <a:solidFill>
                  <a:srgbClr val="000000"/>
                </a:solidFill>
                <a:latin typeface="Verizon NHG TX"/>
                <a:ea typeface="Verizon NHG TX"/>
                <a:cs typeface="Verizon NHG TX"/>
                <a:sym typeface="Verizon NHG TX"/>
              </a:rPr>
              <a:t> features will be deployed to production in dark until Go Live/release</a:t>
            </a:r>
            <a:endParaRPr b="0" i="0" sz="800" u="none" cap="none" strike="noStrike">
              <a:solidFill>
                <a:srgbClr val="000000"/>
              </a:solidFill>
              <a:latin typeface="Verizon NHG TX"/>
              <a:ea typeface="Verizon NHG TX"/>
              <a:cs typeface="Verizon NHG TX"/>
              <a:sym typeface="Verizon NHG TX"/>
            </a:endParaRPr>
          </a:p>
          <a:p>
            <a:pPr indent="-120650" lvl="0" marL="1714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Verizon NHG TX"/>
              <a:ea typeface="Verizon NHG TX"/>
              <a:cs typeface="Verizon NHG TX"/>
              <a:sym typeface="Verizon NHG TX"/>
            </a:endParaRPr>
          </a:p>
          <a:p>
            <a:pPr indent="-171450" lvl="0" marL="171450" marR="0" rtl="0" algn="l">
              <a:lnSpc>
                <a:spcPct val="100000"/>
              </a:lnSpc>
              <a:spcBef>
                <a:spcPts val="0"/>
              </a:spcBef>
              <a:spcAft>
                <a:spcPts val="0"/>
              </a:spcAft>
              <a:buClr>
                <a:srgbClr val="000000"/>
              </a:buClr>
              <a:buSzPts val="800"/>
              <a:buFont typeface="Arial"/>
              <a:buChar char="•"/>
            </a:pPr>
            <a:r>
              <a:rPr b="1" i="0" lang="en-US" sz="800" u="none" cap="none" strike="noStrike">
                <a:solidFill>
                  <a:srgbClr val="000000"/>
                </a:solidFill>
                <a:latin typeface="Verizon NHG TX"/>
                <a:ea typeface="Verizon NHG TX"/>
                <a:cs typeface="Verizon NHG TX"/>
                <a:sym typeface="Verizon NHG TX"/>
              </a:rPr>
              <a:t>R &amp; R+1 </a:t>
            </a:r>
            <a:r>
              <a:rPr b="0" i="0" lang="en-US" sz="800" u="none" cap="none" strike="noStrike">
                <a:solidFill>
                  <a:srgbClr val="000000"/>
                </a:solidFill>
                <a:latin typeface="Verizon NHG TX"/>
                <a:ea typeface="Verizon NHG TX"/>
                <a:cs typeface="Verizon NHG TX"/>
                <a:sym typeface="Verizon NHG TX"/>
              </a:rPr>
              <a:t>environment strategy avoids any wait time wastage due to code freeze or backend SQA environment switches for every release.</a:t>
            </a:r>
            <a:endParaRPr/>
          </a:p>
        </p:txBody>
      </p:sp>
      <p:sp>
        <p:nvSpPr>
          <p:cNvPr id="1958" name="Google Shape;1958;g2d1ce9cd426_2_395"/>
          <p:cNvSpPr txBox="1"/>
          <p:nvPr/>
        </p:nvSpPr>
        <p:spPr>
          <a:xfrm>
            <a:off x="439704" y="950990"/>
            <a:ext cx="8082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000"/>
              <a:buFont typeface="Verizon NHG TX"/>
              <a:buNone/>
            </a:pPr>
            <a:r>
              <a:rPr b="0" i="0" lang="en-US" sz="1000" u="none" cap="none" strike="noStrike">
                <a:solidFill>
                  <a:srgbClr val="000000"/>
                </a:solidFill>
                <a:latin typeface="Verizon NHG TX"/>
                <a:ea typeface="Verizon NHG TX"/>
                <a:cs typeface="Verizon NHG TX"/>
                <a:sym typeface="Verizon NHG TX"/>
              </a:rPr>
              <a:t>Next Gen development environment can either follow a “dedicated” environment approach vs “co-existence”. With initial guidance </a:t>
            </a:r>
            <a:r>
              <a:rPr b="1" i="0" lang="en-US" sz="1000" u="none" cap="none" strike="noStrike">
                <a:solidFill>
                  <a:srgbClr val="000000"/>
                </a:solidFill>
                <a:latin typeface="Verizon NHG TX"/>
                <a:ea typeface="Verizon NHG TX"/>
                <a:cs typeface="Verizon NHG TX"/>
                <a:sym typeface="Verizon NHG TX"/>
              </a:rPr>
              <a:t>around leveraging existing release environment</a:t>
            </a:r>
            <a:r>
              <a:rPr b="0" i="0" lang="en-US" sz="1000" u="none" cap="none" strike="noStrike">
                <a:solidFill>
                  <a:srgbClr val="000000"/>
                </a:solidFill>
                <a:latin typeface="Verizon NHG TX"/>
                <a:ea typeface="Verizon NHG TX"/>
                <a:cs typeface="Verizon NHG TX"/>
                <a:sym typeface="Verizon NHG TX"/>
              </a:rPr>
              <a:t> with coexistence model.</a:t>
            </a:r>
            <a:endParaRPr b="0" i="0" sz="1000" u="none" cap="none" strike="noStrike">
              <a:solidFill>
                <a:srgbClr val="000000"/>
              </a:solidFill>
              <a:latin typeface="Verizon NHG TX"/>
              <a:ea typeface="Verizon NHG TX"/>
              <a:cs typeface="Verizon NHG TX"/>
              <a:sym typeface="Verizon NHG TX"/>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g2d1ce9cd426_2_4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64" name="Google Shape;1964;g2d1ce9cd426_2_433"/>
          <p:cNvPicPr preferRelativeResize="0"/>
          <p:nvPr/>
        </p:nvPicPr>
        <p:blipFill>
          <a:blip r:embed="rId3">
            <a:alphaModFix/>
          </a:blip>
          <a:stretch>
            <a:fillRect/>
          </a:stretch>
        </p:blipFill>
        <p:spPr>
          <a:xfrm>
            <a:off x="228600" y="609600"/>
            <a:ext cx="8839204" cy="424696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7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sp>
        <p:nvSpPr>
          <p:cNvPr id="1970" name="Google Shape;1970;p78"/>
          <p:cNvSpPr txBox="1"/>
          <p:nvPr>
            <p:ph type="title"/>
          </p:nvPr>
        </p:nvSpPr>
        <p:spPr>
          <a:xfrm>
            <a:off x="457200" y="590550"/>
            <a:ext cx="7086600" cy="3942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00"/>
              <a:buFont typeface="Arial"/>
              <a:buNone/>
            </a:pPr>
            <a:r>
              <a:rPr lang="en-US">
                <a:latin typeface="Arial"/>
                <a:ea typeface="Arial"/>
                <a:cs typeface="Arial"/>
                <a:sym typeface="Arial"/>
              </a:rPr>
              <a:t>Branching Strategy</a:t>
            </a:r>
            <a:endParaRPr/>
          </a:p>
        </p:txBody>
      </p:sp>
      <p:grpSp>
        <p:nvGrpSpPr>
          <p:cNvPr id="1971" name="Google Shape;1971;p78"/>
          <p:cNvGrpSpPr/>
          <p:nvPr/>
        </p:nvGrpSpPr>
        <p:grpSpPr>
          <a:xfrm>
            <a:off x="1078755" y="1464955"/>
            <a:ext cx="5518200" cy="569735"/>
            <a:chOff x="3263900" y="1424614"/>
            <a:chExt cx="5518200" cy="569735"/>
          </a:xfrm>
        </p:grpSpPr>
        <p:sp>
          <p:nvSpPr>
            <p:cNvPr id="1972" name="Google Shape;1972;p78"/>
            <p:cNvSpPr/>
            <p:nvPr/>
          </p:nvSpPr>
          <p:spPr>
            <a:xfrm>
              <a:off x="3263900" y="1579934"/>
              <a:ext cx="5518200" cy="45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73" name="Google Shape;1973;p78"/>
            <p:cNvSpPr/>
            <p:nvPr/>
          </p:nvSpPr>
          <p:spPr>
            <a:xfrm>
              <a:off x="4954215" y="1429519"/>
              <a:ext cx="356700" cy="346500"/>
            </a:xfrm>
            <a:prstGeom prst="ellipse">
              <a:avLst/>
            </a:prstGeom>
            <a:solidFill>
              <a:schemeClr val="accent4"/>
            </a:solidFill>
            <a:ln cap="flat" cmpd="sng" w="25400">
              <a:solidFill>
                <a:srgbClr val="642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Arial"/>
                <a:buNone/>
              </a:pPr>
              <a:r>
                <a:t/>
              </a:r>
              <a:endParaRPr b="1" i="0" sz="500" u="none" cap="none" strike="noStrike">
                <a:solidFill>
                  <a:schemeClr val="lt1"/>
                </a:solidFill>
                <a:latin typeface="Arial"/>
                <a:ea typeface="Arial"/>
                <a:cs typeface="Arial"/>
                <a:sym typeface="Arial"/>
              </a:endParaRPr>
            </a:p>
          </p:txBody>
        </p:sp>
        <p:sp>
          <p:nvSpPr>
            <p:cNvPr id="1974" name="Google Shape;1974;p78"/>
            <p:cNvSpPr/>
            <p:nvPr/>
          </p:nvSpPr>
          <p:spPr>
            <a:xfrm>
              <a:off x="6394850" y="1424614"/>
              <a:ext cx="356700" cy="346500"/>
            </a:xfrm>
            <a:prstGeom prst="ellipse">
              <a:avLst/>
            </a:prstGeom>
            <a:solidFill>
              <a:schemeClr val="accent6"/>
            </a:solidFill>
            <a:ln cap="flat" cmpd="sng" w="25400">
              <a:solidFill>
                <a:srgbClr val="0039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Arial"/>
                <a:buNone/>
              </a:pPr>
              <a:r>
                <a:t/>
              </a:r>
              <a:endParaRPr b="1" i="0" sz="500" u="none" cap="none" strike="noStrike">
                <a:solidFill>
                  <a:schemeClr val="lt1"/>
                </a:solidFill>
                <a:latin typeface="Arial"/>
                <a:ea typeface="Arial"/>
                <a:cs typeface="Arial"/>
                <a:sym typeface="Arial"/>
              </a:endParaRPr>
            </a:p>
          </p:txBody>
        </p:sp>
        <p:sp>
          <p:nvSpPr>
            <p:cNvPr id="1975" name="Google Shape;1975;p78"/>
            <p:cNvSpPr/>
            <p:nvPr/>
          </p:nvSpPr>
          <p:spPr>
            <a:xfrm>
              <a:off x="8218653" y="1438507"/>
              <a:ext cx="356700" cy="346500"/>
            </a:xfrm>
            <a:prstGeom prst="ellipse">
              <a:avLst/>
            </a:prstGeom>
            <a:solidFill>
              <a:schemeClr val="accent4"/>
            </a:solidFill>
            <a:ln cap="flat" cmpd="sng" w="25400">
              <a:solidFill>
                <a:srgbClr val="642F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0"/>
                <a:buFont typeface="Arial"/>
                <a:buNone/>
              </a:pPr>
              <a:r>
                <a:t/>
              </a:r>
              <a:endParaRPr b="1" i="0" sz="500" u="none" cap="none" strike="noStrike">
                <a:solidFill>
                  <a:schemeClr val="lt1"/>
                </a:solidFill>
                <a:latin typeface="Arial"/>
                <a:ea typeface="Arial"/>
                <a:cs typeface="Arial"/>
                <a:sym typeface="Arial"/>
              </a:endParaRPr>
            </a:p>
          </p:txBody>
        </p:sp>
        <p:grpSp>
          <p:nvGrpSpPr>
            <p:cNvPr id="1976" name="Google Shape;1976;p78"/>
            <p:cNvGrpSpPr/>
            <p:nvPr/>
          </p:nvGrpSpPr>
          <p:grpSpPr>
            <a:xfrm>
              <a:off x="3465210" y="1625997"/>
              <a:ext cx="576932" cy="153900"/>
              <a:chOff x="1433210" y="3035697"/>
              <a:chExt cx="576932" cy="153900"/>
            </a:xfrm>
          </p:grpSpPr>
          <p:cxnSp>
            <p:nvCxnSpPr>
              <p:cNvPr id="1977" name="Google Shape;1977;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78" name="Google Shape;1978;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79" name="Google Shape;1979;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1980" name="Google Shape;1980;p78"/>
            <p:cNvGrpSpPr/>
            <p:nvPr/>
          </p:nvGrpSpPr>
          <p:grpSpPr>
            <a:xfrm>
              <a:off x="3799306" y="1625585"/>
              <a:ext cx="828647" cy="257998"/>
              <a:chOff x="1433210" y="3035697"/>
              <a:chExt cx="576932" cy="153900"/>
            </a:xfrm>
          </p:grpSpPr>
          <p:cxnSp>
            <p:nvCxnSpPr>
              <p:cNvPr id="1981" name="Google Shape;1981;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82" name="Google Shape;1982;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83" name="Google Shape;1983;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1984" name="Google Shape;1984;p78"/>
            <p:cNvGrpSpPr/>
            <p:nvPr/>
          </p:nvGrpSpPr>
          <p:grpSpPr>
            <a:xfrm>
              <a:off x="4290429" y="1625899"/>
              <a:ext cx="576932" cy="153900"/>
              <a:chOff x="1433210" y="3035697"/>
              <a:chExt cx="576932" cy="153900"/>
            </a:xfrm>
          </p:grpSpPr>
          <p:cxnSp>
            <p:nvCxnSpPr>
              <p:cNvPr id="1985" name="Google Shape;1985;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86" name="Google Shape;1986;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87" name="Google Shape;1987;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1988" name="Google Shape;1988;p78"/>
            <p:cNvGrpSpPr/>
            <p:nvPr/>
          </p:nvGrpSpPr>
          <p:grpSpPr>
            <a:xfrm>
              <a:off x="6774610" y="1631335"/>
              <a:ext cx="576932" cy="153900"/>
              <a:chOff x="1433210" y="3035697"/>
              <a:chExt cx="576932" cy="153900"/>
            </a:xfrm>
          </p:grpSpPr>
          <p:cxnSp>
            <p:nvCxnSpPr>
              <p:cNvPr id="1989" name="Google Shape;1989;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90" name="Google Shape;1990;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91" name="Google Shape;1991;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1992" name="Google Shape;1992;p78"/>
            <p:cNvGrpSpPr/>
            <p:nvPr/>
          </p:nvGrpSpPr>
          <p:grpSpPr>
            <a:xfrm>
              <a:off x="7108706" y="1630923"/>
              <a:ext cx="828647" cy="257998"/>
              <a:chOff x="1433210" y="3035697"/>
              <a:chExt cx="576932" cy="153900"/>
            </a:xfrm>
          </p:grpSpPr>
          <p:cxnSp>
            <p:nvCxnSpPr>
              <p:cNvPr id="1993" name="Google Shape;1993;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94" name="Google Shape;1994;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95" name="Google Shape;1995;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1996" name="Google Shape;1996;p78"/>
            <p:cNvGrpSpPr/>
            <p:nvPr/>
          </p:nvGrpSpPr>
          <p:grpSpPr>
            <a:xfrm>
              <a:off x="7599829" y="1631237"/>
              <a:ext cx="576932" cy="153900"/>
              <a:chOff x="1433210" y="3035697"/>
              <a:chExt cx="576932" cy="153900"/>
            </a:xfrm>
          </p:grpSpPr>
          <p:cxnSp>
            <p:nvCxnSpPr>
              <p:cNvPr id="1997" name="Google Shape;1997;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1998" name="Google Shape;1998;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1999" name="Google Shape;1999;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2000" name="Google Shape;2000;p78"/>
            <p:cNvGrpSpPr/>
            <p:nvPr/>
          </p:nvGrpSpPr>
          <p:grpSpPr>
            <a:xfrm>
              <a:off x="5325647" y="1619993"/>
              <a:ext cx="576932" cy="153900"/>
              <a:chOff x="1433210" y="3035697"/>
              <a:chExt cx="576932" cy="153900"/>
            </a:xfrm>
          </p:grpSpPr>
          <p:cxnSp>
            <p:nvCxnSpPr>
              <p:cNvPr id="2001" name="Google Shape;2001;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2002" name="Google Shape;2002;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2003" name="Google Shape;2003;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grpSp>
          <p:nvGrpSpPr>
            <p:cNvPr id="2004" name="Google Shape;2004;p78"/>
            <p:cNvGrpSpPr/>
            <p:nvPr/>
          </p:nvGrpSpPr>
          <p:grpSpPr>
            <a:xfrm>
              <a:off x="5782751" y="1626710"/>
              <a:ext cx="576932" cy="153900"/>
              <a:chOff x="1433210" y="3035697"/>
              <a:chExt cx="576932" cy="153900"/>
            </a:xfrm>
          </p:grpSpPr>
          <p:cxnSp>
            <p:nvCxnSpPr>
              <p:cNvPr id="2005" name="Google Shape;2005;p78"/>
              <p:cNvCxnSpPr/>
              <p:nvPr/>
            </p:nvCxnSpPr>
            <p:spPr>
              <a:xfrm>
                <a:off x="1433210" y="3035697"/>
                <a:ext cx="110100" cy="153900"/>
              </a:xfrm>
              <a:prstGeom prst="straightConnector1">
                <a:avLst/>
              </a:prstGeom>
              <a:noFill/>
              <a:ln cap="flat" cmpd="sng" w="12700">
                <a:solidFill>
                  <a:srgbClr val="A5A5A5"/>
                </a:solidFill>
                <a:prstDash val="solid"/>
                <a:round/>
                <a:headEnd len="sm" w="sm" type="none"/>
                <a:tailEnd len="sm" w="sm" type="none"/>
              </a:ln>
            </p:spPr>
          </p:cxnSp>
          <p:cxnSp>
            <p:nvCxnSpPr>
              <p:cNvPr id="2006" name="Google Shape;2006;p78"/>
              <p:cNvCxnSpPr/>
              <p:nvPr/>
            </p:nvCxnSpPr>
            <p:spPr>
              <a:xfrm>
                <a:off x="1535819" y="3187449"/>
                <a:ext cx="368100" cy="0"/>
              </a:xfrm>
              <a:prstGeom prst="straightConnector1">
                <a:avLst/>
              </a:prstGeom>
              <a:noFill/>
              <a:ln cap="flat" cmpd="sng" w="12700">
                <a:solidFill>
                  <a:srgbClr val="A5A5A5"/>
                </a:solidFill>
                <a:prstDash val="solid"/>
                <a:round/>
                <a:headEnd len="sm" w="sm" type="none"/>
                <a:tailEnd len="sm" w="sm" type="none"/>
              </a:ln>
            </p:spPr>
          </p:cxnSp>
          <p:cxnSp>
            <p:nvCxnSpPr>
              <p:cNvPr id="2007" name="Google Shape;2007;p78"/>
              <p:cNvCxnSpPr/>
              <p:nvPr/>
            </p:nvCxnSpPr>
            <p:spPr>
              <a:xfrm flipH="1" rot="10800000">
                <a:off x="1899742" y="3035720"/>
                <a:ext cx="110400" cy="153600"/>
              </a:xfrm>
              <a:prstGeom prst="straightConnector1">
                <a:avLst/>
              </a:prstGeom>
              <a:noFill/>
              <a:ln cap="flat" cmpd="sng" w="12700">
                <a:solidFill>
                  <a:srgbClr val="A5A5A5"/>
                </a:solidFill>
                <a:prstDash val="solid"/>
                <a:round/>
                <a:headEnd len="sm" w="sm" type="none"/>
                <a:tailEnd len="sm" w="sm" type="triangle"/>
              </a:ln>
            </p:spPr>
          </p:cxnSp>
        </p:grpSp>
        <p:sp>
          <p:nvSpPr>
            <p:cNvPr id="2008" name="Google Shape;2008;p78"/>
            <p:cNvSpPr txBox="1"/>
            <p:nvPr/>
          </p:nvSpPr>
          <p:spPr>
            <a:xfrm>
              <a:off x="4971361" y="1486254"/>
              <a:ext cx="327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
                <a:buFont typeface="Arial"/>
                <a:buNone/>
              </a:pPr>
              <a:r>
                <a:rPr b="1" i="0" lang="en-US" sz="800" u="none" cap="none" strike="noStrike">
                  <a:solidFill>
                    <a:schemeClr val="lt1"/>
                  </a:solidFill>
                  <a:latin typeface="Arial"/>
                  <a:ea typeface="Arial"/>
                  <a:cs typeface="Arial"/>
                  <a:sym typeface="Arial"/>
                </a:rPr>
                <a:t>ER</a:t>
              </a:r>
              <a:endParaRPr sz="1800">
                <a:solidFill>
                  <a:schemeClr val="dk1"/>
                </a:solidFill>
                <a:latin typeface="Arial"/>
                <a:ea typeface="Arial"/>
                <a:cs typeface="Arial"/>
                <a:sym typeface="Arial"/>
              </a:endParaRPr>
            </a:p>
          </p:txBody>
        </p:sp>
        <p:sp>
          <p:nvSpPr>
            <p:cNvPr id="2009" name="Google Shape;2009;p78"/>
            <p:cNvSpPr txBox="1"/>
            <p:nvPr/>
          </p:nvSpPr>
          <p:spPr>
            <a:xfrm>
              <a:off x="6411693" y="1486254"/>
              <a:ext cx="3435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
                <a:buFont typeface="Arial"/>
                <a:buNone/>
              </a:pPr>
              <a:r>
                <a:rPr b="1" i="0" lang="en-US" sz="800" u="none" cap="none" strike="noStrike">
                  <a:solidFill>
                    <a:schemeClr val="lt1"/>
                  </a:solidFill>
                  <a:latin typeface="Arial"/>
                  <a:ea typeface="Arial"/>
                  <a:cs typeface="Arial"/>
                  <a:sym typeface="Arial"/>
                </a:rPr>
                <a:t>MR</a:t>
              </a:r>
              <a:endParaRPr sz="1800">
                <a:solidFill>
                  <a:schemeClr val="dk1"/>
                </a:solidFill>
                <a:latin typeface="Arial"/>
                <a:ea typeface="Arial"/>
                <a:cs typeface="Arial"/>
                <a:sym typeface="Arial"/>
              </a:endParaRPr>
            </a:p>
          </p:txBody>
        </p:sp>
        <p:sp>
          <p:nvSpPr>
            <p:cNvPr id="2010" name="Google Shape;2010;p78"/>
            <p:cNvSpPr txBox="1"/>
            <p:nvPr/>
          </p:nvSpPr>
          <p:spPr>
            <a:xfrm>
              <a:off x="8244361" y="1492604"/>
              <a:ext cx="3273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800"/>
                <a:buFont typeface="Arial"/>
                <a:buNone/>
              </a:pPr>
              <a:r>
                <a:rPr b="1" i="0" lang="en-US" sz="800" u="none" cap="none" strike="noStrike">
                  <a:solidFill>
                    <a:schemeClr val="lt1"/>
                  </a:solidFill>
                  <a:latin typeface="Arial"/>
                  <a:ea typeface="Arial"/>
                  <a:cs typeface="Arial"/>
                  <a:sym typeface="Arial"/>
                </a:rPr>
                <a:t>ER</a:t>
              </a:r>
              <a:endParaRPr sz="1800">
                <a:solidFill>
                  <a:schemeClr val="dk1"/>
                </a:solidFill>
                <a:latin typeface="Arial"/>
                <a:ea typeface="Arial"/>
                <a:cs typeface="Arial"/>
                <a:sym typeface="Arial"/>
              </a:endParaRPr>
            </a:p>
          </p:txBody>
        </p:sp>
        <p:pic>
          <p:nvPicPr>
            <p:cNvPr descr="On Off Button PNG, Vector, PSD, and Clipart With Transparent Background for  Free Download | Pngtree" id="2011" name="Google Shape;2011;p78"/>
            <p:cNvPicPr preferRelativeResize="0"/>
            <p:nvPr/>
          </p:nvPicPr>
          <p:blipFill rotWithShape="1">
            <a:blip r:embed="rId3">
              <a:alphaModFix/>
            </a:blip>
            <a:srcRect b="23531" l="49904" r="0" t="26804"/>
            <a:stretch/>
          </p:blipFill>
          <p:spPr>
            <a:xfrm>
              <a:off x="4645093" y="1679305"/>
              <a:ext cx="207827" cy="206036"/>
            </a:xfrm>
            <a:prstGeom prst="rect">
              <a:avLst/>
            </a:prstGeom>
            <a:noFill/>
            <a:ln>
              <a:noFill/>
            </a:ln>
          </p:spPr>
        </p:pic>
        <p:pic>
          <p:nvPicPr>
            <p:cNvPr descr="On Off Button PNG, Vector, PSD, and Clipart With Transparent Background for  Free Download | Pngtree" id="2012" name="Google Shape;2012;p78"/>
            <p:cNvPicPr preferRelativeResize="0"/>
            <p:nvPr/>
          </p:nvPicPr>
          <p:blipFill rotWithShape="1">
            <a:blip r:embed="rId3">
              <a:alphaModFix/>
            </a:blip>
            <a:srcRect b="23533" l="0" r="49904" t="14308"/>
            <a:stretch/>
          </p:blipFill>
          <p:spPr>
            <a:xfrm>
              <a:off x="4110825" y="1727401"/>
              <a:ext cx="207827" cy="257864"/>
            </a:xfrm>
            <a:prstGeom prst="rect">
              <a:avLst/>
            </a:prstGeom>
            <a:noFill/>
            <a:ln>
              <a:noFill/>
            </a:ln>
          </p:spPr>
        </p:pic>
        <p:pic>
          <p:nvPicPr>
            <p:cNvPr descr="On Off Button PNG, Vector, PSD, and Clipart With Transparent Background for  Free Download | Pngtree" id="2013" name="Google Shape;2013;p78"/>
            <p:cNvPicPr preferRelativeResize="0"/>
            <p:nvPr/>
          </p:nvPicPr>
          <p:blipFill rotWithShape="1">
            <a:blip r:embed="rId3">
              <a:alphaModFix/>
            </a:blip>
            <a:srcRect b="23533" l="0" r="49904" t="14308"/>
            <a:stretch/>
          </p:blipFill>
          <p:spPr>
            <a:xfrm>
              <a:off x="3476415" y="1619993"/>
              <a:ext cx="207827" cy="257864"/>
            </a:xfrm>
            <a:prstGeom prst="rect">
              <a:avLst/>
            </a:prstGeom>
            <a:noFill/>
            <a:ln>
              <a:noFill/>
            </a:ln>
          </p:spPr>
        </p:pic>
        <p:pic>
          <p:nvPicPr>
            <p:cNvPr descr="On Off Button PNG, Vector, PSD, and Clipart With Transparent Background for  Free Download | Pngtree" id="2014" name="Google Shape;2014;p78"/>
            <p:cNvPicPr preferRelativeResize="0"/>
            <p:nvPr/>
          </p:nvPicPr>
          <p:blipFill rotWithShape="1">
            <a:blip r:embed="rId3">
              <a:alphaModFix/>
            </a:blip>
            <a:srcRect b="23533" l="0" r="49904" t="14308"/>
            <a:stretch/>
          </p:blipFill>
          <p:spPr>
            <a:xfrm>
              <a:off x="5318248" y="1644684"/>
              <a:ext cx="207827" cy="257864"/>
            </a:xfrm>
            <a:prstGeom prst="rect">
              <a:avLst/>
            </a:prstGeom>
            <a:noFill/>
            <a:ln>
              <a:noFill/>
            </a:ln>
          </p:spPr>
        </p:pic>
        <p:pic>
          <p:nvPicPr>
            <p:cNvPr descr="On Off Button PNG, Vector, PSD, and Clipart With Transparent Background for  Free Download | Pngtree" id="2015" name="Google Shape;2015;p78"/>
            <p:cNvPicPr preferRelativeResize="0"/>
            <p:nvPr/>
          </p:nvPicPr>
          <p:blipFill rotWithShape="1">
            <a:blip r:embed="rId3">
              <a:alphaModFix/>
            </a:blip>
            <a:srcRect b="23533" l="0" r="49904" t="14308"/>
            <a:stretch/>
          </p:blipFill>
          <p:spPr>
            <a:xfrm>
              <a:off x="5959387" y="1630828"/>
              <a:ext cx="207827" cy="257864"/>
            </a:xfrm>
            <a:prstGeom prst="rect">
              <a:avLst/>
            </a:prstGeom>
            <a:noFill/>
            <a:ln>
              <a:noFill/>
            </a:ln>
          </p:spPr>
        </p:pic>
        <p:pic>
          <p:nvPicPr>
            <p:cNvPr descr="On Off Button PNG, Vector, PSD, and Clipart With Transparent Background for  Free Download | Pngtree" id="2016" name="Google Shape;2016;p78"/>
            <p:cNvPicPr preferRelativeResize="0"/>
            <p:nvPr/>
          </p:nvPicPr>
          <p:blipFill rotWithShape="1">
            <a:blip r:embed="rId3">
              <a:alphaModFix/>
            </a:blip>
            <a:srcRect b="23531" l="49904" r="0" t="26804"/>
            <a:stretch/>
          </p:blipFill>
          <p:spPr>
            <a:xfrm>
              <a:off x="7400014" y="1788313"/>
              <a:ext cx="207827" cy="206036"/>
            </a:xfrm>
            <a:prstGeom prst="rect">
              <a:avLst/>
            </a:prstGeom>
            <a:noFill/>
            <a:ln>
              <a:noFill/>
            </a:ln>
          </p:spPr>
        </p:pic>
        <p:pic>
          <p:nvPicPr>
            <p:cNvPr descr="On Off Button PNG, Vector, PSD, and Clipart With Transparent Background for  Free Download | Pngtree" id="2017" name="Google Shape;2017;p78"/>
            <p:cNvPicPr preferRelativeResize="0"/>
            <p:nvPr/>
          </p:nvPicPr>
          <p:blipFill rotWithShape="1">
            <a:blip r:embed="rId3">
              <a:alphaModFix/>
            </a:blip>
            <a:srcRect b="23531" l="49904" r="0" t="26804"/>
            <a:stretch/>
          </p:blipFill>
          <p:spPr>
            <a:xfrm>
              <a:off x="7952294" y="1687426"/>
              <a:ext cx="207827" cy="206036"/>
            </a:xfrm>
            <a:prstGeom prst="rect">
              <a:avLst/>
            </a:prstGeom>
            <a:noFill/>
            <a:ln>
              <a:noFill/>
            </a:ln>
          </p:spPr>
        </p:pic>
        <p:pic>
          <p:nvPicPr>
            <p:cNvPr descr="On Off Button PNG, Vector, PSD, and Clipart With Transparent Background for  Free Download | Pngtree" id="2018" name="Google Shape;2018;p78"/>
            <p:cNvPicPr preferRelativeResize="0"/>
            <p:nvPr/>
          </p:nvPicPr>
          <p:blipFill rotWithShape="1">
            <a:blip r:embed="rId3">
              <a:alphaModFix/>
            </a:blip>
            <a:srcRect b="23533" l="0" r="49904" t="14308"/>
            <a:stretch/>
          </p:blipFill>
          <p:spPr>
            <a:xfrm>
              <a:off x="6786746" y="1626591"/>
              <a:ext cx="207827" cy="257864"/>
            </a:xfrm>
            <a:prstGeom prst="rect">
              <a:avLst/>
            </a:prstGeom>
            <a:noFill/>
            <a:ln>
              <a:noFill/>
            </a:ln>
          </p:spPr>
        </p:pic>
      </p:grpSp>
      <p:sp>
        <p:nvSpPr>
          <p:cNvPr id="2019" name="Google Shape;2019;p78"/>
          <p:cNvSpPr txBox="1"/>
          <p:nvPr/>
        </p:nvSpPr>
        <p:spPr>
          <a:xfrm>
            <a:off x="982723" y="1421448"/>
            <a:ext cx="11544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Main Branch(Trunk)</a:t>
            </a:r>
            <a:endParaRPr sz="1800">
              <a:solidFill>
                <a:schemeClr val="dk1"/>
              </a:solidFill>
              <a:latin typeface="Arial"/>
              <a:ea typeface="Arial"/>
              <a:cs typeface="Arial"/>
              <a:sym typeface="Arial"/>
            </a:endParaRPr>
          </a:p>
        </p:txBody>
      </p:sp>
      <p:sp>
        <p:nvSpPr>
          <p:cNvPr id="2020" name="Google Shape;2020;p78"/>
          <p:cNvSpPr txBox="1"/>
          <p:nvPr/>
        </p:nvSpPr>
        <p:spPr>
          <a:xfrm>
            <a:off x="470702" y="1712879"/>
            <a:ext cx="893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000000"/>
                </a:solidFill>
                <a:latin typeface="Arial"/>
                <a:ea typeface="Arial"/>
                <a:cs typeface="Arial"/>
                <a:sym typeface="Arial"/>
              </a:rPr>
              <a:t>Short lived feature branches with toggle</a:t>
            </a:r>
            <a:endParaRPr sz="1800">
              <a:solidFill>
                <a:schemeClr val="dk1"/>
              </a:solidFill>
              <a:latin typeface="Arial"/>
              <a:ea typeface="Arial"/>
              <a:cs typeface="Arial"/>
              <a:sym typeface="Arial"/>
            </a:endParaRPr>
          </a:p>
        </p:txBody>
      </p:sp>
      <p:sp>
        <p:nvSpPr>
          <p:cNvPr id="2021" name="Google Shape;2021;p78"/>
          <p:cNvSpPr txBox="1"/>
          <p:nvPr/>
        </p:nvSpPr>
        <p:spPr>
          <a:xfrm>
            <a:off x="436455" y="1054328"/>
            <a:ext cx="49134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solidFill>
                  <a:srgbClr val="000000"/>
                </a:solidFill>
                <a:latin typeface="Arial"/>
                <a:ea typeface="Arial"/>
                <a:cs typeface="Arial"/>
                <a:sym typeface="Arial"/>
              </a:rPr>
              <a:t>Next Gen development would follow “Trunk Based” Development</a:t>
            </a:r>
            <a:r>
              <a:rPr lang="en-US" sz="1000">
                <a:solidFill>
                  <a:srgbClr val="000000"/>
                </a:solidFill>
                <a:latin typeface="Arial"/>
                <a:ea typeface="Arial"/>
                <a:cs typeface="Arial"/>
                <a:sym typeface="Arial"/>
              </a:rPr>
              <a:t> for new repositories</a:t>
            </a:r>
            <a:r>
              <a:rPr i="0" lang="en-US" sz="1000" u="none" cap="none" strike="noStrike">
                <a:solidFill>
                  <a:srgbClr val="000000"/>
                </a:solidFill>
                <a:latin typeface="Arial"/>
                <a:ea typeface="Arial"/>
                <a:cs typeface="Arial"/>
                <a:sym typeface="Arial"/>
              </a:rPr>
              <a:t>.</a:t>
            </a:r>
            <a:endParaRPr sz="1800">
              <a:solidFill>
                <a:schemeClr val="dk1"/>
              </a:solidFill>
              <a:latin typeface="Arial"/>
              <a:ea typeface="Arial"/>
              <a:cs typeface="Arial"/>
              <a:sym typeface="Arial"/>
            </a:endParaRPr>
          </a:p>
        </p:txBody>
      </p:sp>
      <p:graphicFrame>
        <p:nvGraphicFramePr>
          <p:cNvPr id="2022" name="Google Shape;2022;p78"/>
          <p:cNvGraphicFramePr/>
          <p:nvPr/>
        </p:nvGraphicFramePr>
        <p:xfrm>
          <a:off x="1057918" y="2338843"/>
          <a:ext cx="3000000" cy="3000000"/>
        </p:xfrm>
        <a:graphic>
          <a:graphicData uri="http://schemas.openxmlformats.org/drawingml/2006/table">
            <a:tbl>
              <a:tblPr>
                <a:noFill/>
                <a:tableStyleId>{F9374B98-9DA4-49C2-A5E1-3E0501EE0D82}</a:tableStyleId>
              </a:tblPr>
              <a:tblGrid>
                <a:gridCol w="2129675"/>
                <a:gridCol w="3928075"/>
              </a:tblGrid>
              <a:tr h="263325">
                <a:tc>
                  <a:txBody>
                    <a:bodyPr/>
                    <a:lstStyle/>
                    <a:p>
                      <a:pPr indent="0" lvl="0" marL="0" marR="0" rtl="0" algn="l">
                        <a:lnSpc>
                          <a:spcPct val="100000"/>
                        </a:lnSpc>
                        <a:spcBef>
                          <a:spcPts val="0"/>
                        </a:spcBef>
                        <a:spcAft>
                          <a:spcPts val="0"/>
                        </a:spcAft>
                        <a:buClr>
                          <a:schemeClr val="lt1"/>
                        </a:buClr>
                        <a:buSzPts val="800"/>
                        <a:buFont typeface="Arial"/>
                        <a:buNone/>
                      </a:pPr>
                      <a:r>
                        <a:rPr lang="en-US" sz="800" u="none" cap="none" strike="noStrike">
                          <a:solidFill>
                            <a:schemeClr val="lt1"/>
                          </a:solidFill>
                          <a:latin typeface="Arial"/>
                          <a:ea typeface="Arial"/>
                          <a:cs typeface="Arial"/>
                          <a:sym typeface="Arial"/>
                        </a:rPr>
                        <a:t>Application</a:t>
                      </a:r>
                      <a:endParaRPr/>
                    </a:p>
                  </a:txBody>
                  <a:tcPr marT="45725" marB="45725" marR="91450" marL="91450">
                    <a:solidFill>
                      <a:schemeClr val="dk1"/>
                    </a:solidFill>
                  </a:tcPr>
                </a:tc>
                <a:tc>
                  <a:txBody>
                    <a:bodyPr/>
                    <a:lstStyle/>
                    <a:p>
                      <a:pPr indent="0" lvl="0" marL="0" marR="0" rtl="0" algn="l">
                        <a:lnSpc>
                          <a:spcPct val="100000"/>
                        </a:lnSpc>
                        <a:spcBef>
                          <a:spcPts val="0"/>
                        </a:spcBef>
                        <a:spcAft>
                          <a:spcPts val="0"/>
                        </a:spcAft>
                        <a:buClr>
                          <a:schemeClr val="lt1"/>
                        </a:buClr>
                        <a:buSzPts val="800"/>
                        <a:buFont typeface="Arial"/>
                        <a:buNone/>
                      </a:pPr>
                      <a:r>
                        <a:rPr lang="en-US" sz="800" u="none" cap="none" strike="noStrike">
                          <a:solidFill>
                            <a:schemeClr val="lt1"/>
                          </a:solidFill>
                          <a:latin typeface="Arial"/>
                          <a:ea typeface="Arial"/>
                          <a:cs typeface="Arial"/>
                          <a:sym typeface="Arial"/>
                        </a:rPr>
                        <a:t>Branching Strategy</a:t>
                      </a:r>
                      <a:endParaRPr/>
                    </a:p>
                  </a:txBody>
                  <a:tcPr marT="45725" marB="45725" marR="91450" marL="91450">
                    <a:solidFill>
                      <a:schemeClr val="dk1"/>
                    </a:solidFill>
                  </a:tcPr>
                </a:tc>
              </a:tr>
              <a:tr h="4138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NGD WebApp (new SOE Front End)</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B cap="flat" cmpd="sng" w="12700">
                      <a:solidFill>
                        <a:srgbClr val="E3E3E3"/>
                      </a:solidFill>
                      <a:prstDash val="solid"/>
                      <a:round/>
                      <a:headEnd len="sm" w="sm" type="none"/>
                      <a:tailEnd len="sm" w="sm" type="none"/>
                    </a:lnB>
                    <a:solidFill>
                      <a:srgbClr val="D8D8D8"/>
                    </a:solidFill>
                  </a:tcPr>
                </a:tc>
                <a:tc>
                  <a:txBody>
                    <a:bodyPr/>
                    <a:lstStyle/>
                    <a:p>
                      <a:pPr indent="-171450" lvl="0" marL="171450" marR="0" rtl="0" algn="l">
                        <a:lnSpc>
                          <a:spcPct val="100000"/>
                        </a:lnSpc>
                        <a:spcBef>
                          <a:spcPts val="0"/>
                        </a:spcBef>
                        <a:spcAft>
                          <a:spcPts val="0"/>
                        </a:spcAft>
                        <a:buClr>
                          <a:srgbClr val="000000"/>
                        </a:buClr>
                        <a:buSzPts val="800"/>
                        <a:buFont typeface="Arial"/>
                        <a:buChar char="•"/>
                      </a:pPr>
                      <a:r>
                        <a:rPr lang="en-US" sz="800" u="none" cap="none" strike="noStrike">
                          <a:latin typeface="Arial"/>
                          <a:ea typeface="Arial"/>
                          <a:cs typeface="Arial"/>
                          <a:sym typeface="Arial"/>
                        </a:rPr>
                        <a:t>NGD WebApp to follow trunk-based development along with feature flag to enable / disable features.</a:t>
                      </a:r>
                      <a:endParaRPr sz="800">
                        <a:latin typeface="Arial"/>
                        <a:ea typeface="Arial"/>
                        <a:cs typeface="Arial"/>
                        <a:sym typeface="Arial"/>
                      </a:endParaRPr>
                    </a:p>
                  </a:txBody>
                  <a:tcPr marT="45725" marB="45725" marR="91450" marL="91450" anchor="ctr">
                    <a:lnL cap="flat" cmpd="sng" w="12700">
                      <a:solidFill>
                        <a:srgbClr val="E3E3E3"/>
                      </a:solidFill>
                      <a:prstDash val="solid"/>
                      <a:round/>
                      <a:headEnd len="sm" w="sm" type="none"/>
                      <a:tailEnd len="sm" w="sm" type="none"/>
                    </a:lnL>
                    <a:lnB cap="flat" cmpd="sng" w="12700">
                      <a:solidFill>
                        <a:srgbClr val="E3E3E3"/>
                      </a:solidFill>
                      <a:prstDash val="solid"/>
                      <a:round/>
                      <a:headEnd len="sm" w="sm" type="none"/>
                      <a:tailEnd len="sm" w="sm" type="none"/>
                    </a:lnB>
                  </a:tcPr>
                </a:tc>
              </a:tr>
              <a:tr h="2633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SOE Services</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T cap="flat" cmpd="sng" w="12700">
                      <a:solidFill>
                        <a:srgbClr val="E3E3E3"/>
                      </a:solidFill>
                      <a:prstDash val="solid"/>
                      <a:round/>
                      <a:headEnd len="sm" w="sm" type="none"/>
                      <a:tailEnd len="sm" w="sm" type="none"/>
                    </a:lnT>
                    <a:lnB cap="flat" cmpd="sng" w="12700">
                      <a:solidFill>
                        <a:srgbClr val="E3E3E3"/>
                      </a:solidFill>
                      <a:prstDash val="solid"/>
                      <a:round/>
                      <a:headEnd len="sm" w="sm" type="none"/>
                      <a:tailEnd len="sm" w="sm" type="none"/>
                    </a:lnB>
                    <a:solidFill>
                      <a:srgbClr val="F2F2F2"/>
                    </a:solidFill>
                  </a:tcPr>
                </a:tc>
                <a:tc rowSpan="5">
                  <a:txBody>
                    <a:bodyPr/>
                    <a:lstStyle/>
                    <a:p>
                      <a:pPr indent="-171450" lvl="0" marL="171450" marR="0" rtl="0" algn="l">
                        <a:lnSpc>
                          <a:spcPct val="100000"/>
                        </a:lnSpc>
                        <a:spcBef>
                          <a:spcPts val="0"/>
                        </a:spcBef>
                        <a:spcAft>
                          <a:spcPts val="0"/>
                        </a:spcAft>
                        <a:buClr>
                          <a:srgbClr val="000000"/>
                        </a:buClr>
                        <a:buSzPts val="800"/>
                        <a:buFont typeface="Arial"/>
                        <a:buChar char="•"/>
                      </a:pPr>
                      <a:r>
                        <a:rPr lang="en-US" sz="800" u="none" cap="none" strike="noStrike">
                          <a:latin typeface="Arial"/>
                          <a:ea typeface="Arial"/>
                          <a:cs typeface="Arial"/>
                          <a:sym typeface="Arial"/>
                        </a:rPr>
                        <a:t>These apps / existing application layer will continue to use the current branching strategy (feature-&gt;develop-&gt;release-main) </a:t>
                      </a:r>
                      <a:endParaRPr sz="800">
                        <a:latin typeface="Arial"/>
                        <a:ea typeface="Arial"/>
                        <a:cs typeface="Arial"/>
                        <a:sym typeface="Arial"/>
                      </a:endParaRPr>
                    </a:p>
                    <a:p>
                      <a:pPr indent="-127000" lvl="0" marL="171450" marR="0" rtl="0" algn="l">
                        <a:lnSpc>
                          <a:spcPct val="100000"/>
                        </a:lnSpc>
                        <a:spcBef>
                          <a:spcPts val="0"/>
                        </a:spcBef>
                        <a:spcAft>
                          <a:spcPts val="0"/>
                        </a:spcAft>
                        <a:buClr>
                          <a:srgbClr val="000000"/>
                        </a:buClr>
                        <a:buSzPts val="700"/>
                        <a:buFont typeface="Arial"/>
                        <a:buNone/>
                      </a:pPr>
                      <a:r>
                        <a:t/>
                      </a:r>
                      <a:endParaRPr sz="800" u="none" cap="none" strike="noStrike">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lang="en-US" sz="800" u="none" cap="none" strike="noStrike">
                          <a:latin typeface="Arial"/>
                          <a:ea typeface="Arial"/>
                          <a:cs typeface="Arial"/>
                          <a:sym typeface="Arial"/>
                        </a:rPr>
                        <a:t>Any new changes for NGD would be implemented using feature flag</a:t>
                      </a:r>
                      <a:endParaRPr sz="800">
                        <a:latin typeface="Arial"/>
                        <a:ea typeface="Arial"/>
                        <a:cs typeface="Arial"/>
                        <a:sym typeface="Arial"/>
                      </a:endParaRPr>
                    </a:p>
                    <a:p>
                      <a:pPr indent="-127000" lvl="0" marL="171450" marR="0" rtl="0" algn="l">
                        <a:lnSpc>
                          <a:spcPct val="100000"/>
                        </a:lnSpc>
                        <a:spcBef>
                          <a:spcPts val="0"/>
                        </a:spcBef>
                        <a:spcAft>
                          <a:spcPts val="0"/>
                        </a:spcAft>
                        <a:buClr>
                          <a:srgbClr val="000000"/>
                        </a:buClr>
                        <a:buSzPts val="700"/>
                        <a:buFont typeface="Arial"/>
                        <a:buNone/>
                      </a:pPr>
                      <a:r>
                        <a:t/>
                      </a:r>
                      <a:endParaRPr sz="800" u="none" cap="none" strike="noStrike">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800"/>
                        <a:buFont typeface="Arial"/>
                        <a:buChar char="•"/>
                      </a:pPr>
                      <a:r>
                        <a:rPr lang="en-US" sz="800" u="none" cap="none" strike="noStrike">
                          <a:latin typeface="Arial"/>
                          <a:ea typeface="Arial"/>
                          <a:cs typeface="Arial"/>
                          <a:sym typeface="Arial"/>
                        </a:rPr>
                        <a:t>Any “new” service layer repo to follow trunk-based development</a:t>
                      </a:r>
                      <a:endParaRPr sz="800">
                        <a:latin typeface="Arial"/>
                        <a:ea typeface="Arial"/>
                        <a:cs typeface="Arial"/>
                        <a:sym typeface="Arial"/>
                      </a:endParaRPr>
                    </a:p>
                  </a:txBody>
                  <a:tcPr marT="45725" marB="45725" marR="91450" marL="91450" anchor="ctr">
                    <a:lnL cap="flat" cmpd="sng" w="12700">
                      <a:solidFill>
                        <a:srgbClr val="E3E3E3"/>
                      </a:solidFill>
                      <a:prstDash val="solid"/>
                      <a:round/>
                      <a:headEnd len="sm" w="sm" type="none"/>
                      <a:tailEnd len="sm" w="sm" type="none"/>
                    </a:lnL>
                    <a:lnT cap="flat" cmpd="sng" w="12700">
                      <a:solidFill>
                        <a:srgbClr val="E3E3E3"/>
                      </a:solidFill>
                      <a:prstDash val="solid"/>
                      <a:round/>
                      <a:headEnd len="sm" w="sm" type="none"/>
                      <a:tailEnd len="sm" w="sm" type="none"/>
                    </a:lnT>
                  </a:tcPr>
                </a:tc>
              </a:tr>
              <a:tr h="2633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CXP Aggregate</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T cap="flat" cmpd="sng" w="12700">
                      <a:solidFill>
                        <a:srgbClr val="E3E3E3"/>
                      </a:solidFill>
                      <a:prstDash val="solid"/>
                      <a:round/>
                      <a:headEnd len="sm" w="sm" type="none"/>
                      <a:tailEnd len="sm" w="sm" type="none"/>
                    </a:lnT>
                    <a:lnB cap="flat" cmpd="sng" w="12700">
                      <a:solidFill>
                        <a:srgbClr val="E3E3E3"/>
                      </a:solidFill>
                      <a:prstDash val="solid"/>
                      <a:round/>
                      <a:headEnd len="sm" w="sm" type="none"/>
                      <a:tailEnd len="sm" w="sm" type="none"/>
                    </a:lnB>
                    <a:solidFill>
                      <a:srgbClr val="F2F2F2"/>
                    </a:solidFill>
                  </a:tcPr>
                </a:tc>
                <a:tc vMerge="1"/>
              </a:tr>
              <a:tr h="2633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CXP Domain</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T cap="flat" cmpd="sng" w="12700">
                      <a:solidFill>
                        <a:srgbClr val="E3E3E3"/>
                      </a:solidFill>
                      <a:prstDash val="solid"/>
                      <a:round/>
                      <a:headEnd len="sm" w="sm" type="none"/>
                      <a:tailEnd len="sm" w="sm" type="none"/>
                    </a:lnT>
                    <a:lnB cap="flat" cmpd="sng" w="12700">
                      <a:solidFill>
                        <a:srgbClr val="E3E3E3"/>
                      </a:solidFill>
                      <a:prstDash val="solid"/>
                      <a:round/>
                      <a:headEnd len="sm" w="sm" type="none"/>
                      <a:tailEnd len="sm" w="sm" type="none"/>
                    </a:lnB>
                    <a:solidFill>
                      <a:srgbClr val="F2F2F2"/>
                    </a:solidFill>
                  </a:tcPr>
                </a:tc>
                <a:tc vMerge="1"/>
              </a:tr>
              <a:tr h="2633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PEGA/CJCM</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T cap="flat" cmpd="sng" w="12700">
                      <a:solidFill>
                        <a:srgbClr val="E3E3E3"/>
                      </a:solidFill>
                      <a:prstDash val="solid"/>
                      <a:round/>
                      <a:headEnd len="sm" w="sm" type="none"/>
                      <a:tailEnd len="sm" w="sm" type="none"/>
                    </a:lnT>
                    <a:lnB cap="flat" cmpd="sng" w="12700">
                      <a:solidFill>
                        <a:srgbClr val="E3E3E3"/>
                      </a:solidFill>
                      <a:prstDash val="solid"/>
                      <a:round/>
                      <a:headEnd len="sm" w="sm" type="none"/>
                      <a:tailEnd len="sm" w="sm" type="none"/>
                    </a:lnB>
                    <a:solidFill>
                      <a:srgbClr val="F2F2F2"/>
                    </a:solidFill>
                  </a:tcPr>
                </a:tc>
                <a:tc vMerge="1"/>
              </a:tr>
              <a:tr h="263325">
                <a:tc>
                  <a:txBody>
                    <a:bodyPr/>
                    <a:lstStyle/>
                    <a:p>
                      <a:pPr indent="0" lvl="0" marL="0" marR="0" rtl="0" algn="l">
                        <a:lnSpc>
                          <a:spcPct val="100000"/>
                        </a:lnSpc>
                        <a:spcBef>
                          <a:spcPts val="0"/>
                        </a:spcBef>
                        <a:spcAft>
                          <a:spcPts val="0"/>
                        </a:spcAft>
                        <a:buClr>
                          <a:schemeClr val="dk1"/>
                        </a:buClr>
                        <a:buSzPts val="800"/>
                        <a:buFont typeface="Arial"/>
                        <a:buNone/>
                      </a:pPr>
                      <a:r>
                        <a:rPr lang="en-US" sz="800" u="none" cap="none" strike="noStrike">
                          <a:latin typeface="Arial"/>
                          <a:ea typeface="Arial"/>
                          <a:cs typeface="Arial"/>
                          <a:sym typeface="Arial"/>
                        </a:rPr>
                        <a:t>AEM</a:t>
                      </a:r>
                      <a:endParaRPr sz="800">
                        <a:latin typeface="Arial"/>
                        <a:ea typeface="Arial"/>
                        <a:cs typeface="Arial"/>
                        <a:sym typeface="Arial"/>
                      </a:endParaRPr>
                    </a:p>
                  </a:txBody>
                  <a:tcPr marT="45725" marB="45725" marR="91450" marL="91450">
                    <a:lnR cap="flat" cmpd="sng" w="12700">
                      <a:solidFill>
                        <a:srgbClr val="E3E3E3"/>
                      </a:solidFill>
                      <a:prstDash val="solid"/>
                      <a:round/>
                      <a:headEnd len="sm" w="sm" type="none"/>
                      <a:tailEnd len="sm" w="sm" type="none"/>
                    </a:lnR>
                    <a:lnT cap="flat" cmpd="sng" w="12700">
                      <a:solidFill>
                        <a:srgbClr val="E3E3E3"/>
                      </a:solidFill>
                      <a:prstDash val="solid"/>
                      <a:round/>
                      <a:headEnd len="sm" w="sm" type="none"/>
                      <a:tailEnd len="sm" w="sm" type="none"/>
                    </a:lnT>
                    <a:solidFill>
                      <a:srgbClr val="F2F2F2"/>
                    </a:solidFill>
                  </a:tcPr>
                </a:tc>
                <a:tc vMerge="1"/>
              </a:tr>
            </a:tbl>
          </a:graphicData>
        </a:graphic>
      </p:graphicFrame>
      <p:sp>
        <p:nvSpPr>
          <p:cNvPr id="2023" name="Google Shape;2023;p78"/>
          <p:cNvSpPr txBox="1"/>
          <p:nvPr/>
        </p:nvSpPr>
        <p:spPr>
          <a:xfrm>
            <a:off x="6747546" y="1027698"/>
            <a:ext cx="18852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800"/>
              <a:buFont typeface="Arial"/>
              <a:buNone/>
            </a:pPr>
            <a:br>
              <a:rPr b="1" i="0" lang="en-US" sz="800" u="none" cap="none" strike="noStrike">
                <a:solidFill>
                  <a:schemeClr val="dk1"/>
                </a:solidFill>
                <a:latin typeface="Arial"/>
                <a:ea typeface="Arial"/>
                <a:cs typeface="Arial"/>
                <a:sym typeface="Arial"/>
              </a:rPr>
            </a:br>
            <a:r>
              <a:rPr b="1" i="0" lang="en-US" sz="800" u="none" cap="none" strike="noStrike">
                <a:solidFill>
                  <a:schemeClr val="dk1"/>
                </a:solidFill>
                <a:latin typeface="Arial"/>
                <a:ea typeface="Arial"/>
                <a:cs typeface="Arial"/>
                <a:sym typeface="Arial"/>
              </a:rPr>
              <a:t>A source-control branching model, where developers collaborate on code in a single branch called ‘</a:t>
            </a:r>
            <a:r>
              <a:rPr b="1" i="0" lang="en-US" sz="800" u="none" cap="none" strike="noStrike">
                <a:solidFill>
                  <a:schemeClr val="accent1"/>
                </a:solidFill>
                <a:latin typeface="Arial"/>
                <a:ea typeface="Arial"/>
                <a:cs typeface="Arial"/>
                <a:sym typeface="Arial"/>
              </a:rPr>
              <a:t>trunk</a:t>
            </a:r>
            <a:r>
              <a:rPr b="1" i="0" lang="en-US" sz="800" u="none" cap="none" strike="noStrike">
                <a:solidFill>
                  <a:schemeClr val="dk1"/>
                </a:solidFill>
                <a:latin typeface="Arial"/>
                <a:ea typeface="Arial"/>
                <a:cs typeface="Arial"/>
                <a:sym typeface="Arial"/>
              </a:rPr>
              <a:t>’</a:t>
            </a:r>
            <a:endParaRPr b="1" i="0" sz="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g2d1ce9cd426_2_0"/>
          <p:cNvSpPr txBox="1"/>
          <p:nvPr/>
        </p:nvSpPr>
        <p:spPr>
          <a:xfrm>
            <a:off x="544531" y="492008"/>
            <a:ext cx="1881300" cy="12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800"/>
              <a:buFont typeface="Verizon NHG DS"/>
              <a:buNone/>
            </a:pPr>
            <a:r>
              <a:rPr b="0" i="0" lang="en-US" sz="800" u="none" cap="none" strike="noStrike">
                <a:solidFill>
                  <a:schemeClr val="dk1"/>
                </a:solidFill>
                <a:latin typeface="Verizon NHG DS"/>
                <a:ea typeface="Verizon NHG DS"/>
                <a:cs typeface="Verizon NHG DS"/>
                <a:sym typeface="Verizon NHG DS"/>
              </a:rPr>
              <a:t>NextGen Digital</a:t>
            </a:r>
            <a:endParaRPr b="0" i="0" sz="1100" u="none" cap="none" strike="noStrike">
              <a:solidFill>
                <a:schemeClr val="dk1"/>
              </a:solidFill>
              <a:latin typeface="Verizon NHG TX"/>
              <a:ea typeface="Verizon NHG TX"/>
              <a:cs typeface="Verizon NHG TX"/>
              <a:sym typeface="Verizon NHG TX"/>
            </a:endParaRPr>
          </a:p>
        </p:txBody>
      </p:sp>
      <p:sp>
        <p:nvSpPr>
          <p:cNvPr id="608" name="Google Shape;608;g2d1ce9cd426_2_0"/>
          <p:cNvSpPr txBox="1"/>
          <p:nvPr/>
        </p:nvSpPr>
        <p:spPr>
          <a:xfrm>
            <a:off x="530401" y="649225"/>
            <a:ext cx="8156400" cy="831300"/>
          </a:xfrm>
          <a:prstGeom prst="rect">
            <a:avLst/>
          </a:prstGeom>
          <a:noFill/>
          <a:ln>
            <a:noFill/>
          </a:ln>
        </p:spPr>
        <p:txBody>
          <a:bodyPr anchorCtr="0" anchor="t" bIns="0" lIns="0" spcFirstLastPara="1" rIns="0" wrap="square" tIns="0">
            <a:spAutoFit/>
          </a:bodyPr>
          <a:lstStyle/>
          <a:p>
            <a:pPr indent="0" lvl="1" marL="0" marR="0" rtl="0" algn="l">
              <a:spcBef>
                <a:spcPts val="0"/>
              </a:spcBef>
              <a:spcAft>
                <a:spcPts val="0"/>
              </a:spcAft>
              <a:buClr>
                <a:schemeClr val="dk1"/>
              </a:buClr>
              <a:buSzPts val="2700"/>
              <a:buFont typeface="Verizon NHG DS"/>
              <a:buNone/>
            </a:pPr>
            <a:r>
              <a:rPr b="1" i="0" lang="en-US" sz="2700" u="none" cap="none" strike="noStrike">
                <a:solidFill>
                  <a:schemeClr val="dk1"/>
                </a:solidFill>
                <a:latin typeface="Verizon NHG DS"/>
                <a:ea typeface="Verizon NHG DS"/>
                <a:cs typeface="Verizon NHG DS"/>
                <a:sym typeface="Verizon NHG DS"/>
              </a:rPr>
              <a:t>NGD Architecture | </a:t>
            </a:r>
            <a:r>
              <a:rPr b="0" i="0" lang="en-US" sz="2700" u="none" cap="none" strike="noStrike">
                <a:solidFill>
                  <a:schemeClr val="dk1"/>
                </a:solidFill>
                <a:latin typeface="Verizon NHG DS"/>
                <a:ea typeface="Verizon NHG DS"/>
                <a:cs typeface="Verizon NHG DS"/>
                <a:sym typeface="Verizon NHG DS"/>
              </a:rPr>
              <a:t>Building for  future</a:t>
            </a:r>
            <a:endParaRPr b="0" i="0" sz="2700" u="none" cap="none" strike="noStrike">
              <a:solidFill>
                <a:schemeClr val="dk1"/>
              </a:solidFill>
              <a:latin typeface="Verizon NHG DS"/>
              <a:ea typeface="Verizon NHG DS"/>
              <a:cs typeface="Verizon NHG DS"/>
              <a:sym typeface="Verizon NHG DS"/>
            </a:endParaRPr>
          </a:p>
          <a:p>
            <a:pPr indent="0" lvl="1" marL="0" marR="0" rtl="0" algn="l">
              <a:spcBef>
                <a:spcPts val="0"/>
              </a:spcBef>
              <a:spcAft>
                <a:spcPts val="0"/>
              </a:spcAft>
              <a:buClr>
                <a:schemeClr val="dk1"/>
              </a:buClr>
              <a:buSzPts val="2700"/>
              <a:buFont typeface="Verizon NHG TX"/>
              <a:buNone/>
            </a:pPr>
            <a:r>
              <a:t/>
            </a:r>
            <a:endParaRPr b="1" i="0" sz="2700" u="none" cap="none" strike="noStrike">
              <a:solidFill>
                <a:schemeClr val="dk1"/>
              </a:solidFill>
              <a:latin typeface="Verizon NHG DS"/>
              <a:ea typeface="Verizon NHG DS"/>
              <a:cs typeface="Verizon NHG DS"/>
              <a:sym typeface="Verizon NHG DS"/>
            </a:endParaRPr>
          </a:p>
        </p:txBody>
      </p:sp>
      <p:sp>
        <p:nvSpPr>
          <p:cNvPr id="609" name="Google Shape;609;g2d1ce9cd426_2_0"/>
          <p:cNvSpPr txBox="1"/>
          <p:nvPr>
            <p:ph idx="12" type="sldNum"/>
          </p:nvPr>
        </p:nvSpPr>
        <p:spPr>
          <a:xfrm>
            <a:off x="8458200" y="4547616"/>
            <a:ext cx="228600" cy="228600"/>
          </a:xfrm>
          <a:prstGeom prst="rect">
            <a:avLst/>
          </a:prstGeom>
          <a:noFill/>
          <a:ln>
            <a:noFill/>
          </a:ln>
        </p:spPr>
        <p:txBody>
          <a:bodyPr anchorCtr="0" anchor="b" bIns="0" lIns="0" spcFirstLastPara="1" rIns="0" wrap="square" tIns="0">
            <a:noAutofit/>
          </a:bodyPr>
          <a:lstStyle/>
          <a:p>
            <a:pPr indent="38100" lvl="0" marL="0" rtl="0" algn="l">
              <a:spcBef>
                <a:spcPts val="0"/>
              </a:spcBef>
              <a:spcAft>
                <a:spcPts val="0"/>
              </a:spcAft>
              <a:buClr>
                <a:srgbClr val="000000"/>
              </a:buClr>
              <a:buSzPts val="700"/>
              <a:buFont typeface="Arial"/>
              <a:buNone/>
            </a:pPr>
            <a:fld id="{00000000-1234-1234-1234-123412341234}" type="slidenum">
              <a:rPr lang="en-US"/>
              <a:t>‹#›</a:t>
            </a:fld>
            <a:endParaRPr/>
          </a:p>
        </p:txBody>
      </p:sp>
      <p:sp>
        <p:nvSpPr>
          <p:cNvPr id="610" name="Google Shape;610;g2d1ce9cd426_2_0"/>
          <p:cNvSpPr/>
          <p:nvPr/>
        </p:nvSpPr>
        <p:spPr>
          <a:xfrm>
            <a:off x="338903" y="4143378"/>
            <a:ext cx="8347800" cy="316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200"/>
              <a:buFont typeface="Verizon NHG DS"/>
              <a:buNone/>
            </a:pPr>
            <a:r>
              <a:rPr b="0" i="0" lang="en-US" sz="1200" u="none" cap="none" strike="noStrike">
                <a:solidFill>
                  <a:schemeClr val="lt1"/>
                </a:solidFill>
                <a:latin typeface="Verizon NHG DS"/>
                <a:ea typeface="Verizon NHG DS"/>
                <a:cs typeface="Verizon NHG DS"/>
                <a:sym typeface="Verizon NHG DS"/>
              </a:rPr>
              <a:t>Leverage the core tenets of the strong </a:t>
            </a:r>
            <a:r>
              <a:rPr b="1" i="0" lang="en-US" sz="1200" u="none" cap="none" strike="noStrike">
                <a:solidFill>
                  <a:schemeClr val="lt1"/>
                </a:solidFill>
                <a:latin typeface="Verizon NHG DS"/>
                <a:ea typeface="Verizon NHG DS"/>
                <a:cs typeface="Verizon NHG DS"/>
                <a:sym typeface="Verizon NHG DS"/>
              </a:rPr>
              <a:t>North Star architecture foundation</a:t>
            </a:r>
            <a:endParaRPr b="1" i="0" sz="1200" u="none" cap="none" strike="noStrike">
              <a:solidFill>
                <a:schemeClr val="lt1"/>
              </a:solidFill>
              <a:latin typeface="Verizon NHG DS"/>
              <a:ea typeface="Verizon NHG DS"/>
              <a:cs typeface="Verizon NHG DS"/>
              <a:sym typeface="Verizon NHG DS"/>
            </a:endParaRPr>
          </a:p>
        </p:txBody>
      </p:sp>
      <p:pic>
        <p:nvPicPr>
          <p:cNvPr id="611" name="Google Shape;611;g2d1ce9cd426_2_0"/>
          <p:cNvPicPr preferRelativeResize="0"/>
          <p:nvPr/>
        </p:nvPicPr>
        <p:blipFill rotWithShape="1">
          <a:blip r:embed="rId3">
            <a:alphaModFix/>
          </a:blip>
          <a:srcRect b="0" l="0" r="0" t="0"/>
          <a:stretch/>
        </p:blipFill>
        <p:spPr>
          <a:xfrm>
            <a:off x="257138" y="1253347"/>
            <a:ext cx="6309359" cy="2709313"/>
          </a:xfrm>
          <a:prstGeom prst="rect">
            <a:avLst/>
          </a:prstGeom>
          <a:noFill/>
          <a:ln>
            <a:noFill/>
          </a:ln>
        </p:spPr>
      </p:pic>
      <p:sp>
        <p:nvSpPr>
          <p:cNvPr id="612" name="Google Shape;612;g2d1ce9cd426_2_0"/>
          <p:cNvSpPr/>
          <p:nvPr/>
        </p:nvSpPr>
        <p:spPr>
          <a:xfrm>
            <a:off x="6557775" y="1356190"/>
            <a:ext cx="2129100" cy="2684400"/>
          </a:xfrm>
          <a:prstGeom prst="rect">
            <a:avLst/>
          </a:prstGeom>
          <a:solidFill>
            <a:schemeClr val="lt1"/>
          </a:solidFill>
          <a:ln cap="flat" cmpd="sng" w="9525">
            <a:solidFill>
              <a:srgbClr val="D8D8D8"/>
            </a:solidFill>
            <a:prstDash val="solid"/>
            <a:round/>
            <a:headEnd len="sm" w="sm" type="none"/>
            <a:tailEnd len="sm" w="sm" type="none"/>
          </a:ln>
        </p:spPr>
        <p:txBody>
          <a:bodyPr anchorCtr="0" anchor="t" bIns="45700" lIns="182875" spcFirstLastPara="1" rIns="91425" wrap="square" tIns="274300">
            <a:noAutofit/>
          </a:bodyPr>
          <a:lstStyle/>
          <a:p>
            <a:pPr indent="-100584" lvl="0" marL="100584" marR="0" rtl="0" algn="l">
              <a:lnSpc>
                <a:spcPct val="100000"/>
              </a:lnSpc>
              <a:spcBef>
                <a:spcPts val="0"/>
              </a:spcBef>
              <a:spcAft>
                <a:spcPts val="0"/>
              </a:spcAft>
              <a:buClr>
                <a:srgbClr val="000000"/>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Keep it simple, less hops</a:t>
            </a:r>
            <a:endParaRPr b="0" i="0" sz="800" u="none" cap="none" strike="noStrike">
              <a:solidFill>
                <a:schemeClr val="dk1"/>
              </a:solidFill>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rgbClr val="000000"/>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Trunk Based Code Development </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Enforcing architecture guideline (WAST)</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NextGen error handling framework</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Automated Validation &amp; Governance - SENTRY</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 Independent track</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Restricted Blast Radius</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100584" lvl="0" marL="100584" marR="0" rtl="0" algn="l">
              <a:lnSpc>
                <a:spcPct val="100000"/>
              </a:lnSpc>
              <a:spcBef>
                <a:spcPts val="1200"/>
              </a:spcBef>
              <a:spcAft>
                <a:spcPts val="0"/>
              </a:spcAft>
              <a:buClr>
                <a:schemeClr val="dk1"/>
              </a:buClr>
              <a:buSzPts val="900"/>
              <a:buFont typeface="Verizon NHG DS"/>
              <a:buChar char="❖"/>
            </a:pPr>
            <a:r>
              <a:rPr b="0" i="0" lang="en-US" sz="800" u="none" cap="none" strike="noStrike">
                <a:solidFill>
                  <a:schemeClr val="dk1"/>
                </a:solidFill>
                <a:highlight>
                  <a:schemeClr val="lt1"/>
                </a:highlight>
                <a:latin typeface="Verizon NHG DS"/>
                <a:ea typeface="Verizon NHG DS"/>
                <a:cs typeface="Verizon NHG DS"/>
                <a:sym typeface="Verizon NHG DS"/>
              </a:rPr>
              <a:t>Latency Shame List</a:t>
            </a:r>
            <a:endParaRPr b="0" i="0" sz="800" u="none" cap="none" strike="noStrike">
              <a:solidFill>
                <a:schemeClr val="dk1"/>
              </a:solidFill>
              <a:highlight>
                <a:schemeClr val="lt1"/>
              </a:highlight>
              <a:latin typeface="Verizon NHG DS"/>
              <a:ea typeface="Verizon NHG DS"/>
              <a:cs typeface="Verizon NHG DS"/>
              <a:sym typeface="Verizon NHG DS"/>
            </a:endParaRPr>
          </a:p>
          <a:p>
            <a:pPr indent="0" lvl="0" marL="0" marR="0" rtl="0" algn="l">
              <a:lnSpc>
                <a:spcPct val="100000"/>
              </a:lnSpc>
              <a:spcBef>
                <a:spcPts val="1200"/>
              </a:spcBef>
              <a:spcAft>
                <a:spcPts val="0"/>
              </a:spcAft>
              <a:buClr>
                <a:schemeClr val="dk1"/>
              </a:buClr>
              <a:buSzPts val="900"/>
              <a:buFont typeface="Verizon NHG TX"/>
              <a:buNone/>
            </a:pPr>
            <a:r>
              <a:t/>
            </a:r>
            <a:endParaRPr b="0" i="0" sz="900" u="none" cap="none" strike="noStrike">
              <a:solidFill>
                <a:schemeClr val="dk1"/>
              </a:solidFill>
              <a:highlight>
                <a:schemeClr val="lt1"/>
              </a:highlight>
              <a:latin typeface="Verizon NHG DS"/>
              <a:ea typeface="Verizon NHG DS"/>
              <a:cs typeface="Verizon NHG DS"/>
              <a:sym typeface="Verizon NHG DS"/>
            </a:endParaRPr>
          </a:p>
        </p:txBody>
      </p:sp>
      <p:sp>
        <p:nvSpPr>
          <p:cNvPr id="613" name="Google Shape;613;g2d1ce9cd426_2_0"/>
          <p:cNvSpPr/>
          <p:nvPr/>
        </p:nvSpPr>
        <p:spPr>
          <a:xfrm>
            <a:off x="6566500" y="1175472"/>
            <a:ext cx="2129100" cy="31650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Verizon NHG DS"/>
              <a:buNone/>
            </a:pPr>
            <a:r>
              <a:rPr b="1" i="0" lang="en-US" sz="1000" u="none" cap="none" strike="noStrike">
                <a:solidFill>
                  <a:schemeClr val="lt1"/>
                </a:solidFill>
                <a:latin typeface="Verizon NHG DS"/>
                <a:ea typeface="Verizon NHG DS"/>
                <a:cs typeface="Verizon NHG DS"/>
                <a:sym typeface="Verizon NHG DS"/>
              </a:rPr>
              <a:t> Core Architecture Tenets</a:t>
            </a:r>
            <a:endParaRPr b="0" i="0" sz="1000" u="none" cap="none" strike="noStrike">
              <a:solidFill>
                <a:schemeClr val="dk1"/>
              </a:solidFill>
              <a:latin typeface="Verizon NHG DS"/>
              <a:ea typeface="Verizon NHG DS"/>
              <a:cs typeface="Verizon NHG DS"/>
              <a:sym typeface="Verizon NHG DS"/>
            </a:endParaRPr>
          </a:p>
        </p:txBody>
      </p:sp>
      <p:sp>
        <p:nvSpPr>
          <p:cNvPr id="614" name="Google Shape;614;g2d1ce9cd426_2_0"/>
          <p:cNvSpPr/>
          <p:nvPr/>
        </p:nvSpPr>
        <p:spPr>
          <a:xfrm>
            <a:off x="864000" y="4562016"/>
            <a:ext cx="2131200" cy="228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izon NHG TX"/>
              <a:ea typeface="Verizon NHG TX"/>
              <a:cs typeface="Verizon NHG TX"/>
              <a:sym typeface="Verizon NHG TX"/>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79"/>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4800"/>
              <a:buFont typeface="Arial"/>
              <a:buNone/>
            </a:pPr>
            <a:r>
              <a:rPr lang="en-US" sz="4800">
                <a:latin typeface="Arial"/>
                <a:ea typeface="Arial"/>
                <a:cs typeface="Arial"/>
                <a:sym typeface="Arial"/>
              </a:rPr>
              <a:t>Current Gen vs NGD Throttling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80"/>
          <p:cNvSpPr/>
          <p:nvPr/>
        </p:nvSpPr>
        <p:spPr>
          <a:xfrm>
            <a:off x="6680905" y="967081"/>
            <a:ext cx="2337001" cy="3264677"/>
          </a:xfrm>
          <a:prstGeom prst="rect">
            <a:avLst/>
          </a:prstGeom>
          <a:solidFill>
            <a:srgbClr val="F2F2F2"/>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6" name="Google Shape;2036;p80"/>
          <p:cNvSpPr/>
          <p:nvPr/>
        </p:nvSpPr>
        <p:spPr>
          <a:xfrm>
            <a:off x="5053376" y="971107"/>
            <a:ext cx="1564672" cy="3260651"/>
          </a:xfrm>
          <a:prstGeom prst="rect">
            <a:avLst/>
          </a:prstGeom>
          <a:solidFill>
            <a:srgbClr val="F2F2F2"/>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7" name="Google Shape;2037;p80"/>
          <p:cNvSpPr/>
          <p:nvPr/>
        </p:nvSpPr>
        <p:spPr>
          <a:xfrm>
            <a:off x="1593668" y="971107"/>
            <a:ext cx="3391507" cy="3260100"/>
          </a:xfrm>
          <a:prstGeom prst="rect">
            <a:avLst/>
          </a:prstGeom>
          <a:solidFill>
            <a:srgbClr val="F2F2F2"/>
          </a:solidFill>
          <a:ln cap="sq"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8" name="Google Shape;2038;p80"/>
          <p:cNvSpPr txBox="1"/>
          <p:nvPr>
            <p:ph type="title"/>
          </p:nvPr>
        </p:nvSpPr>
        <p:spPr>
          <a:xfrm>
            <a:off x="450579" y="602877"/>
            <a:ext cx="7886700" cy="259852"/>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00"/>
              <a:buFont typeface="Arial"/>
              <a:buNone/>
            </a:pPr>
            <a:r>
              <a:rPr lang="en-US" sz="1800">
                <a:latin typeface="Arial"/>
                <a:ea typeface="Arial"/>
                <a:cs typeface="Arial"/>
                <a:sym typeface="Arial"/>
              </a:rPr>
              <a:t>Current Gen and NGD Throttling </a:t>
            </a:r>
            <a:endParaRPr sz="1800"/>
          </a:p>
        </p:txBody>
      </p:sp>
      <p:sp>
        <p:nvSpPr>
          <p:cNvPr id="2039" name="Google Shape;2039;p80"/>
          <p:cNvSpPr/>
          <p:nvPr/>
        </p:nvSpPr>
        <p:spPr>
          <a:xfrm>
            <a:off x="226824" y="1335777"/>
            <a:ext cx="1099638" cy="267438"/>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 verizon.com</a:t>
            </a:r>
            <a:endParaRPr/>
          </a:p>
        </p:txBody>
      </p:sp>
      <p:sp>
        <p:nvSpPr>
          <p:cNvPr id="2040" name="Google Shape;2040;p80"/>
          <p:cNvSpPr/>
          <p:nvPr/>
        </p:nvSpPr>
        <p:spPr>
          <a:xfrm>
            <a:off x="1692207" y="1531738"/>
            <a:ext cx="661145" cy="267438"/>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Throttle</a:t>
            </a:r>
            <a:endParaRPr sz="1800">
              <a:solidFill>
                <a:schemeClr val="lt1"/>
              </a:solidFill>
              <a:latin typeface="Arial"/>
              <a:ea typeface="Arial"/>
              <a:cs typeface="Arial"/>
              <a:sym typeface="Arial"/>
            </a:endParaRPr>
          </a:p>
        </p:txBody>
      </p:sp>
      <p:cxnSp>
        <p:nvCxnSpPr>
          <p:cNvPr id="2041" name="Google Shape;2041;p80"/>
          <p:cNvCxnSpPr/>
          <p:nvPr/>
        </p:nvCxnSpPr>
        <p:spPr>
          <a:xfrm>
            <a:off x="1312286" y="1469496"/>
            <a:ext cx="262446" cy="4577"/>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042" name="Google Shape;2042;p80"/>
          <p:cNvSpPr txBox="1"/>
          <p:nvPr/>
        </p:nvSpPr>
        <p:spPr>
          <a:xfrm>
            <a:off x="95605" y="2194165"/>
            <a:ext cx="1347904" cy="138495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700"/>
              <a:buFont typeface="Arial"/>
              <a:buChar char="•"/>
            </a:pPr>
            <a:r>
              <a:rPr i="0" lang="en-US" sz="700" u="none" cap="none" strike="noStrike">
                <a:solidFill>
                  <a:schemeClr val="dk1"/>
                </a:solidFill>
                <a:latin typeface="Arial"/>
                <a:ea typeface="Arial"/>
                <a:cs typeface="Arial"/>
                <a:sym typeface="Arial"/>
              </a:rPr>
              <a:t>Throttle based on location</a:t>
            </a:r>
            <a:endParaRPr/>
          </a:p>
          <a:p>
            <a:pPr indent="0" lvl="0" marL="0" marR="0" rtl="0" algn="l">
              <a:spcBef>
                <a:spcPts val="0"/>
              </a:spcBef>
              <a:spcAft>
                <a:spcPts val="0"/>
              </a:spcAft>
              <a:buNone/>
            </a:pPr>
            <a:r>
              <a:t/>
            </a:r>
            <a:endParaRPr i="0" sz="7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Setup Rules only for URL’s where  new page is live on NGD</a:t>
            </a:r>
            <a:endParaRPr/>
          </a:p>
          <a:p>
            <a:pPr indent="-127000" lvl="0" marL="171450" marR="0" rtl="0" algn="l">
              <a:spcBef>
                <a:spcPts val="0"/>
              </a:spcBef>
              <a:spcAft>
                <a:spcPts val="0"/>
              </a:spcAft>
              <a:buClr>
                <a:schemeClr val="dk1"/>
              </a:buClr>
              <a:buSzPts val="700"/>
              <a:buFont typeface="Arial"/>
              <a:buNone/>
            </a:pPr>
            <a:r>
              <a:t/>
            </a:r>
            <a:endParaRPr i="0" sz="7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For URLS not configured, set cookie value to CG (CurrentGen)</a:t>
            </a:r>
            <a:endParaRPr/>
          </a:p>
          <a:p>
            <a:pPr indent="0" lvl="0" marL="0" marR="0" rtl="0" algn="l">
              <a:spcBef>
                <a:spcPts val="0"/>
              </a:spcBef>
              <a:spcAft>
                <a:spcPts val="0"/>
              </a:spcAft>
              <a:buNone/>
            </a:pPr>
            <a:r>
              <a:t/>
            </a:r>
            <a:endParaRPr i="0" sz="700" u="none" cap="none" strike="noStrike">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Arial"/>
                <a:ea typeface="Arial"/>
                <a:cs typeface="Arial"/>
                <a:sym typeface="Arial"/>
              </a:rPr>
              <a:t>Pega could have new journey for NGD</a:t>
            </a:r>
            <a:endParaRPr i="0" sz="700" u="none" cap="none" strike="noStrike">
              <a:solidFill>
                <a:schemeClr val="dk1"/>
              </a:solidFill>
              <a:latin typeface="Arial"/>
              <a:ea typeface="Arial"/>
              <a:cs typeface="Arial"/>
              <a:sym typeface="Arial"/>
            </a:endParaRPr>
          </a:p>
        </p:txBody>
      </p:sp>
      <p:sp>
        <p:nvSpPr>
          <p:cNvPr id="2043" name="Google Shape;2043;p80"/>
          <p:cNvSpPr txBox="1"/>
          <p:nvPr/>
        </p:nvSpPr>
        <p:spPr>
          <a:xfrm>
            <a:off x="5215582" y="995553"/>
            <a:ext cx="1176169" cy="2154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AEM Dispatcher</a:t>
            </a:r>
            <a:endParaRPr b="1" i="0" sz="800" u="none" cap="none" strike="noStrike">
              <a:solidFill>
                <a:schemeClr val="dk1"/>
              </a:solidFill>
              <a:latin typeface="Arial"/>
              <a:ea typeface="Arial"/>
              <a:cs typeface="Arial"/>
              <a:sym typeface="Arial"/>
            </a:endParaRPr>
          </a:p>
        </p:txBody>
      </p:sp>
      <p:cxnSp>
        <p:nvCxnSpPr>
          <p:cNvPr id="2044" name="Google Shape;2044;p80"/>
          <p:cNvCxnSpPr>
            <a:stCxn id="2045" idx="2"/>
          </p:cNvCxnSpPr>
          <p:nvPr/>
        </p:nvCxnSpPr>
        <p:spPr>
          <a:xfrm rot="5400000">
            <a:off x="4886156" y="2544620"/>
            <a:ext cx="520500" cy="1336500"/>
          </a:xfrm>
          <a:prstGeom prst="bentConnector2">
            <a:avLst/>
          </a:prstGeom>
          <a:solidFill>
            <a:schemeClr val="accent1"/>
          </a:solidFill>
          <a:ln cap="sq" cmpd="sng" w="12700">
            <a:solidFill>
              <a:srgbClr val="7F7F7F"/>
            </a:solidFill>
            <a:prstDash val="solid"/>
            <a:round/>
            <a:headEnd len="sm" w="sm" type="none"/>
            <a:tailEnd len="med" w="med" type="triangle"/>
          </a:ln>
        </p:spPr>
      </p:cxnSp>
      <p:sp>
        <p:nvSpPr>
          <p:cNvPr id="2046" name="Google Shape;2046;p80"/>
          <p:cNvSpPr/>
          <p:nvPr/>
        </p:nvSpPr>
        <p:spPr>
          <a:xfrm>
            <a:off x="3652188" y="1300579"/>
            <a:ext cx="825909" cy="736552"/>
          </a:xfrm>
          <a:prstGeom prst="diamond">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600">
              <a:solidFill>
                <a:schemeClr val="lt1"/>
              </a:solidFill>
              <a:latin typeface="Arial"/>
              <a:ea typeface="Arial"/>
              <a:cs typeface="Arial"/>
              <a:sym typeface="Arial"/>
            </a:endParaRPr>
          </a:p>
        </p:txBody>
      </p:sp>
      <p:sp>
        <p:nvSpPr>
          <p:cNvPr id="2047" name="Google Shape;2047;p80"/>
          <p:cNvSpPr txBox="1"/>
          <p:nvPr/>
        </p:nvSpPr>
        <p:spPr>
          <a:xfrm>
            <a:off x="3767304" y="1467287"/>
            <a:ext cx="577785"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Page Cache Expired? or No-Cache</a:t>
            </a:r>
            <a:endParaRPr/>
          </a:p>
        </p:txBody>
      </p:sp>
      <p:sp>
        <p:nvSpPr>
          <p:cNvPr id="2048" name="Google Shape;2048;p80"/>
          <p:cNvSpPr txBox="1"/>
          <p:nvPr/>
        </p:nvSpPr>
        <p:spPr>
          <a:xfrm>
            <a:off x="4388725" y="1485166"/>
            <a:ext cx="365132" cy="200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Yes</a:t>
            </a:r>
            <a:endParaRPr b="1" i="0" sz="700" u="none" cap="none" strike="noStrike">
              <a:solidFill>
                <a:schemeClr val="dk1"/>
              </a:solidFill>
              <a:latin typeface="Arial"/>
              <a:ea typeface="Arial"/>
              <a:cs typeface="Arial"/>
              <a:sym typeface="Arial"/>
            </a:endParaRPr>
          </a:p>
        </p:txBody>
      </p:sp>
      <p:sp>
        <p:nvSpPr>
          <p:cNvPr id="2049" name="Google Shape;2049;p80"/>
          <p:cNvSpPr txBox="1"/>
          <p:nvPr/>
        </p:nvSpPr>
        <p:spPr>
          <a:xfrm>
            <a:off x="3803446" y="2030302"/>
            <a:ext cx="358605" cy="2000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700"/>
              <a:buFont typeface="Arial"/>
              <a:buNone/>
            </a:pPr>
            <a:r>
              <a:rPr b="1" i="0" lang="en-US" sz="700" u="none" cap="none" strike="noStrike">
                <a:solidFill>
                  <a:schemeClr val="dk1"/>
                </a:solidFill>
                <a:latin typeface="Arial"/>
                <a:ea typeface="Arial"/>
                <a:cs typeface="Arial"/>
                <a:sym typeface="Arial"/>
              </a:rPr>
              <a:t>No</a:t>
            </a:r>
            <a:endParaRPr b="1" i="0" sz="700" u="none" cap="none" strike="noStrike">
              <a:solidFill>
                <a:schemeClr val="dk1"/>
              </a:solidFill>
              <a:latin typeface="Arial"/>
              <a:ea typeface="Arial"/>
              <a:cs typeface="Arial"/>
              <a:sym typeface="Arial"/>
            </a:endParaRPr>
          </a:p>
        </p:txBody>
      </p:sp>
      <p:cxnSp>
        <p:nvCxnSpPr>
          <p:cNvPr id="2050" name="Google Shape;2050;p80"/>
          <p:cNvCxnSpPr>
            <a:stCxn id="2046" idx="2"/>
            <a:endCxn id="2051" idx="0"/>
          </p:cNvCxnSpPr>
          <p:nvPr/>
        </p:nvCxnSpPr>
        <p:spPr>
          <a:xfrm rot="5400000">
            <a:off x="2969693" y="1961981"/>
            <a:ext cx="1020300" cy="1170600"/>
          </a:xfrm>
          <a:prstGeom prst="bentConnector3">
            <a:avLst>
              <a:gd fmla="val 49996" name="adj1"/>
            </a:avLst>
          </a:prstGeom>
          <a:solidFill>
            <a:schemeClr val="accent1"/>
          </a:solidFill>
          <a:ln cap="sq" cmpd="sng" w="12700">
            <a:solidFill>
              <a:srgbClr val="7F7F7F"/>
            </a:solidFill>
            <a:prstDash val="solid"/>
            <a:round/>
            <a:headEnd len="sm" w="sm" type="none"/>
            <a:tailEnd len="med" w="med" type="triangle"/>
          </a:ln>
        </p:spPr>
      </p:cxnSp>
      <p:sp>
        <p:nvSpPr>
          <p:cNvPr id="2052" name="Google Shape;2052;p80"/>
          <p:cNvSpPr/>
          <p:nvPr/>
        </p:nvSpPr>
        <p:spPr>
          <a:xfrm>
            <a:off x="2686009" y="1378547"/>
            <a:ext cx="689557" cy="184626"/>
          </a:xfrm>
          <a:prstGeom prst="roundRect">
            <a:avLst>
              <a:gd fmla="val 16667" name="adj"/>
            </a:avLst>
          </a:prstGeom>
          <a:solidFill>
            <a:srgbClr val="B6E0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Cookie=CG</a:t>
            </a:r>
            <a:endParaRPr/>
          </a:p>
        </p:txBody>
      </p:sp>
      <p:sp>
        <p:nvSpPr>
          <p:cNvPr id="2053" name="Google Shape;2053;p80"/>
          <p:cNvSpPr/>
          <p:nvPr/>
        </p:nvSpPr>
        <p:spPr>
          <a:xfrm>
            <a:off x="2686009" y="1827465"/>
            <a:ext cx="689557" cy="184626"/>
          </a:xfrm>
          <a:prstGeom prst="roundRect">
            <a:avLst>
              <a:gd fmla="val 16667" name="adj"/>
            </a:avLst>
          </a:prstGeom>
          <a:solidFill>
            <a:srgbClr val="56B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Arial"/>
                <a:ea typeface="Arial"/>
                <a:cs typeface="Arial"/>
                <a:sym typeface="Arial"/>
              </a:rPr>
              <a:t>Cookie=NG</a:t>
            </a:r>
            <a:endParaRPr/>
          </a:p>
        </p:txBody>
      </p:sp>
      <p:cxnSp>
        <p:nvCxnSpPr>
          <p:cNvPr id="2054" name="Google Shape;2054;p80"/>
          <p:cNvCxnSpPr>
            <a:stCxn id="2040" idx="3"/>
            <a:endCxn id="2052" idx="1"/>
          </p:cNvCxnSpPr>
          <p:nvPr/>
        </p:nvCxnSpPr>
        <p:spPr>
          <a:xfrm flipH="1" rot="10800000">
            <a:off x="2353352" y="1470757"/>
            <a:ext cx="332700" cy="194700"/>
          </a:xfrm>
          <a:prstGeom prst="bentConnector3">
            <a:avLst>
              <a:gd fmla="val 50000" name="adj1"/>
            </a:avLst>
          </a:prstGeom>
          <a:solidFill>
            <a:schemeClr val="accent1"/>
          </a:solidFill>
          <a:ln cap="sq" cmpd="sng" w="12700">
            <a:solidFill>
              <a:srgbClr val="7F7F7F"/>
            </a:solidFill>
            <a:prstDash val="solid"/>
            <a:round/>
            <a:headEnd len="sm" w="sm" type="none"/>
            <a:tailEnd len="med" w="med" type="triangle"/>
          </a:ln>
        </p:spPr>
      </p:cxnSp>
      <p:cxnSp>
        <p:nvCxnSpPr>
          <p:cNvPr id="2055" name="Google Shape;2055;p80"/>
          <p:cNvCxnSpPr>
            <a:stCxn id="2040" idx="3"/>
            <a:endCxn id="2053" idx="1"/>
          </p:cNvCxnSpPr>
          <p:nvPr/>
        </p:nvCxnSpPr>
        <p:spPr>
          <a:xfrm>
            <a:off x="2353352" y="1665457"/>
            <a:ext cx="332700" cy="254400"/>
          </a:xfrm>
          <a:prstGeom prst="bentConnector3">
            <a:avLst>
              <a:gd fmla="val 50000" name="adj1"/>
            </a:avLst>
          </a:prstGeom>
          <a:solidFill>
            <a:schemeClr val="accent1"/>
          </a:solidFill>
          <a:ln cap="sq" cmpd="sng" w="12700">
            <a:solidFill>
              <a:srgbClr val="7F7F7F"/>
            </a:solidFill>
            <a:prstDash val="solid"/>
            <a:round/>
            <a:headEnd len="sm" w="sm" type="none"/>
            <a:tailEnd len="med" w="med" type="triangle"/>
          </a:ln>
        </p:spPr>
      </p:cxnSp>
      <p:cxnSp>
        <p:nvCxnSpPr>
          <p:cNvPr id="2056" name="Google Shape;2056;p80"/>
          <p:cNvCxnSpPr>
            <a:stCxn id="2052" idx="3"/>
            <a:endCxn id="2046" idx="1"/>
          </p:cNvCxnSpPr>
          <p:nvPr/>
        </p:nvCxnSpPr>
        <p:spPr>
          <a:xfrm>
            <a:off x="3375566" y="1470860"/>
            <a:ext cx="276600" cy="198000"/>
          </a:xfrm>
          <a:prstGeom prst="bentConnector3">
            <a:avLst>
              <a:gd fmla="val 50000" name="adj1"/>
            </a:avLst>
          </a:prstGeom>
          <a:solidFill>
            <a:schemeClr val="accent1"/>
          </a:solidFill>
          <a:ln cap="sq" cmpd="sng" w="12700">
            <a:solidFill>
              <a:srgbClr val="7F7F7F"/>
            </a:solidFill>
            <a:prstDash val="solid"/>
            <a:round/>
            <a:headEnd len="sm" w="sm" type="none"/>
            <a:tailEnd len="med" w="med" type="triangle"/>
          </a:ln>
        </p:spPr>
      </p:cxnSp>
      <p:cxnSp>
        <p:nvCxnSpPr>
          <p:cNvPr id="2057" name="Google Shape;2057;p80"/>
          <p:cNvCxnSpPr>
            <a:stCxn id="2053" idx="3"/>
            <a:endCxn id="2046" idx="1"/>
          </p:cNvCxnSpPr>
          <p:nvPr/>
        </p:nvCxnSpPr>
        <p:spPr>
          <a:xfrm flipH="1" rot="10800000">
            <a:off x="3375566" y="1668978"/>
            <a:ext cx="276600" cy="250800"/>
          </a:xfrm>
          <a:prstGeom prst="bentConnector3">
            <a:avLst>
              <a:gd fmla="val 50000" name="adj1"/>
            </a:avLst>
          </a:prstGeom>
          <a:solidFill>
            <a:schemeClr val="accent1"/>
          </a:solidFill>
          <a:ln cap="sq" cmpd="sng" w="12700">
            <a:solidFill>
              <a:srgbClr val="7F7F7F"/>
            </a:solidFill>
            <a:prstDash val="solid"/>
            <a:round/>
            <a:headEnd len="sm" w="sm" type="none"/>
            <a:tailEnd len="med" w="med" type="triangle"/>
          </a:ln>
        </p:spPr>
      </p:cxnSp>
      <p:sp>
        <p:nvSpPr>
          <p:cNvPr id="2058" name="Google Shape;2058;p80"/>
          <p:cNvSpPr txBox="1"/>
          <p:nvPr/>
        </p:nvSpPr>
        <p:spPr>
          <a:xfrm>
            <a:off x="2749599" y="1601406"/>
            <a:ext cx="640120" cy="1846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b="1" i="0" lang="en-US" sz="600" u="none" cap="none" strike="noStrike">
                <a:solidFill>
                  <a:schemeClr val="dk1"/>
                </a:solidFill>
                <a:latin typeface="Arial"/>
                <a:ea typeface="Arial"/>
                <a:cs typeface="Arial"/>
                <a:sym typeface="Arial"/>
              </a:rPr>
              <a:t>SET Cookie</a:t>
            </a:r>
            <a:endParaRPr b="1" i="0" sz="600" u="none" cap="none" strike="noStrike">
              <a:solidFill>
                <a:schemeClr val="dk1"/>
              </a:solidFill>
              <a:latin typeface="Arial"/>
              <a:ea typeface="Arial"/>
              <a:cs typeface="Arial"/>
              <a:sym typeface="Arial"/>
            </a:endParaRPr>
          </a:p>
        </p:txBody>
      </p:sp>
      <p:sp>
        <p:nvSpPr>
          <p:cNvPr id="2059" name="Google Shape;2059;p80"/>
          <p:cNvSpPr/>
          <p:nvPr/>
        </p:nvSpPr>
        <p:spPr>
          <a:xfrm>
            <a:off x="3731994" y="3381540"/>
            <a:ext cx="882607" cy="18462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Cache Page in CDN</a:t>
            </a:r>
            <a:endParaRPr/>
          </a:p>
        </p:txBody>
      </p:sp>
      <p:grpSp>
        <p:nvGrpSpPr>
          <p:cNvPr id="2060" name="Google Shape;2060;p80"/>
          <p:cNvGrpSpPr/>
          <p:nvPr/>
        </p:nvGrpSpPr>
        <p:grpSpPr>
          <a:xfrm>
            <a:off x="5218008" y="2194165"/>
            <a:ext cx="1193295" cy="758455"/>
            <a:chOff x="2260234" y="2594344"/>
            <a:chExt cx="954879" cy="758455"/>
          </a:xfrm>
        </p:grpSpPr>
        <p:sp>
          <p:nvSpPr>
            <p:cNvPr id="2045" name="Google Shape;2045;p80"/>
            <p:cNvSpPr/>
            <p:nvPr/>
          </p:nvSpPr>
          <p:spPr>
            <a:xfrm>
              <a:off x="2260234" y="2594344"/>
              <a:ext cx="954879" cy="758455"/>
            </a:xfrm>
            <a:prstGeom prst="rect">
              <a:avLst/>
            </a:prstGeom>
            <a:solidFill>
              <a:schemeClr val="lt1"/>
            </a:solidFill>
            <a:ln cap="sq"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Pages</a:t>
              </a:r>
              <a:endParaRPr/>
            </a:p>
          </p:txBody>
        </p:sp>
        <p:sp>
          <p:nvSpPr>
            <p:cNvPr id="2061" name="Google Shape;2061;p80"/>
            <p:cNvSpPr/>
            <p:nvPr/>
          </p:nvSpPr>
          <p:spPr>
            <a:xfrm>
              <a:off x="2409052" y="2802656"/>
              <a:ext cx="661891" cy="200468"/>
            </a:xfrm>
            <a:prstGeom prst="roundRect">
              <a:avLst>
                <a:gd fmla="val 16667" name="adj"/>
              </a:avLst>
            </a:prstGeom>
            <a:solidFill>
              <a:srgbClr val="B6E0CB"/>
            </a:solidFill>
            <a:ln cap="sq"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Home.html</a:t>
              </a:r>
              <a:endParaRPr/>
            </a:p>
          </p:txBody>
        </p:sp>
        <p:sp>
          <p:nvSpPr>
            <p:cNvPr id="2062" name="Google Shape;2062;p80"/>
            <p:cNvSpPr/>
            <p:nvPr/>
          </p:nvSpPr>
          <p:spPr>
            <a:xfrm>
              <a:off x="2409052" y="3046009"/>
              <a:ext cx="661891" cy="200468"/>
            </a:xfrm>
            <a:prstGeom prst="roundRect">
              <a:avLst>
                <a:gd fmla="val 16667" name="adj"/>
              </a:avLst>
            </a:prstGeom>
            <a:solidFill>
              <a:srgbClr val="56BAD3"/>
            </a:solidFill>
            <a:ln cap="sq" cmpd="sng" w="9525">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NGD-Home.html</a:t>
              </a:r>
              <a:endParaRPr/>
            </a:p>
          </p:txBody>
        </p:sp>
      </p:grpSp>
      <p:sp>
        <p:nvSpPr>
          <p:cNvPr id="2063" name="Google Shape;2063;p80"/>
          <p:cNvSpPr/>
          <p:nvPr/>
        </p:nvSpPr>
        <p:spPr>
          <a:xfrm>
            <a:off x="224879" y="1810120"/>
            <a:ext cx="1099638" cy="267438"/>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Arial"/>
                <a:ea typeface="Arial"/>
                <a:cs typeface="Arial"/>
                <a:sym typeface="Arial"/>
              </a:rPr>
              <a:t>Verizon.com/smartphones</a:t>
            </a:r>
            <a:endParaRPr/>
          </a:p>
        </p:txBody>
      </p:sp>
      <p:sp>
        <p:nvSpPr>
          <p:cNvPr id="2064" name="Google Shape;2064;p80"/>
          <p:cNvSpPr txBox="1"/>
          <p:nvPr/>
        </p:nvSpPr>
        <p:spPr>
          <a:xfrm>
            <a:off x="1747810" y="3501468"/>
            <a:ext cx="657487"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600"/>
              <a:buFont typeface="Arial"/>
              <a:buNone/>
            </a:pPr>
            <a:r>
              <a:rPr i="0" lang="en-US" sz="600" u="none" cap="none" strike="noStrike">
                <a:solidFill>
                  <a:schemeClr val="dk1"/>
                </a:solidFill>
                <a:latin typeface="Arial"/>
                <a:ea typeface="Arial"/>
                <a:cs typeface="Arial"/>
                <a:sym typeface="Arial"/>
              </a:rPr>
              <a:t>Returns page based on throttle</a:t>
            </a:r>
            <a:endParaRPr i="0" sz="600" u="none" cap="none" strike="noStrike">
              <a:solidFill>
                <a:schemeClr val="dk1"/>
              </a:solidFill>
              <a:latin typeface="Arial"/>
              <a:ea typeface="Arial"/>
              <a:cs typeface="Arial"/>
              <a:sym typeface="Arial"/>
            </a:endParaRPr>
          </a:p>
        </p:txBody>
      </p:sp>
      <p:grpSp>
        <p:nvGrpSpPr>
          <p:cNvPr id="2065" name="Google Shape;2065;p80"/>
          <p:cNvGrpSpPr/>
          <p:nvPr/>
        </p:nvGrpSpPr>
        <p:grpSpPr>
          <a:xfrm>
            <a:off x="2416992" y="3057345"/>
            <a:ext cx="954879" cy="830061"/>
            <a:chOff x="2515417" y="2197393"/>
            <a:chExt cx="954879" cy="830061"/>
          </a:xfrm>
        </p:grpSpPr>
        <p:sp>
          <p:nvSpPr>
            <p:cNvPr id="2051" name="Google Shape;2051;p80"/>
            <p:cNvSpPr/>
            <p:nvPr/>
          </p:nvSpPr>
          <p:spPr>
            <a:xfrm>
              <a:off x="2515417" y="2197393"/>
              <a:ext cx="954879" cy="830061"/>
            </a:xfrm>
            <a:prstGeom prst="rect">
              <a:avLst/>
            </a:prstGeom>
            <a:solidFill>
              <a:schemeClr val="lt1"/>
            </a:solidFill>
            <a:ln cap="sq"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Cached Pages</a:t>
              </a:r>
              <a:endParaRPr/>
            </a:p>
          </p:txBody>
        </p:sp>
        <p:sp>
          <p:nvSpPr>
            <p:cNvPr id="2066" name="Google Shape;2066;p80"/>
            <p:cNvSpPr/>
            <p:nvPr/>
          </p:nvSpPr>
          <p:spPr>
            <a:xfrm>
              <a:off x="2575477" y="2414810"/>
              <a:ext cx="405028" cy="191363"/>
            </a:xfrm>
            <a:prstGeom prst="roundRect">
              <a:avLst>
                <a:gd fmla="val 16667" name="adj"/>
              </a:avLst>
            </a:prstGeom>
            <a:solidFill>
              <a:srgbClr val="B6E0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00">
                  <a:solidFill>
                    <a:schemeClr val="dk1"/>
                  </a:solidFill>
                  <a:latin typeface="Arial"/>
                  <a:ea typeface="Arial"/>
                  <a:cs typeface="Arial"/>
                  <a:sym typeface="Arial"/>
                </a:rPr>
                <a:t>Home</a:t>
              </a:r>
              <a:endParaRPr sz="500"/>
            </a:p>
          </p:txBody>
        </p:sp>
        <p:sp>
          <p:nvSpPr>
            <p:cNvPr id="2067" name="Google Shape;2067;p80"/>
            <p:cNvSpPr/>
            <p:nvPr/>
          </p:nvSpPr>
          <p:spPr>
            <a:xfrm>
              <a:off x="3013095" y="2414810"/>
              <a:ext cx="405028" cy="200468"/>
            </a:xfrm>
            <a:prstGeom prst="roundRect">
              <a:avLst>
                <a:gd fmla="val 16667" name="adj"/>
              </a:avLst>
            </a:prstGeom>
            <a:solidFill>
              <a:srgbClr val="56B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00">
                  <a:solidFill>
                    <a:schemeClr val="dk1"/>
                  </a:solidFill>
                  <a:latin typeface="Arial"/>
                  <a:ea typeface="Arial"/>
                  <a:cs typeface="Arial"/>
                  <a:sym typeface="Arial"/>
                </a:rPr>
                <a:t>Home</a:t>
              </a:r>
              <a:endParaRPr sz="500"/>
            </a:p>
          </p:txBody>
        </p:sp>
        <p:sp>
          <p:nvSpPr>
            <p:cNvPr id="2068" name="Google Shape;2068;p80"/>
            <p:cNvSpPr/>
            <p:nvPr/>
          </p:nvSpPr>
          <p:spPr>
            <a:xfrm>
              <a:off x="2576996" y="2700346"/>
              <a:ext cx="405028" cy="191363"/>
            </a:xfrm>
            <a:prstGeom prst="roundRect">
              <a:avLst>
                <a:gd fmla="val 16667" name="adj"/>
              </a:avLst>
            </a:prstGeom>
            <a:solidFill>
              <a:srgbClr val="B6E0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00">
                  <a:solidFill>
                    <a:schemeClr val="dk1"/>
                  </a:solidFill>
                  <a:latin typeface="Arial"/>
                  <a:ea typeface="Arial"/>
                  <a:cs typeface="Arial"/>
                  <a:sym typeface="Arial"/>
                </a:rPr>
                <a:t>PDP</a:t>
              </a:r>
              <a:endParaRPr sz="500"/>
            </a:p>
          </p:txBody>
        </p:sp>
        <p:sp>
          <p:nvSpPr>
            <p:cNvPr id="2069" name="Google Shape;2069;p80"/>
            <p:cNvSpPr/>
            <p:nvPr/>
          </p:nvSpPr>
          <p:spPr>
            <a:xfrm>
              <a:off x="3014614" y="2700346"/>
              <a:ext cx="405028" cy="200468"/>
            </a:xfrm>
            <a:prstGeom prst="roundRect">
              <a:avLst>
                <a:gd fmla="val 16667" name="adj"/>
              </a:avLst>
            </a:prstGeom>
            <a:solidFill>
              <a:srgbClr val="56B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00">
                  <a:solidFill>
                    <a:schemeClr val="dk1"/>
                  </a:solidFill>
                  <a:latin typeface="Arial"/>
                  <a:ea typeface="Arial"/>
                  <a:cs typeface="Arial"/>
                  <a:sym typeface="Arial"/>
                </a:rPr>
                <a:t>PDP</a:t>
              </a:r>
              <a:endParaRPr sz="500"/>
            </a:p>
          </p:txBody>
        </p:sp>
      </p:grpSp>
      <p:sp>
        <p:nvSpPr>
          <p:cNvPr id="2070" name="Google Shape;2070;p80"/>
          <p:cNvSpPr/>
          <p:nvPr/>
        </p:nvSpPr>
        <p:spPr>
          <a:xfrm>
            <a:off x="6830388" y="2700481"/>
            <a:ext cx="1324412" cy="537688"/>
          </a:xfrm>
          <a:prstGeom prst="rect">
            <a:avLst/>
          </a:prstGeom>
          <a:solidFill>
            <a:schemeClr val="lt1"/>
          </a:solidFill>
          <a:ln cap="sq"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Current Gen WebApp</a:t>
            </a:r>
            <a:endParaRPr/>
          </a:p>
        </p:txBody>
      </p:sp>
      <p:sp>
        <p:nvSpPr>
          <p:cNvPr id="2071" name="Google Shape;2071;p80"/>
          <p:cNvSpPr/>
          <p:nvPr/>
        </p:nvSpPr>
        <p:spPr>
          <a:xfrm>
            <a:off x="7064248" y="2958409"/>
            <a:ext cx="860146" cy="200468"/>
          </a:xfrm>
          <a:prstGeom prst="roundRect">
            <a:avLst>
              <a:gd fmla="val 16667" name="adj"/>
            </a:avLst>
          </a:prstGeom>
          <a:solidFill>
            <a:srgbClr val="B6E0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/smartphones</a:t>
            </a:r>
            <a:endParaRPr/>
          </a:p>
        </p:txBody>
      </p:sp>
      <p:sp>
        <p:nvSpPr>
          <p:cNvPr id="2072" name="Google Shape;2072;p80"/>
          <p:cNvSpPr/>
          <p:nvPr/>
        </p:nvSpPr>
        <p:spPr>
          <a:xfrm>
            <a:off x="6830388" y="2157906"/>
            <a:ext cx="1324412" cy="537688"/>
          </a:xfrm>
          <a:prstGeom prst="rect">
            <a:avLst/>
          </a:prstGeom>
          <a:solidFill>
            <a:schemeClr val="lt1"/>
          </a:solidFill>
          <a:ln cap="sq"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NGD WebApp</a:t>
            </a:r>
            <a:endParaRPr/>
          </a:p>
        </p:txBody>
      </p:sp>
      <p:sp>
        <p:nvSpPr>
          <p:cNvPr id="2073" name="Google Shape;2073;p80"/>
          <p:cNvSpPr/>
          <p:nvPr/>
        </p:nvSpPr>
        <p:spPr>
          <a:xfrm>
            <a:off x="7064248" y="2415834"/>
            <a:ext cx="860146" cy="200468"/>
          </a:xfrm>
          <a:prstGeom prst="roundRect">
            <a:avLst>
              <a:gd fmla="val 16667" name="adj"/>
            </a:avLst>
          </a:prstGeom>
          <a:solidFill>
            <a:srgbClr val="56B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/ngd/smartphones</a:t>
            </a:r>
            <a:endParaRPr/>
          </a:p>
        </p:txBody>
      </p:sp>
      <p:cxnSp>
        <p:nvCxnSpPr>
          <p:cNvPr id="2074" name="Google Shape;2074;p80"/>
          <p:cNvCxnSpPr>
            <a:endCxn id="2075" idx="0"/>
          </p:cNvCxnSpPr>
          <p:nvPr/>
        </p:nvCxnSpPr>
        <p:spPr>
          <a:xfrm>
            <a:off x="4680438" y="1668719"/>
            <a:ext cx="1133100" cy="152700"/>
          </a:xfrm>
          <a:prstGeom prst="bentConnector2">
            <a:avLst/>
          </a:prstGeom>
          <a:solidFill>
            <a:schemeClr val="accent1"/>
          </a:solidFill>
          <a:ln cap="sq" cmpd="sng" w="12700">
            <a:solidFill>
              <a:srgbClr val="7F7F7F"/>
            </a:solidFill>
            <a:prstDash val="solid"/>
            <a:round/>
            <a:headEnd len="sm" w="sm" type="none"/>
            <a:tailEnd len="med" w="med" type="triangle"/>
          </a:ln>
        </p:spPr>
      </p:cxnSp>
      <p:sp>
        <p:nvSpPr>
          <p:cNvPr id="2075" name="Google Shape;2075;p80"/>
          <p:cNvSpPr/>
          <p:nvPr/>
        </p:nvSpPr>
        <p:spPr>
          <a:xfrm>
            <a:off x="5468759" y="1821419"/>
            <a:ext cx="689557" cy="18462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AEM Pages</a:t>
            </a:r>
            <a:endParaRPr/>
          </a:p>
        </p:txBody>
      </p:sp>
      <p:sp>
        <p:nvSpPr>
          <p:cNvPr id="2076" name="Google Shape;2076;p80"/>
          <p:cNvSpPr/>
          <p:nvPr/>
        </p:nvSpPr>
        <p:spPr>
          <a:xfrm>
            <a:off x="7147770" y="1800158"/>
            <a:ext cx="689557" cy="184626"/>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lt1"/>
                </a:solidFill>
                <a:latin typeface="Arial"/>
                <a:ea typeface="Arial"/>
                <a:cs typeface="Arial"/>
                <a:sym typeface="Arial"/>
              </a:rPr>
              <a:t>NSA Pages</a:t>
            </a:r>
            <a:endParaRPr/>
          </a:p>
        </p:txBody>
      </p:sp>
      <p:cxnSp>
        <p:nvCxnSpPr>
          <p:cNvPr id="2077" name="Google Shape;2077;p80"/>
          <p:cNvCxnSpPr>
            <a:stCxn id="2059" idx="1"/>
            <a:endCxn id="2051" idx="3"/>
          </p:cNvCxnSpPr>
          <p:nvPr/>
        </p:nvCxnSpPr>
        <p:spPr>
          <a:xfrm rot="10800000">
            <a:off x="3371994" y="3472353"/>
            <a:ext cx="360000" cy="1500"/>
          </a:xfrm>
          <a:prstGeom prst="bentConnector3">
            <a:avLst>
              <a:gd fmla="val 50017" name="adj1"/>
            </a:avLst>
          </a:prstGeom>
          <a:solidFill>
            <a:schemeClr val="accent1"/>
          </a:solidFill>
          <a:ln cap="sq" cmpd="sng" w="12700">
            <a:solidFill>
              <a:srgbClr val="7F7F7F"/>
            </a:solidFill>
            <a:prstDash val="solid"/>
            <a:round/>
            <a:headEnd len="sm" w="sm" type="none"/>
            <a:tailEnd len="med" w="med" type="triangle"/>
          </a:ln>
        </p:spPr>
      </p:cxnSp>
      <p:cxnSp>
        <p:nvCxnSpPr>
          <p:cNvPr id="2078" name="Google Shape;2078;p80"/>
          <p:cNvCxnSpPr>
            <a:stCxn id="2075" idx="2"/>
            <a:endCxn id="2045" idx="0"/>
          </p:cNvCxnSpPr>
          <p:nvPr/>
        </p:nvCxnSpPr>
        <p:spPr>
          <a:xfrm>
            <a:off x="5813538" y="2006045"/>
            <a:ext cx="1200" cy="188100"/>
          </a:xfrm>
          <a:prstGeom prst="straightConnector1">
            <a:avLst/>
          </a:prstGeom>
          <a:solidFill>
            <a:schemeClr val="accent1"/>
          </a:solidFill>
          <a:ln cap="sq" cmpd="sng" w="12700">
            <a:solidFill>
              <a:srgbClr val="7F7F7F"/>
            </a:solidFill>
            <a:prstDash val="solid"/>
            <a:round/>
            <a:headEnd len="sm" w="sm" type="none"/>
            <a:tailEnd len="med" w="med" type="triangle"/>
          </a:ln>
        </p:spPr>
      </p:cxnSp>
      <p:cxnSp>
        <p:nvCxnSpPr>
          <p:cNvPr id="2079" name="Google Shape;2079;p80"/>
          <p:cNvCxnSpPr>
            <a:stCxn id="2046" idx="3"/>
            <a:endCxn id="2076" idx="0"/>
          </p:cNvCxnSpPr>
          <p:nvPr/>
        </p:nvCxnSpPr>
        <p:spPr>
          <a:xfrm>
            <a:off x="4478097" y="1668855"/>
            <a:ext cx="3014400" cy="131400"/>
          </a:xfrm>
          <a:prstGeom prst="bentConnector2">
            <a:avLst/>
          </a:prstGeom>
          <a:solidFill>
            <a:schemeClr val="accent1"/>
          </a:solidFill>
          <a:ln cap="sq" cmpd="sng" w="12700">
            <a:solidFill>
              <a:srgbClr val="7F7F7F"/>
            </a:solidFill>
            <a:prstDash val="solid"/>
            <a:round/>
            <a:headEnd len="sm" w="sm" type="none"/>
            <a:tailEnd len="med" w="med" type="triangle"/>
          </a:ln>
        </p:spPr>
      </p:cxnSp>
      <p:sp>
        <p:nvSpPr>
          <p:cNvPr id="2080" name="Google Shape;2080;p80"/>
          <p:cNvSpPr txBox="1"/>
          <p:nvPr/>
        </p:nvSpPr>
        <p:spPr>
          <a:xfrm>
            <a:off x="4319657" y="1685807"/>
            <a:ext cx="639511" cy="46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accent1"/>
              </a:buClr>
              <a:buSzPts val="600"/>
              <a:buFont typeface="Arial"/>
              <a:buNone/>
            </a:pPr>
            <a:r>
              <a:rPr i="0" lang="en-US" sz="600" u="none" cap="none" strike="noStrike">
                <a:solidFill>
                  <a:schemeClr val="accent1"/>
                </a:solidFill>
                <a:latin typeface="Arial"/>
                <a:ea typeface="Arial"/>
                <a:cs typeface="Arial"/>
                <a:sym typeface="Arial"/>
              </a:rPr>
              <a:t>Request Origin based on URL and throttle</a:t>
            </a:r>
            <a:endParaRPr/>
          </a:p>
        </p:txBody>
      </p:sp>
      <p:cxnSp>
        <p:nvCxnSpPr>
          <p:cNvPr id="2081" name="Google Shape;2081;p80"/>
          <p:cNvCxnSpPr>
            <a:stCxn id="2076" idx="2"/>
            <a:endCxn id="2072" idx="0"/>
          </p:cNvCxnSpPr>
          <p:nvPr/>
        </p:nvCxnSpPr>
        <p:spPr>
          <a:xfrm>
            <a:off x="7492549" y="1984784"/>
            <a:ext cx="0" cy="173100"/>
          </a:xfrm>
          <a:prstGeom prst="straightConnector1">
            <a:avLst/>
          </a:prstGeom>
          <a:solidFill>
            <a:schemeClr val="accent1"/>
          </a:solidFill>
          <a:ln cap="sq" cmpd="sng" w="12700">
            <a:solidFill>
              <a:srgbClr val="7F7F7F"/>
            </a:solidFill>
            <a:prstDash val="solid"/>
            <a:round/>
            <a:headEnd len="sm" w="sm" type="none"/>
            <a:tailEnd len="med" w="med" type="triangle"/>
          </a:ln>
        </p:spPr>
      </p:cxnSp>
      <p:cxnSp>
        <p:nvCxnSpPr>
          <p:cNvPr id="2082" name="Google Shape;2082;p80"/>
          <p:cNvCxnSpPr>
            <a:stCxn id="2070" idx="2"/>
            <a:endCxn id="2059" idx="3"/>
          </p:cNvCxnSpPr>
          <p:nvPr/>
        </p:nvCxnSpPr>
        <p:spPr>
          <a:xfrm rot="5400000">
            <a:off x="5935744" y="1917119"/>
            <a:ext cx="235800" cy="2877900"/>
          </a:xfrm>
          <a:prstGeom prst="bentConnector2">
            <a:avLst/>
          </a:prstGeom>
          <a:solidFill>
            <a:schemeClr val="accent1"/>
          </a:solidFill>
          <a:ln cap="sq" cmpd="sng" w="12700">
            <a:solidFill>
              <a:srgbClr val="7F7F7F"/>
            </a:solidFill>
            <a:prstDash val="solid"/>
            <a:round/>
            <a:headEnd len="sm" w="sm" type="none"/>
            <a:tailEnd len="med" w="med" type="triangle"/>
          </a:ln>
        </p:spPr>
      </p:cxnSp>
      <p:pic>
        <p:nvPicPr>
          <p:cNvPr descr="Logo&#10;&#10;Description automatically generated with low confidence" id="2083" name="Google Shape;2083;p80"/>
          <p:cNvPicPr preferRelativeResize="0"/>
          <p:nvPr/>
        </p:nvPicPr>
        <p:blipFill rotWithShape="1">
          <a:blip r:embed="rId3">
            <a:alphaModFix/>
          </a:blip>
          <a:srcRect b="0" l="0" r="0" t="0"/>
          <a:stretch/>
        </p:blipFill>
        <p:spPr>
          <a:xfrm>
            <a:off x="2509955" y="972467"/>
            <a:ext cx="977775" cy="226610"/>
          </a:xfrm>
          <a:prstGeom prst="rect">
            <a:avLst/>
          </a:prstGeom>
          <a:noFill/>
          <a:ln>
            <a:noFill/>
          </a:ln>
        </p:spPr>
      </p:pic>
      <p:sp>
        <p:nvSpPr>
          <p:cNvPr id="2084" name="Google Shape;2084;p80"/>
          <p:cNvSpPr txBox="1"/>
          <p:nvPr/>
        </p:nvSpPr>
        <p:spPr>
          <a:xfrm>
            <a:off x="7195893" y="998325"/>
            <a:ext cx="1176169" cy="21540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800"/>
              <a:buFont typeface="Arial"/>
              <a:buNone/>
            </a:pPr>
            <a:r>
              <a:rPr b="1" i="0" lang="en-US" sz="800" u="none" cap="none" strike="noStrike">
                <a:solidFill>
                  <a:schemeClr val="dk1"/>
                </a:solidFill>
                <a:latin typeface="Arial"/>
                <a:ea typeface="Arial"/>
                <a:cs typeface="Arial"/>
                <a:sym typeface="Arial"/>
              </a:rPr>
              <a:t>AWS-EKS</a:t>
            </a:r>
            <a:endParaRPr b="1" i="0" sz="800" u="none" cap="none" strike="noStrike">
              <a:solidFill>
                <a:schemeClr val="dk1"/>
              </a:solidFill>
              <a:latin typeface="Arial"/>
              <a:ea typeface="Arial"/>
              <a:cs typeface="Arial"/>
              <a:sym typeface="Arial"/>
            </a:endParaRPr>
          </a:p>
        </p:txBody>
      </p:sp>
      <p:cxnSp>
        <p:nvCxnSpPr>
          <p:cNvPr id="2085" name="Google Shape;2085;p80"/>
          <p:cNvCxnSpPr>
            <a:stCxn id="2051" idx="1"/>
          </p:cNvCxnSpPr>
          <p:nvPr/>
        </p:nvCxnSpPr>
        <p:spPr>
          <a:xfrm flipH="1">
            <a:off x="1593792" y="3472375"/>
            <a:ext cx="823200" cy="600"/>
          </a:xfrm>
          <a:prstGeom prst="straightConnector1">
            <a:avLst/>
          </a:prstGeom>
          <a:solidFill>
            <a:schemeClr val="accent1"/>
          </a:solidFill>
          <a:ln cap="sq" cmpd="sng" w="12700">
            <a:solidFill>
              <a:srgbClr val="7F7F7F"/>
            </a:solidFill>
            <a:prstDash val="solid"/>
            <a:round/>
            <a:headEnd len="sm" w="sm" type="none"/>
            <a:tailEnd len="med" w="med" type="triangle"/>
          </a:ln>
        </p:spPr>
      </p:cxnSp>
      <p:cxnSp>
        <p:nvCxnSpPr>
          <p:cNvPr id="2086" name="Google Shape;2086;p80"/>
          <p:cNvCxnSpPr/>
          <p:nvPr/>
        </p:nvCxnSpPr>
        <p:spPr>
          <a:xfrm>
            <a:off x="1315833" y="1947959"/>
            <a:ext cx="262446" cy="4577"/>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087" name="Google Shape;2087;p80"/>
          <p:cNvSpPr/>
          <p:nvPr/>
        </p:nvSpPr>
        <p:spPr>
          <a:xfrm>
            <a:off x="8151153" y="3373411"/>
            <a:ext cx="773173" cy="215806"/>
          </a:xfrm>
          <a:prstGeom prst="rect">
            <a:avLst/>
          </a:prstGeom>
          <a:solidFill>
            <a:schemeClr val="lt1"/>
          </a:solidFill>
          <a:ln cap="sq"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700">
                <a:solidFill>
                  <a:schemeClr val="dk1"/>
                </a:solidFill>
                <a:latin typeface="Arial"/>
                <a:ea typeface="Arial"/>
                <a:cs typeface="Arial"/>
                <a:sym typeface="Arial"/>
              </a:rPr>
              <a:t>SOE Services</a:t>
            </a:r>
            <a:endParaRPr sz="1300"/>
          </a:p>
        </p:txBody>
      </p:sp>
      <p:cxnSp>
        <p:nvCxnSpPr>
          <p:cNvPr id="2088" name="Google Shape;2088;p80"/>
          <p:cNvCxnSpPr>
            <a:stCxn id="2072" idx="3"/>
            <a:endCxn id="2087" idx="0"/>
          </p:cNvCxnSpPr>
          <p:nvPr/>
        </p:nvCxnSpPr>
        <p:spPr>
          <a:xfrm>
            <a:off x="8154800" y="2426750"/>
            <a:ext cx="382800" cy="946800"/>
          </a:xfrm>
          <a:prstGeom prst="bentConnector2">
            <a:avLst/>
          </a:prstGeom>
          <a:solidFill>
            <a:schemeClr val="accent1"/>
          </a:solidFill>
          <a:ln cap="sq" cmpd="sng" w="12700">
            <a:solidFill>
              <a:srgbClr val="7F7F7F"/>
            </a:solidFill>
            <a:prstDash val="solid"/>
            <a:round/>
            <a:headEnd len="sm" w="sm" type="none"/>
            <a:tailEnd len="med" w="med" type="triangle"/>
          </a:ln>
        </p:spPr>
      </p:cxnSp>
      <p:cxnSp>
        <p:nvCxnSpPr>
          <p:cNvPr id="2089" name="Google Shape;2089;p80"/>
          <p:cNvCxnSpPr>
            <a:stCxn id="2070" idx="3"/>
            <a:endCxn id="2087" idx="0"/>
          </p:cNvCxnSpPr>
          <p:nvPr/>
        </p:nvCxnSpPr>
        <p:spPr>
          <a:xfrm>
            <a:off x="8154800" y="2969325"/>
            <a:ext cx="382800" cy="404100"/>
          </a:xfrm>
          <a:prstGeom prst="bentConnector2">
            <a:avLst/>
          </a:prstGeom>
          <a:solidFill>
            <a:schemeClr val="accent1"/>
          </a:solidFill>
          <a:ln cap="sq" cmpd="sng" w="12700">
            <a:solidFill>
              <a:srgbClr val="7F7F7F"/>
            </a:solidFill>
            <a:prstDash val="solid"/>
            <a:round/>
            <a:headEnd len="sm" w="sm" type="none"/>
            <a:tailEnd len="med" w="med" type="triangle"/>
          </a:ln>
        </p:spPr>
      </p:cxnSp>
      <p:sp>
        <p:nvSpPr>
          <p:cNvPr id="2090" name="Google Shape;2090;p80"/>
          <p:cNvSpPr txBox="1"/>
          <p:nvPr/>
        </p:nvSpPr>
        <p:spPr>
          <a:xfrm>
            <a:off x="7365993" y="3621238"/>
            <a:ext cx="14920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Arial"/>
                <a:ea typeface="Arial"/>
                <a:cs typeface="Arial"/>
                <a:sym typeface="Arial"/>
              </a:rPr>
              <a:t>Backend layers (SOE, CXP, PEGA ) to have feature flag-based implementation based on throttle cookie</a:t>
            </a:r>
            <a:endParaRPr b="1" sz="600">
              <a:solidFill>
                <a:schemeClr val="dk1"/>
              </a:solidFill>
              <a:latin typeface="Arial"/>
              <a:ea typeface="Arial"/>
              <a:cs typeface="Arial"/>
              <a:sym typeface="Arial"/>
            </a:endParaRPr>
          </a:p>
        </p:txBody>
      </p:sp>
      <p:sp>
        <p:nvSpPr>
          <p:cNvPr id="2091" name="Google Shape;2091;p80"/>
          <p:cNvSpPr txBox="1"/>
          <p:nvPr/>
        </p:nvSpPr>
        <p:spPr>
          <a:xfrm>
            <a:off x="1660082" y="1871114"/>
            <a:ext cx="1347904" cy="106178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700" u="none" cap="none" strike="noStrike">
                <a:solidFill>
                  <a:schemeClr val="dk1"/>
                </a:solidFill>
                <a:latin typeface="Arial"/>
                <a:ea typeface="Arial"/>
                <a:cs typeface="Arial"/>
                <a:sym typeface="Arial"/>
              </a:rPr>
              <a:t>verizon.com</a:t>
            </a:r>
            <a:endParaRPr/>
          </a:p>
          <a:p>
            <a:pPr indent="0" lvl="0" marL="0" marR="0" rtl="0" algn="l">
              <a:spcBef>
                <a:spcPts val="0"/>
              </a:spcBef>
              <a:spcAft>
                <a:spcPts val="0"/>
              </a:spcAft>
              <a:buNone/>
            </a:pPr>
            <a:r>
              <a:rPr lang="en-US" sz="700">
                <a:solidFill>
                  <a:schemeClr val="dk1"/>
                </a:solidFill>
                <a:latin typeface="Arial"/>
                <a:ea typeface="Arial"/>
                <a:cs typeface="Arial"/>
                <a:sym typeface="Arial"/>
              </a:rPr>
              <a:t>    90%=home.html</a:t>
            </a:r>
            <a:endParaRPr sz="700">
              <a:solidFill>
                <a:schemeClr val="dk1"/>
              </a:solidFill>
              <a:latin typeface="Arial"/>
              <a:ea typeface="Arial"/>
              <a:cs typeface="Arial"/>
              <a:sym typeface="Arial"/>
            </a:endParaRPr>
          </a:p>
          <a:p>
            <a:pPr indent="0" lvl="0" marL="0" marR="0" rtl="0" algn="l">
              <a:spcBef>
                <a:spcPts val="0"/>
              </a:spcBef>
              <a:spcAft>
                <a:spcPts val="0"/>
              </a:spcAft>
              <a:buNone/>
            </a:pPr>
            <a:r>
              <a:rPr lang="en-US" sz="700">
                <a:solidFill>
                  <a:schemeClr val="dk1"/>
                </a:solidFill>
                <a:latin typeface="Arial"/>
                <a:ea typeface="Arial"/>
                <a:cs typeface="Arial"/>
                <a:sym typeface="Arial"/>
              </a:rPr>
              <a:t>    10%=NGD-home.html </a:t>
            </a:r>
            <a:endParaRPr/>
          </a:p>
          <a:p>
            <a:pPr indent="0" lvl="0" marL="0" marR="0" rtl="0" algn="l">
              <a:spcBef>
                <a:spcPts val="0"/>
              </a:spcBef>
              <a:spcAft>
                <a:spcPts val="0"/>
              </a:spcAft>
              <a:buNone/>
            </a:pPr>
            <a:r>
              <a:rPr b="1" lang="en-US" sz="700">
                <a:solidFill>
                  <a:schemeClr val="dk1"/>
                </a:solidFill>
                <a:latin typeface="Arial"/>
                <a:ea typeface="Arial"/>
                <a:cs typeface="Arial"/>
                <a:sym typeface="Arial"/>
              </a:rPr>
              <a:t>/smartphones</a:t>
            </a:r>
            <a:endParaRPr/>
          </a:p>
          <a:p>
            <a:pPr indent="0" lvl="0" marL="0" marR="0" rtl="0" algn="l">
              <a:spcBef>
                <a:spcPts val="0"/>
              </a:spcBef>
              <a:spcAft>
                <a:spcPts val="0"/>
              </a:spcAft>
              <a:buNone/>
            </a:pPr>
            <a:r>
              <a:rPr lang="en-US" sz="700">
                <a:solidFill>
                  <a:schemeClr val="dk1"/>
                </a:solidFill>
                <a:latin typeface="Arial"/>
                <a:ea typeface="Arial"/>
                <a:cs typeface="Arial"/>
                <a:sym typeface="Arial"/>
              </a:rPr>
              <a:t>    10%=/ngd/smartphones   </a:t>
            </a:r>
            <a:endParaRPr/>
          </a:p>
          <a:p>
            <a:pPr indent="0" lvl="0" marL="0" marR="0" rtl="0" algn="l">
              <a:spcBef>
                <a:spcPts val="0"/>
              </a:spcBef>
              <a:spcAft>
                <a:spcPts val="0"/>
              </a:spcAft>
              <a:buNone/>
            </a:pPr>
            <a:r>
              <a:rPr lang="en-US" sz="700">
                <a:solidFill>
                  <a:schemeClr val="dk1"/>
                </a:solidFill>
                <a:latin typeface="Arial"/>
                <a:ea typeface="Arial"/>
                <a:cs typeface="Arial"/>
                <a:sym typeface="Arial"/>
              </a:rPr>
              <a:t>    90%=/us/smartphones     	</a:t>
            </a:r>
            <a:endParaRPr i="0" sz="7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700">
              <a:solidFill>
                <a:schemeClr val="dk1"/>
              </a:solidFill>
              <a:latin typeface="Arial"/>
              <a:ea typeface="Arial"/>
              <a:cs typeface="Arial"/>
              <a:sym typeface="Arial"/>
            </a:endParaRPr>
          </a:p>
          <a:p>
            <a:pPr indent="0" lvl="0" marL="0" marR="0" rtl="0" algn="l">
              <a:spcBef>
                <a:spcPts val="0"/>
              </a:spcBef>
              <a:spcAft>
                <a:spcPts val="0"/>
              </a:spcAft>
              <a:buNone/>
            </a:pPr>
            <a:r>
              <a:rPr lang="en-US" sz="700">
                <a:solidFill>
                  <a:schemeClr val="dk1"/>
                </a:solidFill>
                <a:latin typeface="Arial"/>
                <a:ea typeface="Arial"/>
                <a:cs typeface="Arial"/>
                <a:sym typeface="Arial"/>
              </a:rPr>
              <a:t>    </a:t>
            </a:r>
            <a:endParaRPr i="0" sz="7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g2cf786317fc_0_0"/>
          <p:cNvSpPr/>
          <p:nvPr/>
        </p:nvSpPr>
        <p:spPr>
          <a:xfrm>
            <a:off x="6897975" y="967075"/>
            <a:ext cx="2112600" cy="3264600"/>
          </a:xfrm>
          <a:prstGeom prst="rect">
            <a:avLst/>
          </a:prstGeom>
          <a:solidFill>
            <a:schemeClr val="lt1"/>
          </a:solidFill>
          <a:ln cap="sq" cmpd="sng" w="9525">
            <a:solidFill>
              <a:schemeClr val="accent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rPr>
              <a:t>VZ Green Zone </a:t>
            </a:r>
            <a:endParaRPr b="1" sz="800">
              <a:solidFill>
                <a:schemeClr val="dk1"/>
              </a:solidFill>
            </a:endParaRPr>
          </a:p>
        </p:txBody>
      </p:sp>
      <p:sp>
        <p:nvSpPr>
          <p:cNvPr id="2098" name="Google Shape;2098;g2cf786317fc_0_0"/>
          <p:cNvSpPr/>
          <p:nvPr/>
        </p:nvSpPr>
        <p:spPr>
          <a:xfrm>
            <a:off x="1593675" y="971100"/>
            <a:ext cx="4098900" cy="3260100"/>
          </a:xfrm>
          <a:prstGeom prst="rect">
            <a:avLst/>
          </a:prstGeom>
          <a:solidFill>
            <a:schemeClr val="lt1"/>
          </a:solidFill>
          <a:ln cap="sq"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9" name="Google Shape;2099;g2cf786317fc_0_0"/>
          <p:cNvSpPr txBox="1"/>
          <p:nvPr>
            <p:ph type="title"/>
          </p:nvPr>
        </p:nvSpPr>
        <p:spPr>
          <a:xfrm>
            <a:off x="450579" y="602877"/>
            <a:ext cx="7886700" cy="2598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1800"/>
              <a:buFont typeface="Arial"/>
              <a:buNone/>
            </a:pPr>
            <a:r>
              <a:rPr lang="en-US" sz="1800">
                <a:latin typeface="Arial"/>
                <a:ea typeface="Arial"/>
                <a:cs typeface="Arial"/>
                <a:sym typeface="Arial"/>
              </a:rPr>
              <a:t>Current Gen and NGD Throttling with Edg.io and EKS </a:t>
            </a:r>
            <a:endParaRPr sz="1800"/>
          </a:p>
        </p:txBody>
      </p:sp>
      <p:sp>
        <p:nvSpPr>
          <p:cNvPr id="2100" name="Google Shape;2100;g2cf786317fc_0_0"/>
          <p:cNvSpPr/>
          <p:nvPr/>
        </p:nvSpPr>
        <p:spPr>
          <a:xfrm>
            <a:off x="551275" y="1505325"/>
            <a:ext cx="773100" cy="2673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lt1"/>
                </a:solidFill>
                <a:latin typeface="Verizon NHG TX"/>
                <a:ea typeface="Verizon NHG TX"/>
                <a:cs typeface="Verizon NHG TX"/>
                <a:sym typeface="Verizon NHG TX"/>
              </a:rPr>
              <a:t>Verizon.com</a:t>
            </a:r>
            <a:endParaRPr b="1" sz="600">
              <a:solidFill>
                <a:schemeClr val="lt1"/>
              </a:solidFill>
              <a:latin typeface="Verizon NHG TX"/>
              <a:ea typeface="Verizon NHG TX"/>
              <a:cs typeface="Verizon NHG TX"/>
              <a:sym typeface="Verizon NHG TX"/>
            </a:endParaRPr>
          </a:p>
          <a:p>
            <a:pPr indent="0" lvl="0" marL="0" marR="0" rtl="0" algn="ctr">
              <a:spcBef>
                <a:spcPts val="0"/>
              </a:spcBef>
              <a:spcAft>
                <a:spcPts val="0"/>
              </a:spcAft>
              <a:buNone/>
            </a:pPr>
            <a:r>
              <a:rPr b="1" lang="en-US" sz="600">
                <a:solidFill>
                  <a:schemeClr val="lt1"/>
                </a:solidFill>
                <a:latin typeface="Verizon NHG TX"/>
                <a:ea typeface="Verizon NHG TX"/>
                <a:cs typeface="Verizon NHG TX"/>
                <a:sym typeface="Verizon NHG TX"/>
              </a:rPr>
              <a:t>/smartphones</a:t>
            </a:r>
            <a:endParaRPr sz="600">
              <a:latin typeface="Verizon NHG TX"/>
              <a:ea typeface="Verizon NHG TX"/>
              <a:cs typeface="Verizon NHG TX"/>
              <a:sym typeface="Verizon NHG TX"/>
            </a:endParaRPr>
          </a:p>
        </p:txBody>
      </p:sp>
      <p:cxnSp>
        <p:nvCxnSpPr>
          <p:cNvPr id="2101" name="Google Shape;2101;g2cf786317fc_0_0"/>
          <p:cNvCxnSpPr/>
          <p:nvPr/>
        </p:nvCxnSpPr>
        <p:spPr>
          <a:xfrm>
            <a:off x="1315833" y="1643159"/>
            <a:ext cx="262500" cy="4500"/>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102" name="Google Shape;2102;g2cf786317fc_0_0"/>
          <p:cNvSpPr/>
          <p:nvPr/>
        </p:nvSpPr>
        <p:spPr>
          <a:xfrm>
            <a:off x="7165200" y="2810075"/>
            <a:ext cx="1324500" cy="369000"/>
          </a:xfrm>
          <a:prstGeom prst="rect">
            <a:avLst/>
          </a:prstGeom>
          <a:solidFill>
            <a:schemeClr val="lt1"/>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Verizon NHG TX"/>
                <a:ea typeface="Verizon NHG TX"/>
                <a:cs typeface="Verizon NHG TX"/>
                <a:sym typeface="Verizon NHG TX"/>
              </a:rPr>
              <a:t>SOE Services</a:t>
            </a:r>
            <a:endParaRPr sz="800">
              <a:latin typeface="Verizon NHG TX"/>
              <a:ea typeface="Verizon NHG TX"/>
              <a:cs typeface="Verizon NHG TX"/>
              <a:sym typeface="Verizon NHG TX"/>
            </a:endParaRPr>
          </a:p>
        </p:txBody>
      </p:sp>
      <p:sp>
        <p:nvSpPr>
          <p:cNvPr id="2103" name="Google Shape;2103;g2cf786317fc_0_0"/>
          <p:cNvSpPr txBox="1"/>
          <p:nvPr/>
        </p:nvSpPr>
        <p:spPr>
          <a:xfrm>
            <a:off x="7208168" y="3292713"/>
            <a:ext cx="1492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Verizon NHG TX"/>
                <a:ea typeface="Verizon NHG TX"/>
                <a:cs typeface="Verizon NHG TX"/>
                <a:sym typeface="Verizon NHG TX"/>
              </a:rPr>
              <a:t>Backend layers (SOE, CXP, PEGA ) to have feature flag-based implementation based on </a:t>
            </a:r>
            <a:r>
              <a:rPr b="1" lang="en-US" sz="600">
                <a:solidFill>
                  <a:schemeClr val="dk1"/>
                </a:solidFill>
                <a:latin typeface="Verizon NHG TX"/>
                <a:ea typeface="Verizon NHG TX"/>
                <a:cs typeface="Verizon NHG TX"/>
                <a:sym typeface="Verizon NHG TX"/>
              </a:rPr>
              <a:t>throttle cookie</a:t>
            </a:r>
            <a:endParaRPr b="1" sz="600">
              <a:solidFill>
                <a:schemeClr val="dk1"/>
              </a:solidFill>
              <a:latin typeface="Verizon NHG TX"/>
              <a:ea typeface="Verizon NHG TX"/>
              <a:cs typeface="Verizon NHG TX"/>
              <a:sym typeface="Verizon NHG TX"/>
            </a:endParaRPr>
          </a:p>
        </p:txBody>
      </p:sp>
      <p:pic>
        <p:nvPicPr>
          <p:cNvPr id="2104" name="Google Shape;2104;g2cf786317fc_0_0"/>
          <p:cNvPicPr preferRelativeResize="0"/>
          <p:nvPr/>
        </p:nvPicPr>
        <p:blipFill>
          <a:blip r:embed="rId3">
            <a:alphaModFix/>
          </a:blip>
          <a:stretch>
            <a:fillRect/>
          </a:stretch>
        </p:blipFill>
        <p:spPr>
          <a:xfrm>
            <a:off x="1678958" y="1011925"/>
            <a:ext cx="533818" cy="215400"/>
          </a:xfrm>
          <a:prstGeom prst="rect">
            <a:avLst/>
          </a:prstGeom>
          <a:noFill/>
          <a:ln>
            <a:noFill/>
          </a:ln>
        </p:spPr>
      </p:pic>
      <p:sp>
        <p:nvSpPr>
          <p:cNvPr id="2105" name="Google Shape;2105;g2cf786317fc_0_0"/>
          <p:cNvSpPr/>
          <p:nvPr/>
        </p:nvSpPr>
        <p:spPr>
          <a:xfrm>
            <a:off x="1817400" y="1376575"/>
            <a:ext cx="1274400" cy="2244600"/>
          </a:xfrm>
          <a:prstGeom prst="rect">
            <a:avLst/>
          </a:prstGeom>
          <a:solidFill>
            <a:schemeClr val="lt1"/>
          </a:solidFill>
          <a:ln cap="sq" cmpd="sng" w="9525">
            <a:solidFill>
              <a:srgbClr val="A5A5A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rPr>
              <a:t>Throttling</a:t>
            </a:r>
            <a:endParaRPr/>
          </a:p>
        </p:txBody>
      </p:sp>
      <p:sp>
        <p:nvSpPr>
          <p:cNvPr id="2106" name="Google Shape;2106;g2cf786317fc_0_0"/>
          <p:cNvSpPr/>
          <p:nvPr/>
        </p:nvSpPr>
        <p:spPr>
          <a:xfrm>
            <a:off x="1983600" y="1634800"/>
            <a:ext cx="773100" cy="200400"/>
          </a:xfrm>
          <a:prstGeom prst="roundRect">
            <a:avLst>
              <a:gd fmla="val 16667" name="adj"/>
            </a:avLst>
          </a:prstGeom>
          <a:solidFill>
            <a:srgbClr val="56B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90 %</a:t>
            </a:r>
            <a:endParaRPr sz="600">
              <a:latin typeface="Verizon NHG TX"/>
              <a:ea typeface="Verizon NHG TX"/>
              <a:cs typeface="Verizon NHG TX"/>
              <a:sym typeface="Verizon NHG TX"/>
            </a:endParaRPr>
          </a:p>
        </p:txBody>
      </p:sp>
      <p:sp>
        <p:nvSpPr>
          <p:cNvPr id="2107" name="Google Shape;2107;g2cf786317fc_0_0"/>
          <p:cNvSpPr/>
          <p:nvPr/>
        </p:nvSpPr>
        <p:spPr>
          <a:xfrm>
            <a:off x="1998300" y="2322475"/>
            <a:ext cx="773100" cy="200400"/>
          </a:xfrm>
          <a:prstGeom prst="roundRect">
            <a:avLst>
              <a:gd fmla="val 16667" name="adj"/>
            </a:avLst>
          </a:prstGeom>
          <a:solidFill>
            <a:srgbClr val="BBFFD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9</a:t>
            </a:r>
            <a:r>
              <a:rPr b="1" lang="en-US" sz="600">
                <a:solidFill>
                  <a:schemeClr val="dk1"/>
                </a:solidFill>
                <a:latin typeface="Verizon NHG TX"/>
                <a:ea typeface="Verizon NHG TX"/>
                <a:cs typeface="Verizon NHG TX"/>
                <a:sym typeface="Verizon NHG TX"/>
              </a:rPr>
              <a:t> %</a:t>
            </a:r>
            <a:endParaRPr sz="600">
              <a:latin typeface="Verizon NHG TX"/>
              <a:ea typeface="Verizon NHG TX"/>
              <a:cs typeface="Verizon NHG TX"/>
              <a:sym typeface="Verizon NHG TX"/>
            </a:endParaRPr>
          </a:p>
        </p:txBody>
      </p:sp>
      <p:sp>
        <p:nvSpPr>
          <p:cNvPr id="2108" name="Google Shape;2108;g2cf786317fc_0_0"/>
          <p:cNvSpPr/>
          <p:nvPr/>
        </p:nvSpPr>
        <p:spPr>
          <a:xfrm>
            <a:off x="1998300" y="2894375"/>
            <a:ext cx="773100" cy="200400"/>
          </a:xfrm>
          <a:prstGeom prst="roundRect">
            <a:avLst>
              <a:gd fmla="val 16667" name="adj"/>
            </a:avLst>
          </a:prstGeom>
          <a:solidFill>
            <a:srgbClr val="B6D7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1</a:t>
            </a:r>
            <a:r>
              <a:rPr b="1" lang="en-US" sz="600">
                <a:solidFill>
                  <a:schemeClr val="dk1"/>
                </a:solidFill>
                <a:latin typeface="Verizon NHG TX"/>
                <a:ea typeface="Verizon NHG TX"/>
                <a:cs typeface="Verizon NHG TX"/>
                <a:sym typeface="Verizon NHG TX"/>
              </a:rPr>
              <a:t> %</a:t>
            </a:r>
            <a:endParaRPr sz="600">
              <a:latin typeface="Verizon NHG TX"/>
              <a:ea typeface="Verizon NHG TX"/>
              <a:cs typeface="Verizon NHG TX"/>
              <a:sym typeface="Verizon NHG TX"/>
            </a:endParaRPr>
          </a:p>
        </p:txBody>
      </p:sp>
      <p:cxnSp>
        <p:nvCxnSpPr>
          <p:cNvPr id="2109" name="Google Shape;2109;g2cf786317fc_0_0"/>
          <p:cNvCxnSpPr>
            <a:stCxn id="2106" idx="3"/>
          </p:cNvCxnSpPr>
          <p:nvPr/>
        </p:nvCxnSpPr>
        <p:spPr>
          <a:xfrm flipH="1" rot="10800000">
            <a:off x="2756700" y="1726900"/>
            <a:ext cx="4713300" cy="8100"/>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110" name="Google Shape;2110;g2cf786317fc_0_0"/>
          <p:cNvSpPr/>
          <p:nvPr/>
        </p:nvSpPr>
        <p:spPr>
          <a:xfrm>
            <a:off x="7165175" y="1542400"/>
            <a:ext cx="1324500" cy="369000"/>
          </a:xfrm>
          <a:prstGeom prst="rect">
            <a:avLst/>
          </a:prstGeom>
          <a:solidFill>
            <a:srgbClr val="56BAD3"/>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Verizon NHG TX"/>
                <a:ea typeface="Verizon NHG TX"/>
                <a:cs typeface="Verizon NHG TX"/>
                <a:sym typeface="Verizon NHG TX"/>
              </a:rPr>
              <a:t>Current Gen Web App</a:t>
            </a:r>
            <a:endParaRPr sz="800">
              <a:latin typeface="Verizon NHG TX"/>
              <a:ea typeface="Verizon NHG TX"/>
              <a:cs typeface="Verizon NHG TX"/>
              <a:sym typeface="Verizon NHG TX"/>
            </a:endParaRPr>
          </a:p>
        </p:txBody>
      </p:sp>
      <p:sp>
        <p:nvSpPr>
          <p:cNvPr id="2111" name="Google Shape;2111;g2cf786317fc_0_0"/>
          <p:cNvSpPr/>
          <p:nvPr/>
        </p:nvSpPr>
        <p:spPr>
          <a:xfrm>
            <a:off x="7165175" y="2217300"/>
            <a:ext cx="1324500" cy="369000"/>
          </a:xfrm>
          <a:prstGeom prst="rect">
            <a:avLst/>
          </a:prstGeom>
          <a:solidFill>
            <a:srgbClr val="BBFFD2"/>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Verizon NHG TX"/>
                <a:ea typeface="Verizon NHG TX"/>
                <a:cs typeface="Verizon NHG TX"/>
                <a:sym typeface="Verizon NHG TX"/>
              </a:rPr>
              <a:t>NGD</a:t>
            </a:r>
            <a:r>
              <a:rPr b="1" lang="en-US" sz="800">
                <a:solidFill>
                  <a:schemeClr val="dk1"/>
                </a:solidFill>
                <a:latin typeface="Verizon NHG TX"/>
                <a:ea typeface="Verizon NHG TX"/>
                <a:cs typeface="Verizon NHG TX"/>
                <a:sym typeface="Verizon NHG TX"/>
              </a:rPr>
              <a:t> Web App</a:t>
            </a:r>
            <a:endParaRPr sz="800">
              <a:latin typeface="Verizon NHG TX"/>
              <a:ea typeface="Verizon NHG TX"/>
              <a:cs typeface="Verizon NHG TX"/>
              <a:sym typeface="Verizon NHG TX"/>
            </a:endParaRPr>
          </a:p>
        </p:txBody>
      </p:sp>
      <p:cxnSp>
        <p:nvCxnSpPr>
          <p:cNvPr id="2112" name="Google Shape;2112;g2cf786317fc_0_0"/>
          <p:cNvCxnSpPr>
            <a:stCxn id="2107" idx="3"/>
            <a:endCxn id="2111" idx="1"/>
          </p:cNvCxnSpPr>
          <p:nvPr/>
        </p:nvCxnSpPr>
        <p:spPr>
          <a:xfrm flipH="1" rot="10800000">
            <a:off x="2771400" y="2401675"/>
            <a:ext cx="4393800" cy="21000"/>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113" name="Google Shape;2113;g2cf786317fc_0_0"/>
          <p:cNvSpPr/>
          <p:nvPr/>
        </p:nvSpPr>
        <p:spPr>
          <a:xfrm>
            <a:off x="4177125" y="2810075"/>
            <a:ext cx="1324500" cy="369000"/>
          </a:xfrm>
          <a:prstGeom prst="rect">
            <a:avLst/>
          </a:prstGeom>
          <a:solidFill>
            <a:srgbClr val="B6D7A8"/>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800">
              <a:solidFill>
                <a:schemeClr val="dk1"/>
              </a:solidFill>
            </a:endParaRPr>
          </a:p>
          <a:p>
            <a:pPr indent="0" lvl="0" marL="0" marR="0" rtl="0" algn="ctr">
              <a:spcBef>
                <a:spcPts val="0"/>
              </a:spcBef>
              <a:spcAft>
                <a:spcPts val="0"/>
              </a:spcAft>
              <a:buNone/>
            </a:pPr>
            <a:r>
              <a:rPr b="1" lang="en-US" sz="800">
                <a:solidFill>
                  <a:schemeClr val="dk1"/>
                </a:solidFill>
                <a:latin typeface="Verizon NHG TX"/>
                <a:ea typeface="Verizon NHG TX"/>
                <a:cs typeface="Verizon NHG TX"/>
                <a:sym typeface="Verizon NHG TX"/>
              </a:rPr>
              <a:t>NGD Web App</a:t>
            </a:r>
            <a:endParaRPr sz="800">
              <a:latin typeface="Verizon NHG TX"/>
              <a:ea typeface="Verizon NHG TX"/>
              <a:cs typeface="Verizon NHG TX"/>
              <a:sym typeface="Verizon NHG TX"/>
            </a:endParaRPr>
          </a:p>
        </p:txBody>
      </p:sp>
      <p:cxnSp>
        <p:nvCxnSpPr>
          <p:cNvPr id="2114" name="Google Shape;2114;g2cf786317fc_0_0"/>
          <p:cNvCxnSpPr>
            <a:stCxn id="2108" idx="3"/>
            <a:endCxn id="2113" idx="1"/>
          </p:cNvCxnSpPr>
          <p:nvPr/>
        </p:nvCxnSpPr>
        <p:spPr>
          <a:xfrm>
            <a:off x="2771400" y="2994575"/>
            <a:ext cx="1405800" cy="0"/>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115" name="Google Shape;2115;g2cf786317fc_0_0"/>
          <p:cNvSpPr txBox="1"/>
          <p:nvPr/>
        </p:nvSpPr>
        <p:spPr>
          <a:xfrm>
            <a:off x="1892403" y="1836225"/>
            <a:ext cx="1241400" cy="16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&lt;eks-domain&gt;/us/smartphones</a:t>
            </a:r>
            <a:endParaRPr b="1" sz="500">
              <a:solidFill>
                <a:schemeClr val="dk1"/>
              </a:solidFill>
              <a:latin typeface="Verizon NHG TX"/>
              <a:ea typeface="Verizon NHG TX"/>
              <a:cs typeface="Verizon NHG TX"/>
              <a:sym typeface="Verizon NHG TX"/>
            </a:endParaRPr>
          </a:p>
        </p:txBody>
      </p:sp>
      <p:sp>
        <p:nvSpPr>
          <p:cNvPr id="2116" name="Google Shape;2116;g2cf786317fc_0_0"/>
          <p:cNvSpPr txBox="1"/>
          <p:nvPr/>
        </p:nvSpPr>
        <p:spPr>
          <a:xfrm>
            <a:off x="1893600" y="2506975"/>
            <a:ext cx="1391400" cy="16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&lt;eks-domain&gt;/ngd/smartphones</a:t>
            </a:r>
            <a:endParaRPr b="1" sz="500">
              <a:solidFill>
                <a:schemeClr val="dk1"/>
              </a:solidFill>
              <a:latin typeface="Verizon NHG TX"/>
              <a:ea typeface="Verizon NHG TX"/>
              <a:cs typeface="Verizon NHG TX"/>
              <a:sym typeface="Verizon NHG TX"/>
            </a:endParaRPr>
          </a:p>
        </p:txBody>
      </p:sp>
      <p:sp>
        <p:nvSpPr>
          <p:cNvPr id="2117" name="Google Shape;2117;g2cf786317fc_0_0"/>
          <p:cNvSpPr txBox="1"/>
          <p:nvPr/>
        </p:nvSpPr>
        <p:spPr>
          <a:xfrm>
            <a:off x="1817400" y="3123525"/>
            <a:ext cx="1391400" cy="16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Verizon NHG TX"/>
                <a:ea typeface="Verizon NHG TX"/>
                <a:cs typeface="Verizon NHG TX"/>
                <a:sym typeface="Verizon NHG TX"/>
              </a:rPr>
              <a:t>&lt;edgio-domain&gt;/ngd/smartphones</a:t>
            </a:r>
            <a:endParaRPr b="1" sz="500">
              <a:solidFill>
                <a:schemeClr val="dk1"/>
              </a:solidFill>
              <a:latin typeface="Verizon NHG TX"/>
              <a:ea typeface="Verizon NHG TX"/>
              <a:cs typeface="Verizon NHG TX"/>
              <a:sym typeface="Verizon NHG TX"/>
            </a:endParaRPr>
          </a:p>
        </p:txBody>
      </p:sp>
      <p:cxnSp>
        <p:nvCxnSpPr>
          <p:cNvPr id="2118" name="Google Shape;2118;g2cf786317fc_0_0"/>
          <p:cNvCxnSpPr>
            <a:stCxn id="2110" idx="3"/>
            <a:endCxn id="2102" idx="3"/>
          </p:cNvCxnSpPr>
          <p:nvPr/>
        </p:nvCxnSpPr>
        <p:spPr>
          <a:xfrm>
            <a:off x="8489675" y="1726900"/>
            <a:ext cx="600" cy="1267800"/>
          </a:xfrm>
          <a:prstGeom prst="bentConnector3">
            <a:avLst>
              <a:gd fmla="val 39691667" name="adj1"/>
            </a:avLst>
          </a:prstGeom>
          <a:noFill/>
          <a:ln cap="flat" cmpd="sng" w="9525">
            <a:solidFill>
              <a:schemeClr val="dk2"/>
            </a:solidFill>
            <a:prstDash val="solid"/>
            <a:round/>
            <a:headEnd len="med" w="med" type="none"/>
            <a:tailEnd len="med" w="med" type="stealth"/>
          </a:ln>
        </p:spPr>
      </p:cxnSp>
      <p:cxnSp>
        <p:nvCxnSpPr>
          <p:cNvPr id="2119" name="Google Shape;2119;g2cf786317fc_0_0"/>
          <p:cNvCxnSpPr>
            <a:stCxn id="2111" idx="2"/>
            <a:endCxn id="2102" idx="0"/>
          </p:cNvCxnSpPr>
          <p:nvPr/>
        </p:nvCxnSpPr>
        <p:spPr>
          <a:xfrm flipH="1" rot="-5400000">
            <a:off x="7715825" y="2697900"/>
            <a:ext cx="223800" cy="600"/>
          </a:xfrm>
          <a:prstGeom prst="bentConnector3">
            <a:avLst>
              <a:gd fmla="val 49994" name="adj1"/>
            </a:avLst>
          </a:prstGeom>
          <a:noFill/>
          <a:ln cap="flat" cmpd="sng" w="9525">
            <a:solidFill>
              <a:schemeClr val="dk2"/>
            </a:solidFill>
            <a:prstDash val="solid"/>
            <a:round/>
            <a:headEnd len="med" w="med" type="none"/>
            <a:tailEnd len="med" w="med" type="stealth"/>
          </a:ln>
        </p:spPr>
      </p:cxnSp>
      <p:sp>
        <p:nvSpPr>
          <p:cNvPr id="2120" name="Google Shape;2120;g2cf786317fc_0_0"/>
          <p:cNvSpPr/>
          <p:nvPr/>
        </p:nvSpPr>
        <p:spPr>
          <a:xfrm>
            <a:off x="5837500" y="969325"/>
            <a:ext cx="915600" cy="3260100"/>
          </a:xfrm>
          <a:prstGeom prst="rect">
            <a:avLst/>
          </a:prstGeom>
          <a:noFill/>
          <a:ln cap="sq" cmpd="sng" w="9525">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latin typeface="Verizon NHG DS"/>
                <a:ea typeface="Verizon NHG DS"/>
                <a:cs typeface="Verizon NHG DS"/>
                <a:sym typeface="Verizon NHG DS"/>
              </a:rPr>
              <a:t>VZ Yellow Zone</a:t>
            </a:r>
            <a:endParaRPr b="1" sz="800">
              <a:solidFill>
                <a:schemeClr val="dk1"/>
              </a:solidFill>
              <a:latin typeface="Verizon NHG DS"/>
              <a:ea typeface="Verizon NHG DS"/>
              <a:cs typeface="Verizon NHG DS"/>
              <a:sym typeface="Verizon NHG DS"/>
            </a:endParaRPr>
          </a:p>
        </p:txBody>
      </p:sp>
      <p:cxnSp>
        <p:nvCxnSpPr>
          <p:cNvPr id="2121" name="Google Shape;2121;g2cf786317fc_0_0"/>
          <p:cNvCxnSpPr>
            <a:endCxn id="2102" idx="1"/>
          </p:cNvCxnSpPr>
          <p:nvPr/>
        </p:nvCxnSpPr>
        <p:spPr>
          <a:xfrm flipH="1" rot="10800000">
            <a:off x="5527500" y="2994575"/>
            <a:ext cx="1637700" cy="3300"/>
          </a:xfrm>
          <a:prstGeom prst="straightConnector1">
            <a:avLst/>
          </a:prstGeom>
          <a:solidFill>
            <a:schemeClr val="accent1"/>
          </a:solidFill>
          <a:ln cap="sq" cmpd="sng" w="12700">
            <a:solidFill>
              <a:srgbClr val="7F7F7F"/>
            </a:solidFill>
            <a:prstDash val="solid"/>
            <a:round/>
            <a:headEnd len="sm" w="sm" type="none"/>
            <a:tailEnd len="med" w="med" type="triangle"/>
          </a:ln>
        </p:spPr>
      </p:cxnSp>
      <p:sp>
        <p:nvSpPr>
          <p:cNvPr id="2122" name="Google Shape;2122;g2cf786317fc_0_0"/>
          <p:cNvSpPr/>
          <p:nvPr/>
        </p:nvSpPr>
        <p:spPr>
          <a:xfrm rot="-5400000">
            <a:off x="4905275" y="2512900"/>
            <a:ext cx="2740500" cy="369000"/>
          </a:xfrm>
          <a:prstGeom prst="rect">
            <a:avLst/>
          </a:prstGeom>
          <a:solidFill>
            <a:srgbClr val="BFBFBF"/>
          </a:solidFill>
          <a:ln cap="sq"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800">
                <a:solidFill>
                  <a:schemeClr val="dk1"/>
                </a:solidFill>
              </a:rPr>
              <a:t>OPEN IG / </a:t>
            </a:r>
            <a:r>
              <a:rPr b="1" lang="en-US" sz="800">
                <a:solidFill>
                  <a:schemeClr val="dk1"/>
                </a:solidFill>
              </a:rPr>
              <a:t>APIGEE</a:t>
            </a:r>
            <a:endParaRPr/>
          </a:p>
        </p:txBody>
      </p:sp>
      <p:pic>
        <p:nvPicPr>
          <p:cNvPr id="2123" name="Google Shape;2123;g2cf786317fc_0_0"/>
          <p:cNvPicPr preferRelativeResize="0"/>
          <p:nvPr/>
        </p:nvPicPr>
        <p:blipFill rotWithShape="1">
          <a:blip r:embed="rId4">
            <a:alphaModFix/>
          </a:blip>
          <a:srcRect b="16471" l="23488" r="25945" t="13348"/>
          <a:stretch/>
        </p:blipFill>
        <p:spPr>
          <a:xfrm>
            <a:off x="6948180" y="987735"/>
            <a:ext cx="499945" cy="461700"/>
          </a:xfrm>
          <a:prstGeom prst="rect">
            <a:avLst/>
          </a:prstGeom>
          <a:noFill/>
          <a:ln>
            <a:noFill/>
          </a:ln>
        </p:spPr>
      </p:pic>
      <p:sp>
        <p:nvSpPr>
          <p:cNvPr id="2124" name="Google Shape;2124;g2cf786317fc_0_0"/>
          <p:cNvSpPr txBox="1"/>
          <p:nvPr/>
        </p:nvSpPr>
        <p:spPr>
          <a:xfrm>
            <a:off x="4226150" y="2768625"/>
            <a:ext cx="1391400" cy="184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dk1"/>
                </a:solidFill>
                <a:latin typeface="Verizon NHG TX"/>
                <a:ea typeface="Verizon NHG TX"/>
                <a:cs typeface="Verizon NHG TX"/>
                <a:sym typeface="Verizon NHG TX"/>
              </a:rPr>
              <a:t>Edgio Cloud [AWS Lambda]</a:t>
            </a:r>
            <a:endParaRPr b="1" sz="600">
              <a:solidFill>
                <a:schemeClr val="dk1"/>
              </a:solidFill>
              <a:latin typeface="Verizon NHG TX"/>
              <a:ea typeface="Verizon NHG TX"/>
              <a:cs typeface="Verizon NHG TX"/>
              <a:sym typeface="Verizon NHG TX"/>
            </a:endParaRPr>
          </a:p>
        </p:txBody>
      </p:sp>
      <p:sp>
        <p:nvSpPr>
          <p:cNvPr id="2125" name="Google Shape;2125;g2cf786317fc_0_0"/>
          <p:cNvSpPr txBox="1"/>
          <p:nvPr/>
        </p:nvSpPr>
        <p:spPr>
          <a:xfrm>
            <a:off x="3087213" y="1239125"/>
            <a:ext cx="1241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
                <a:solidFill>
                  <a:schemeClr val="dk1"/>
                </a:solidFill>
                <a:latin typeface="Verizon NHG TX"/>
                <a:ea typeface="Verizon NHG TX"/>
                <a:cs typeface="Verizon NHG TX"/>
                <a:sym typeface="Verizon NHG TX"/>
              </a:rPr>
              <a:t>Based on </a:t>
            </a:r>
            <a:endParaRPr sz="600">
              <a:solidFill>
                <a:schemeClr val="dk1"/>
              </a:solidFill>
              <a:latin typeface="Verizon NHG TX"/>
              <a:ea typeface="Verizon NHG TX"/>
              <a:cs typeface="Verizon NHG TX"/>
              <a:sym typeface="Verizon NHG TX"/>
            </a:endParaRPr>
          </a:p>
          <a:p>
            <a:pPr indent="0" lvl="0" marL="0" marR="0" rtl="0" algn="l">
              <a:spcBef>
                <a:spcPts val="0"/>
              </a:spcBef>
              <a:spcAft>
                <a:spcPts val="0"/>
              </a:spcAft>
              <a:buNone/>
            </a:pPr>
            <a:r>
              <a:rPr lang="en-US" sz="600">
                <a:solidFill>
                  <a:schemeClr val="dk1"/>
                </a:solidFill>
                <a:latin typeface="Verizon NHG TX"/>
                <a:ea typeface="Verizon NHG TX"/>
                <a:cs typeface="Verizon NHG TX"/>
                <a:sym typeface="Verizon NHG TX"/>
              </a:rPr>
              <a:t>Redirect_To Cookie persist the user to already throttled experience </a:t>
            </a:r>
            <a:endParaRPr sz="600">
              <a:solidFill>
                <a:schemeClr val="dk1"/>
              </a:solidFill>
              <a:latin typeface="Verizon NHG TX"/>
              <a:ea typeface="Verizon NHG TX"/>
              <a:cs typeface="Verizon NHG TX"/>
              <a:sym typeface="Verizon NHG TX"/>
            </a:endParaRPr>
          </a:p>
        </p:txBody>
      </p:sp>
      <p:sp>
        <p:nvSpPr>
          <p:cNvPr id="2126" name="Google Shape;2126;g2cf786317fc_0_0"/>
          <p:cNvSpPr txBox="1"/>
          <p:nvPr/>
        </p:nvSpPr>
        <p:spPr>
          <a:xfrm>
            <a:off x="95605" y="1965565"/>
            <a:ext cx="1347900" cy="831000"/>
          </a:xfrm>
          <a:prstGeom prst="rect">
            <a:avLst/>
          </a:prstGeom>
          <a:noFill/>
          <a:ln>
            <a:noFill/>
          </a:ln>
        </p:spPr>
        <p:txBody>
          <a:bodyPr anchorCtr="0" anchor="t" bIns="45700" lIns="91425" spcFirstLastPara="1" rIns="91425" wrap="square" tIns="45700">
            <a:spAutoFit/>
          </a:bodyPr>
          <a:lstStyle/>
          <a:p>
            <a:pPr indent="-165100" lvl="0" marL="171450" marR="0" rtl="0" algn="l">
              <a:spcBef>
                <a:spcPts val="0"/>
              </a:spcBef>
              <a:spcAft>
                <a:spcPts val="0"/>
              </a:spcAft>
              <a:buClr>
                <a:schemeClr val="dk1"/>
              </a:buClr>
              <a:buSzPts val="600"/>
              <a:buFont typeface="Verizon NHG TX"/>
              <a:buChar char="•"/>
            </a:pPr>
            <a:r>
              <a:rPr i="0" lang="en-US" sz="600" u="none" cap="none" strike="noStrike">
                <a:solidFill>
                  <a:schemeClr val="dk1"/>
                </a:solidFill>
                <a:latin typeface="Verizon NHG TX"/>
                <a:ea typeface="Verizon NHG TX"/>
                <a:cs typeface="Verizon NHG TX"/>
                <a:sym typeface="Verizon NHG TX"/>
              </a:rPr>
              <a:t>Throttle based on location</a:t>
            </a:r>
            <a:endParaRPr sz="600">
              <a:latin typeface="Verizon NHG TX"/>
              <a:ea typeface="Verizon NHG TX"/>
              <a:cs typeface="Verizon NHG TX"/>
              <a:sym typeface="Verizon NHG TX"/>
            </a:endParaRPr>
          </a:p>
          <a:p>
            <a:pPr indent="0" lvl="0" marL="0" marR="0" rtl="0" algn="l">
              <a:spcBef>
                <a:spcPts val="0"/>
              </a:spcBef>
              <a:spcAft>
                <a:spcPts val="0"/>
              </a:spcAft>
              <a:buNone/>
            </a:pPr>
            <a:r>
              <a:t/>
            </a:r>
            <a:endParaRPr i="0" sz="600" u="none" cap="none" strike="noStrike">
              <a:solidFill>
                <a:schemeClr val="dk1"/>
              </a:solidFill>
              <a:latin typeface="Verizon NHG TX"/>
              <a:ea typeface="Verizon NHG TX"/>
              <a:cs typeface="Verizon NHG TX"/>
              <a:sym typeface="Verizon NHG TX"/>
            </a:endParaRPr>
          </a:p>
          <a:p>
            <a:pPr indent="-165100" lvl="0" marL="171450" marR="0" rtl="0" algn="l">
              <a:spcBef>
                <a:spcPts val="0"/>
              </a:spcBef>
              <a:spcAft>
                <a:spcPts val="0"/>
              </a:spcAft>
              <a:buClr>
                <a:schemeClr val="dk1"/>
              </a:buClr>
              <a:buSzPts val="600"/>
              <a:buFont typeface="Verizon NHG TX"/>
              <a:buChar char="•"/>
            </a:pPr>
            <a:r>
              <a:rPr lang="en-US" sz="600">
                <a:solidFill>
                  <a:schemeClr val="dk1"/>
                </a:solidFill>
                <a:latin typeface="Verizon NHG TX"/>
                <a:ea typeface="Verizon NHG TX"/>
                <a:cs typeface="Verizon NHG TX"/>
                <a:sym typeface="Verizon NHG TX"/>
              </a:rPr>
              <a:t>Setup Rules only for URL’s where  new page is live on NGD</a:t>
            </a:r>
            <a:endParaRPr sz="600">
              <a:latin typeface="Verizon NHG TX"/>
              <a:ea typeface="Verizon NHG TX"/>
              <a:cs typeface="Verizon NHG TX"/>
              <a:sym typeface="Verizon NHG TX"/>
            </a:endParaRPr>
          </a:p>
          <a:p>
            <a:pPr indent="0" lvl="0" marL="0" marR="0" rtl="0" algn="l">
              <a:spcBef>
                <a:spcPts val="0"/>
              </a:spcBef>
              <a:spcAft>
                <a:spcPts val="0"/>
              </a:spcAft>
              <a:buNone/>
            </a:pPr>
            <a:r>
              <a:t/>
            </a:r>
            <a:endParaRPr sz="600">
              <a:latin typeface="Verizon NHG TX"/>
              <a:ea typeface="Verizon NHG TX"/>
              <a:cs typeface="Verizon NHG TX"/>
              <a:sym typeface="Verizon NHG TX"/>
            </a:endParaRPr>
          </a:p>
          <a:p>
            <a:pPr indent="0" lvl="0" marL="0" marR="0" rtl="0" algn="l">
              <a:spcBef>
                <a:spcPts val="0"/>
              </a:spcBef>
              <a:spcAft>
                <a:spcPts val="0"/>
              </a:spcAft>
              <a:buNone/>
            </a:pPr>
            <a:r>
              <a:t/>
            </a:r>
            <a:endParaRPr i="0" sz="600" u="none" cap="none" strike="noStrike">
              <a:solidFill>
                <a:schemeClr val="dk1"/>
              </a:solidFill>
              <a:latin typeface="Verizon NHG TX"/>
              <a:ea typeface="Verizon NHG TX"/>
              <a:cs typeface="Verizon NHG TX"/>
              <a:sym typeface="Verizon NHG TX"/>
            </a:endParaRPr>
          </a:p>
          <a:p>
            <a:pPr indent="-165100" lvl="0" marL="171450" marR="0" rtl="0" algn="l">
              <a:spcBef>
                <a:spcPts val="0"/>
              </a:spcBef>
              <a:spcAft>
                <a:spcPts val="0"/>
              </a:spcAft>
              <a:buClr>
                <a:schemeClr val="dk1"/>
              </a:buClr>
              <a:buSzPts val="600"/>
              <a:buFont typeface="Verizon NHG TX"/>
              <a:buChar char="•"/>
            </a:pPr>
            <a:r>
              <a:t/>
            </a:r>
            <a:endParaRPr i="0" sz="600" u="none" cap="none" strike="noStrike">
              <a:solidFill>
                <a:schemeClr val="dk1"/>
              </a:solidFill>
              <a:latin typeface="Verizon NHG TX"/>
              <a:ea typeface="Verizon NHG TX"/>
              <a:cs typeface="Verizon NHG TX"/>
              <a:sym typeface="Verizon NHG TX"/>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81"/>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latin typeface="Arial"/>
                <a:ea typeface="Arial"/>
                <a:cs typeface="Arial"/>
                <a:sym typeface="Arial"/>
              </a:rPr>
              <a:t>NGD Blue Print Web App</a:t>
            </a:r>
            <a:endParaRPr sz="4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g2d1ce9cd426_2_739"/>
          <p:cNvSpPr/>
          <p:nvPr/>
        </p:nvSpPr>
        <p:spPr>
          <a:xfrm>
            <a:off x="537130" y="1250878"/>
            <a:ext cx="8258400" cy="3081600"/>
          </a:xfrm>
          <a:prstGeom prst="roundRect">
            <a:avLst>
              <a:gd fmla="val 16667" name="adj"/>
            </a:avLst>
          </a:prstGeom>
          <a:solidFill>
            <a:schemeClr val="lt1"/>
          </a:solidFill>
          <a:ln cap="sq"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800">
              <a:solidFill>
                <a:schemeClr val="dk1"/>
              </a:solidFill>
              <a:latin typeface="Verizon NHG TX"/>
              <a:ea typeface="Verizon NHG TX"/>
              <a:cs typeface="Verizon NHG TX"/>
              <a:sym typeface="Verizon NHG TX"/>
            </a:endParaRPr>
          </a:p>
        </p:txBody>
      </p:sp>
      <p:sp>
        <p:nvSpPr>
          <p:cNvPr id="2139" name="Google Shape;2139;g2d1ce9cd426_2_7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40" name="Google Shape;2140;g2d1ce9cd426_2_739"/>
          <p:cNvSpPr txBox="1"/>
          <p:nvPr/>
        </p:nvSpPr>
        <p:spPr>
          <a:xfrm>
            <a:off x="486358" y="497556"/>
            <a:ext cx="8487900" cy="5715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accent1"/>
              </a:buClr>
              <a:buSzPts val="1600"/>
              <a:buFont typeface="Verizon NHG DS"/>
              <a:buNone/>
            </a:pPr>
            <a:r>
              <a:rPr b="1" i="0" lang="en-US" sz="1600">
                <a:solidFill>
                  <a:schemeClr val="accent1"/>
                </a:solidFill>
                <a:latin typeface="Verizon NHG DS"/>
                <a:ea typeface="Verizon NHG DS"/>
                <a:cs typeface="Verizon NHG DS"/>
                <a:sym typeface="Verizon NHG DS"/>
              </a:rPr>
              <a:t>Blueprint web app </a:t>
            </a:r>
            <a:r>
              <a:rPr b="1" i="0" lang="en-US" sz="1600">
                <a:solidFill>
                  <a:srgbClr val="171717"/>
                </a:solidFill>
                <a:latin typeface="Verizon NHG DS"/>
                <a:ea typeface="Verizon NHG DS"/>
                <a:cs typeface="Verizon NHG DS"/>
                <a:sym typeface="Verizon NHG DS"/>
              </a:rPr>
              <a:t>serves as a foundational “</a:t>
            </a:r>
            <a:r>
              <a:rPr b="1" i="0" lang="en-US" sz="1600">
                <a:solidFill>
                  <a:schemeClr val="accent1"/>
                </a:solidFill>
                <a:latin typeface="Verizon NHG DS"/>
                <a:ea typeface="Verizon NHG DS"/>
                <a:cs typeface="Verizon NHG DS"/>
                <a:sym typeface="Verizon NHG DS"/>
              </a:rPr>
              <a:t>quick start app</a:t>
            </a:r>
            <a:r>
              <a:rPr b="1" i="0" lang="en-US" sz="1600">
                <a:solidFill>
                  <a:srgbClr val="171717"/>
                </a:solidFill>
                <a:latin typeface="Verizon NHG DS"/>
                <a:ea typeface="Verizon NHG DS"/>
                <a:cs typeface="Verizon NHG DS"/>
                <a:sym typeface="Verizon NHG DS"/>
              </a:rPr>
              <a:t>” for developers. The app lays the groundwork by implementing “</a:t>
            </a:r>
            <a:r>
              <a:rPr b="1" i="0" lang="en-US" sz="1600">
                <a:solidFill>
                  <a:schemeClr val="accent1"/>
                </a:solidFill>
                <a:latin typeface="Verizon NHG DS"/>
                <a:ea typeface="Verizon NHG DS"/>
                <a:cs typeface="Verizon NHG DS"/>
                <a:sym typeface="Verizon NHG DS"/>
              </a:rPr>
              <a:t>core frameworks” </a:t>
            </a:r>
            <a:r>
              <a:rPr b="1" i="0" lang="en-US" sz="1600">
                <a:solidFill>
                  <a:srgbClr val="171717"/>
                </a:solidFill>
                <a:latin typeface="Verizon NHG DS"/>
                <a:ea typeface="Verizon NHG DS"/>
                <a:cs typeface="Verizon NHG DS"/>
                <a:sym typeface="Verizon NHG DS"/>
              </a:rPr>
              <a:t>&amp; “</a:t>
            </a:r>
            <a:r>
              <a:rPr b="1" i="0" lang="en-US" sz="1600">
                <a:solidFill>
                  <a:schemeClr val="accent1"/>
                </a:solidFill>
                <a:latin typeface="Verizon NHG DS"/>
                <a:ea typeface="Verizon NHG DS"/>
                <a:cs typeface="Verizon NHG DS"/>
                <a:sym typeface="Verizon NHG DS"/>
              </a:rPr>
              <a:t>reference implementations”</a:t>
            </a:r>
            <a:r>
              <a:rPr b="1" i="0" lang="en-US" sz="1600">
                <a:solidFill>
                  <a:srgbClr val="171717"/>
                </a:solidFill>
                <a:latin typeface="Verizon NHG DS"/>
                <a:ea typeface="Verizon NHG DS"/>
                <a:cs typeface="Verizon NHG DS"/>
                <a:sym typeface="Verizon NHG DS"/>
              </a:rPr>
              <a:t> </a:t>
            </a:r>
            <a:endParaRPr b="1" i="0" sz="1600">
              <a:solidFill>
                <a:srgbClr val="171717"/>
              </a:solidFill>
              <a:latin typeface="Verizon NHG DS"/>
              <a:ea typeface="Verizon NHG DS"/>
              <a:cs typeface="Verizon NHG DS"/>
              <a:sym typeface="Verizon NHG DS"/>
            </a:endParaRPr>
          </a:p>
        </p:txBody>
      </p:sp>
      <p:sp>
        <p:nvSpPr>
          <p:cNvPr id="2141" name="Google Shape;2141;g2d1ce9cd426_2_739"/>
          <p:cNvSpPr/>
          <p:nvPr/>
        </p:nvSpPr>
        <p:spPr>
          <a:xfrm>
            <a:off x="836985" y="1584000"/>
            <a:ext cx="1480800" cy="2539200"/>
          </a:xfrm>
          <a:prstGeom prst="roundRect">
            <a:avLst>
              <a:gd fmla="val 16667" name="adj"/>
            </a:avLst>
          </a:prstGeom>
          <a:solidFill>
            <a:schemeClr val="dk1"/>
          </a:solidFill>
          <a:ln>
            <a:noFill/>
          </a:ln>
        </p:spPr>
        <p:txBody>
          <a:bodyPr anchorCtr="0" anchor="ctr" bIns="45700" lIns="91425" spcFirstLastPara="1" rIns="91425" wrap="square" tIns="45700">
            <a:noAutofit/>
          </a:bodyPr>
          <a:lstStyle/>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Unit Testing </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Error Handling </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Logging </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Tagging</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3</a:t>
            </a:r>
            <a:r>
              <a:rPr baseline="30000" lang="en-US" sz="800">
                <a:solidFill>
                  <a:schemeClr val="lt1"/>
                </a:solidFill>
                <a:latin typeface="Verizon NHG TX"/>
                <a:ea typeface="Verizon NHG TX"/>
                <a:cs typeface="Verizon NHG TX"/>
                <a:sym typeface="Verizon NHG TX"/>
              </a:rPr>
              <a:t>rd</a:t>
            </a:r>
            <a:r>
              <a:rPr lang="en-US" sz="800">
                <a:solidFill>
                  <a:schemeClr val="lt1"/>
                </a:solidFill>
                <a:latin typeface="Verizon NHG TX"/>
                <a:ea typeface="Verizon NHG TX"/>
                <a:cs typeface="Verizon NHG TX"/>
                <a:sym typeface="Verizon NHG TX"/>
              </a:rPr>
              <a:t> Party Integration</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Rendering Patterns</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Caching</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State Management</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Common Layout</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Pre-Commit Hooks</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App Config</a:t>
            </a:r>
            <a:endParaRPr/>
          </a:p>
          <a:p>
            <a:pPr indent="-171450" lvl="0" marL="171450" marR="0" rtl="0" algn="l">
              <a:lnSpc>
                <a:spcPct val="150000"/>
              </a:lnSpc>
              <a:spcBef>
                <a:spcPts val="0"/>
              </a:spcBef>
              <a:spcAft>
                <a:spcPts val="0"/>
              </a:spcAft>
              <a:buClr>
                <a:schemeClr val="lt1"/>
              </a:buClr>
              <a:buSzPts val="800"/>
              <a:buFont typeface="Arial"/>
              <a:buChar char="•"/>
            </a:pPr>
            <a:r>
              <a:rPr lang="en-US" sz="800">
                <a:solidFill>
                  <a:schemeClr val="lt1"/>
                </a:solidFill>
                <a:latin typeface="Verizon NHG TX"/>
                <a:ea typeface="Verizon NHG TX"/>
                <a:cs typeface="Verizon NHG TX"/>
                <a:sym typeface="Verizon NHG TX"/>
              </a:rPr>
              <a:t>Polymap</a:t>
            </a:r>
            <a:endParaRPr sz="800">
              <a:solidFill>
                <a:schemeClr val="lt1"/>
              </a:solidFill>
              <a:latin typeface="Verizon NHG TX"/>
              <a:ea typeface="Verizon NHG TX"/>
              <a:cs typeface="Verizon NHG TX"/>
              <a:sym typeface="Verizon NHG TX"/>
            </a:endParaRPr>
          </a:p>
        </p:txBody>
      </p:sp>
      <p:sp>
        <p:nvSpPr>
          <p:cNvPr id="2142" name="Google Shape;2142;g2d1ce9cd426_2_739"/>
          <p:cNvSpPr txBox="1"/>
          <p:nvPr/>
        </p:nvSpPr>
        <p:spPr>
          <a:xfrm>
            <a:off x="836970" y="1335900"/>
            <a:ext cx="19986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Web Core Framework</a:t>
            </a:r>
            <a:endParaRPr/>
          </a:p>
        </p:txBody>
      </p:sp>
      <p:sp>
        <p:nvSpPr>
          <p:cNvPr id="2143" name="Google Shape;2143;g2d1ce9cd426_2_739"/>
          <p:cNvSpPr/>
          <p:nvPr/>
        </p:nvSpPr>
        <p:spPr>
          <a:xfrm>
            <a:off x="3187630" y="1591935"/>
            <a:ext cx="2796000" cy="624600"/>
          </a:xfrm>
          <a:prstGeom prst="roundRect">
            <a:avLst>
              <a:gd fmla="val 16667" name="adj"/>
            </a:avLst>
          </a:prstGeom>
          <a:solidFill>
            <a:srgbClr val="F2F2F2"/>
          </a:solidFill>
          <a:ln cap="sq"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MFE 1: Developer “How to” Guide App</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Reference app with live examples, sample code and documentation to “</a:t>
            </a:r>
            <a:r>
              <a:rPr b="1" lang="en-US" sz="800">
                <a:solidFill>
                  <a:schemeClr val="dk1"/>
                </a:solidFill>
                <a:latin typeface="Verizon NHG TX"/>
                <a:ea typeface="Verizon NHG TX"/>
                <a:cs typeface="Verizon NHG TX"/>
                <a:sym typeface="Verizon NHG TX"/>
              </a:rPr>
              <a:t>demonstrate core frameworks capabilities</a:t>
            </a:r>
            <a:r>
              <a:rPr lang="en-US" sz="800">
                <a:solidFill>
                  <a:schemeClr val="dk1"/>
                </a:solidFill>
                <a:latin typeface="Verizon NHG TX"/>
                <a:ea typeface="Verizon NHG TX"/>
                <a:cs typeface="Verizon NHG TX"/>
                <a:sym typeface="Verizon NHG TX"/>
              </a:rPr>
              <a:t>”</a:t>
            </a:r>
            <a:endParaRPr/>
          </a:p>
        </p:txBody>
      </p:sp>
      <p:sp>
        <p:nvSpPr>
          <p:cNvPr id="2144" name="Google Shape;2144;g2d1ce9cd426_2_739"/>
          <p:cNvSpPr txBox="1"/>
          <p:nvPr/>
        </p:nvSpPr>
        <p:spPr>
          <a:xfrm>
            <a:off x="3187623" y="1329775"/>
            <a:ext cx="26823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NGD Blueprint Reference Apps</a:t>
            </a:r>
            <a:endParaRPr/>
          </a:p>
        </p:txBody>
      </p:sp>
      <p:sp>
        <p:nvSpPr>
          <p:cNvPr id="2145" name="Google Shape;2145;g2d1ce9cd426_2_739"/>
          <p:cNvSpPr/>
          <p:nvPr/>
        </p:nvSpPr>
        <p:spPr>
          <a:xfrm>
            <a:off x="3187630" y="2542332"/>
            <a:ext cx="2796000" cy="624600"/>
          </a:xfrm>
          <a:prstGeom prst="roundRect">
            <a:avLst>
              <a:gd fmla="val 16667" name="adj"/>
            </a:avLst>
          </a:prstGeom>
          <a:solidFill>
            <a:srgbClr val="BFBFBF"/>
          </a:solidFill>
          <a:ln cap="sq"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MFE 2:  Browse App *</a:t>
            </a:r>
            <a:r>
              <a:rPr lang="en-US" sz="800">
                <a:solidFill>
                  <a:schemeClr val="dk1"/>
                </a:solidFill>
                <a:latin typeface="Verizon NHG TX"/>
                <a:ea typeface="Verizon NHG TX"/>
                <a:cs typeface="Verizon NHG TX"/>
                <a:sym typeface="Verizon NHG TX"/>
              </a:rPr>
              <a:t> </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Scaled down version of GW/PDP to showcase </a:t>
            </a:r>
            <a:r>
              <a:rPr b="1" lang="en-US" sz="800">
                <a:solidFill>
                  <a:schemeClr val="dk1"/>
                </a:solidFill>
                <a:latin typeface="Verizon NHG TX"/>
                <a:ea typeface="Verizon NHG TX"/>
                <a:cs typeface="Verizon NHG TX"/>
                <a:sym typeface="Verizon NHG TX"/>
              </a:rPr>
              <a:t>SSR, SPA Transition and VDS </a:t>
            </a:r>
            <a:r>
              <a:rPr lang="en-US" sz="800">
                <a:solidFill>
                  <a:schemeClr val="dk1"/>
                </a:solidFill>
                <a:latin typeface="Verizon NHG TX"/>
                <a:ea typeface="Verizon NHG TX"/>
                <a:cs typeface="Verizon NHG TX"/>
                <a:sym typeface="Verizon NHG TX"/>
              </a:rPr>
              <a:t>Integration</a:t>
            </a:r>
            <a:endParaRPr/>
          </a:p>
        </p:txBody>
      </p:sp>
      <p:sp>
        <p:nvSpPr>
          <p:cNvPr id="2146" name="Google Shape;2146;g2d1ce9cd426_2_739"/>
          <p:cNvSpPr/>
          <p:nvPr/>
        </p:nvSpPr>
        <p:spPr>
          <a:xfrm>
            <a:off x="3187630" y="3502501"/>
            <a:ext cx="2796000" cy="624600"/>
          </a:xfrm>
          <a:prstGeom prst="roundRect">
            <a:avLst>
              <a:gd fmla="val 16667" name="adj"/>
            </a:avLst>
          </a:prstGeom>
          <a:solidFill>
            <a:srgbClr val="BFBFBF"/>
          </a:solidFill>
          <a:ln cap="sq" cmpd="sng" w="9525">
            <a:solidFill>
              <a:srgbClr val="BFBFB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800">
                <a:solidFill>
                  <a:schemeClr val="dk1"/>
                </a:solidFill>
                <a:latin typeface="Verizon NHG TX"/>
                <a:ea typeface="Verizon NHG TX"/>
                <a:cs typeface="Verizon NHG TX"/>
                <a:sym typeface="Verizon NHG TX"/>
              </a:rPr>
              <a:t>MFE 3:  Configurator App *</a:t>
            </a:r>
            <a:r>
              <a:rPr lang="en-US" sz="800">
                <a:solidFill>
                  <a:schemeClr val="dk1"/>
                </a:solidFill>
                <a:latin typeface="Verizon NHG TX"/>
                <a:ea typeface="Verizon NHG TX"/>
                <a:cs typeface="Verizon NHG TX"/>
                <a:sym typeface="Verizon NHG TX"/>
              </a:rPr>
              <a:t> </a:t>
            </a:r>
            <a:endParaRPr/>
          </a:p>
          <a:p>
            <a:pPr indent="0" lvl="0" marL="0" marR="0" rtl="0" algn="l">
              <a:spcBef>
                <a:spcPts val="0"/>
              </a:spcBef>
              <a:spcAft>
                <a:spcPts val="0"/>
              </a:spcAft>
              <a:buNone/>
            </a:pPr>
            <a:r>
              <a:rPr lang="en-US" sz="800">
                <a:solidFill>
                  <a:schemeClr val="dk1"/>
                </a:solidFill>
                <a:latin typeface="Verizon NHG TX"/>
                <a:ea typeface="Verizon NHG TX"/>
                <a:cs typeface="Verizon NHG TX"/>
                <a:sym typeface="Verizon NHG TX"/>
              </a:rPr>
              <a:t>Scaled down version of Accessory interstitial page to demonstrate Transition between MFEs</a:t>
            </a:r>
            <a:endParaRPr/>
          </a:p>
        </p:txBody>
      </p:sp>
      <p:cxnSp>
        <p:nvCxnSpPr>
          <p:cNvPr id="2147" name="Google Shape;2147;g2d1ce9cd426_2_739"/>
          <p:cNvCxnSpPr>
            <a:stCxn id="2141" idx="3"/>
            <a:endCxn id="2143" idx="1"/>
          </p:cNvCxnSpPr>
          <p:nvPr/>
        </p:nvCxnSpPr>
        <p:spPr>
          <a:xfrm flipH="1" rot="10800000">
            <a:off x="2317785" y="1904100"/>
            <a:ext cx="869700" cy="949500"/>
          </a:xfrm>
          <a:prstGeom prst="bentConnector3">
            <a:avLst>
              <a:gd fmla="val 50000" name="adj1"/>
            </a:avLst>
          </a:prstGeom>
          <a:noFill/>
          <a:ln cap="sq" cmpd="sng" w="9525">
            <a:solidFill>
              <a:schemeClr val="dk1"/>
            </a:solidFill>
            <a:prstDash val="solid"/>
            <a:round/>
            <a:headEnd len="sm" w="sm" type="none"/>
            <a:tailEnd len="med" w="med" type="triangle"/>
          </a:ln>
        </p:spPr>
      </p:cxnSp>
      <p:cxnSp>
        <p:nvCxnSpPr>
          <p:cNvPr id="2148" name="Google Shape;2148;g2d1ce9cd426_2_739"/>
          <p:cNvCxnSpPr>
            <a:stCxn id="2141" idx="3"/>
            <a:endCxn id="2146" idx="1"/>
          </p:cNvCxnSpPr>
          <p:nvPr/>
        </p:nvCxnSpPr>
        <p:spPr>
          <a:xfrm>
            <a:off x="2317785" y="2853600"/>
            <a:ext cx="869700" cy="961200"/>
          </a:xfrm>
          <a:prstGeom prst="bentConnector3">
            <a:avLst>
              <a:gd fmla="val 50000" name="adj1"/>
            </a:avLst>
          </a:prstGeom>
          <a:noFill/>
          <a:ln cap="sq" cmpd="sng" w="9525">
            <a:solidFill>
              <a:schemeClr val="dk1"/>
            </a:solidFill>
            <a:prstDash val="solid"/>
            <a:round/>
            <a:headEnd len="sm" w="sm" type="none"/>
            <a:tailEnd len="med" w="med" type="triangle"/>
          </a:ln>
        </p:spPr>
      </p:cxnSp>
      <p:cxnSp>
        <p:nvCxnSpPr>
          <p:cNvPr id="2149" name="Google Shape;2149;g2d1ce9cd426_2_739"/>
          <p:cNvCxnSpPr>
            <a:stCxn id="2141" idx="3"/>
            <a:endCxn id="2145" idx="1"/>
          </p:cNvCxnSpPr>
          <p:nvPr/>
        </p:nvCxnSpPr>
        <p:spPr>
          <a:xfrm>
            <a:off x="2317785" y="2853600"/>
            <a:ext cx="869700" cy="900"/>
          </a:xfrm>
          <a:prstGeom prst="bentConnector3">
            <a:avLst>
              <a:gd fmla="val 50000" name="adj1"/>
            </a:avLst>
          </a:prstGeom>
          <a:noFill/>
          <a:ln cap="sq" cmpd="sng" w="9525">
            <a:solidFill>
              <a:schemeClr val="dk1"/>
            </a:solidFill>
            <a:prstDash val="solid"/>
            <a:round/>
            <a:headEnd len="sm" w="sm" type="none"/>
            <a:tailEnd len="med" w="med" type="triangle"/>
          </a:ln>
        </p:spPr>
      </p:cxnSp>
      <p:sp>
        <p:nvSpPr>
          <p:cNvPr id="2150" name="Google Shape;2150;g2d1ce9cd426_2_739"/>
          <p:cNvSpPr/>
          <p:nvPr/>
        </p:nvSpPr>
        <p:spPr>
          <a:xfrm>
            <a:off x="6541869" y="1589908"/>
            <a:ext cx="1998600" cy="2539200"/>
          </a:xfrm>
          <a:prstGeom prst="roundRect">
            <a:avLst>
              <a:gd fmla="val 16667" name="adj"/>
            </a:avLst>
          </a:prstGeom>
          <a:solidFill>
            <a:srgbClr val="AFE3BE"/>
          </a:solidFill>
          <a:ln>
            <a:noFill/>
          </a:ln>
        </p:spPr>
        <p:txBody>
          <a:bodyPr anchorCtr="0" anchor="t" bIns="45700" lIns="91425" spcFirstLastPara="1" rIns="91425" wrap="square" tIns="45700">
            <a:noAutofit/>
          </a:bodyPr>
          <a:lstStyle/>
          <a:p>
            <a:pPr indent="0" lvl="0" marL="0" marR="0" rtl="0" algn="l">
              <a:lnSpc>
                <a:spcPct val="250000"/>
              </a:lnSpc>
              <a:spcBef>
                <a:spcPts val="0"/>
              </a:spcBef>
              <a:spcAft>
                <a:spcPts val="0"/>
              </a:spcAft>
              <a:buNone/>
            </a:pPr>
            <a:r>
              <a:t/>
            </a:r>
            <a:endParaRPr sz="800">
              <a:solidFill>
                <a:schemeClr val="dk1"/>
              </a:solidFill>
              <a:latin typeface="Verizon NHG TX"/>
              <a:ea typeface="Verizon NHG TX"/>
              <a:cs typeface="Verizon NHG TX"/>
              <a:sym typeface="Verizon NHG TX"/>
            </a:endParaRPr>
          </a:p>
        </p:txBody>
      </p:sp>
      <p:sp>
        <p:nvSpPr>
          <p:cNvPr id="2151" name="Google Shape;2151;g2d1ce9cd426_2_739"/>
          <p:cNvSpPr txBox="1"/>
          <p:nvPr/>
        </p:nvSpPr>
        <p:spPr>
          <a:xfrm>
            <a:off x="6541879" y="1317500"/>
            <a:ext cx="19986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Developer Benefits</a:t>
            </a:r>
            <a:endParaRPr/>
          </a:p>
        </p:txBody>
      </p:sp>
      <p:sp>
        <p:nvSpPr>
          <p:cNvPr id="2152" name="Google Shape;2152;g2d1ce9cd426_2_739"/>
          <p:cNvSpPr txBox="1"/>
          <p:nvPr/>
        </p:nvSpPr>
        <p:spPr>
          <a:xfrm>
            <a:off x="788592" y="4372616"/>
            <a:ext cx="48045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600">
                <a:solidFill>
                  <a:schemeClr val="dk1"/>
                </a:solidFill>
                <a:latin typeface="Arial"/>
                <a:ea typeface="Arial"/>
                <a:cs typeface="Arial"/>
                <a:sym typeface="Arial"/>
              </a:rPr>
              <a:t>* Light weight MFE examples to showcase MFE code structure, integration approach, rendering strategies and transition across the apps</a:t>
            </a:r>
            <a:endParaRPr/>
          </a:p>
        </p:txBody>
      </p:sp>
      <p:sp>
        <p:nvSpPr>
          <p:cNvPr id="2153" name="Google Shape;2153;g2d1ce9cd426_2_739"/>
          <p:cNvSpPr txBox="1"/>
          <p:nvPr/>
        </p:nvSpPr>
        <p:spPr>
          <a:xfrm>
            <a:off x="6568526" y="1920145"/>
            <a:ext cx="1943400" cy="1816200"/>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Ready to use core frameworks</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Quick start templates</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Sample code snippets </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Live reference implementations </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Faster Adoption</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Framework usage documentation</a:t>
            </a:r>
            <a:endParaRPr/>
          </a:p>
          <a:p>
            <a:pPr indent="-120650" lvl="0" marL="171450" marR="0" rtl="0" algn="l">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71450" lvl="0" marL="171450" marR="0" rtl="0" algn="l">
              <a:spcBef>
                <a:spcPts val="0"/>
              </a:spcBef>
              <a:spcAft>
                <a:spcPts val="0"/>
              </a:spcAft>
              <a:buClr>
                <a:schemeClr val="dk1"/>
              </a:buClr>
              <a:buSzPts val="800"/>
              <a:buFont typeface="Arial"/>
              <a:buChar char="•"/>
            </a:pPr>
            <a:r>
              <a:rPr b="1" lang="en-US" sz="800">
                <a:solidFill>
                  <a:schemeClr val="dk1"/>
                </a:solidFill>
                <a:latin typeface="Verizon NHG TX"/>
                <a:ea typeface="Verizon NHG TX"/>
                <a:cs typeface="Verizon NHG TX"/>
                <a:sym typeface="Verizon NHG TX"/>
              </a:rPr>
              <a:t>Best practices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sp>
        <p:nvSpPr>
          <p:cNvPr id="2158" name="Google Shape;2158;g2d1ce9cd426_2_1104"/>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1600"/>
              <a:t>Overview | Developer “How to” Guide App </a:t>
            </a:r>
            <a:endParaRPr sz="1600"/>
          </a:p>
        </p:txBody>
      </p:sp>
      <p:sp>
        <p:nvSpPr>
          <p:cNvPr id="2159" name="Google Shape;2159;g2d1ce9cd426_2_110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Verizon NHG DS"/>
              <a:buNone/>
            </a:pPr>
            <a:fld id="{00000000-1234-1234-1234-123412341234}" type="slidenum">
              <a:rPr lang="en-US"/>
              <a:t>‹#›</a:t>
            </a:fld>
            <a:endParaRPr/>
          </a:p>
        </p:txBody>
      </p:sp>
      <p:sp>
        <p:nvSpPr>
          <p:cNvPr id="2160" name="Google Shape;2160;g2d1ce9cd426_2_1104"/>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dk1"/>
              </a:buClr>
              <a:buSzPts val="800"/>
              <a:buFont typeface="Verizon NHG TX"/>
              <a:buNone/>
            </a:pPr>
            <a:r>
              <a:t/>
            </a:r>
            <a:endParaRPr b="0" i="0" sz="800">
              <a:solidFill>
                <a:srgbClr val="BFBFBF"/>
              </a:solidFill>
              <a:latin typeface="Verizon NHG TX"/>
              <a:ea typeface="Verizon NHG TX"/>
              <a:cs typeface="Verizon NHG TX"/>
              <a:sym typeface="Verizon NHG TX"/>
            </a:endParaRPr>
          </a:p>
        </p:txBody>
      </p:sp>
      <p:sp>
        <p:nvSpPr>
          <p:cNvPr id="2161" name="Google Shape;2161;g2d1ce9cd426_2_1104"/>
          <p:cNvSpPr txBox="1"/>
          <p:nvPr/>
        </p:nvSpPr>
        <p:spPr>
          <a:xfrm>
            <a:off x="375267" y="910050"/>
            <a:ext cx="80829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a:solidFill>
                  <a:srgbClr val="A5A5A5"/>
                </a:solidFill>
                <a:latin typeface="Verizon NHG TX"/>
                <a:ea typeface="Verizon NHG TX"/>
                <a:cs typeface="Verizon NHG TX"/>
                <a:sym typeface="Verizon NHG TX"/>
              </a:rPr>
              <a:t>Developers reference app </a:t>
            </a:r>
            <a:r>
              <a:rPr b="1" lang="en-US" sz="1200">
                <a:solidFill>
                  <a:srgbClr val="A5A5A5"/>
                </a:solidFill>
                <a:latin typeface="Verizon NHG TX"/>
                <a:ea typeface="Verizon NHG TX"/>
                <a:cs typeface="Verizon NHG TX"/>
                <a:sym typeface="Verizon NHG TX"/>
              </a:rPr>
              <a:t>with live examples and documentation for </a:t>
            </a:r>
            <a:r>
              <a:rPr b="1" i="0" lang="en-US" sz="1200">
                <a:solidFill>
                  <a:srgbClr val="A5A5A5"/>
                </a:solidFill>
                <a:latin typeface="Verizon NHG TX"/>
                <a:ea typeface="Verizon NHG TX"/>
                <a:cs typeface="Verizon NHG TX"/>
                <a:sym typeface="Verizon NHG TX"/>
              </a:rPr>
              <a:t>faster ramp-up. </a:t>
            </a:r>
            <a:endParaRPr b="1" sz="1200">
              <a:solidFill>
                <a:srgbClr val="A5A5A5"/>
              </a:solidFill>
              <a:latin typeface="Verizon NHG TX"/>
              <a:ea typeface="Verizon NHG TX"/>
              <a:cs typeface="Verizon NHG TX"/>
              <a:sym typeface="Verizon NHG TX"/>
            </a:endParaRPr>
          </a:p>
        </p:txBody>
      </p:sp>
      <p:graphicFrame>
        <p:nvGraphicFramePr>
          <p:cNvPr id="2162" name="Google Shape;2162;g2d1ce9cd426_2_1104"/>
          <p:cNvGraphicFramePr/>
          <p:nvPr/>
        </p:nvGraphicFramePr>
        <p:xfrm>
          <a:off x="457198" y="1389081"/>
          <a:ext cx="3000000" cy="3000000"/>
        </p:xfrm>
        <a:graphic>
          <a:graphicData uri="http://schemas.openxmlformats.org/drawingml/2006/table">
            <a:tbl>
              <a:tblPr>
                <a:noFill/>
                <a:tableStyleId>{F9374B98-9DA4-49C2-A5E1-3E0501EE0D82}</a:tableStyleId>
              </a:tblPr>
              <a:tblGrid>
                <a:gridCol w="4000500"/>
                <a:gridCol w="4000500"/>
              </a:tblGrid>
              <a:tr h="319400">
                <a:tc>
                  <a:txBody>
                    <a:bodyPr/>
                    <a:lstStyle/>
                    <a:p>
                      <a:pPr indent="0" lvl="0" marL="0" marR="0" rtl="0" algn="l">
                        <a:spcBef>
                          <a:spcPts val="0"/>
                        </a:spcBef>
                        <a:spcAft>
                          <a:spcPts val="0"/>
                        </a:spcAft>
                        <a:buNone/>
                      </a:pPr>
                      <a:r>
                        <a:rPr b="1" lang="en-US" sz="1100">
                          <a:solidFill>
                            <a:schemeClr val="dk1"/>
                          </a:solidFill>
                        </a:rPr>
                        <a:t>What’s Included in reference app</a:t>
                      </a:r>
                      <a:endParaRPr b="1" sz="1100">
                        <a:solidFill>
                          <a:schemeClr val="dk1"/>
                        </a:solidFill>
                      </a:endParaRPr>
                    </a:p>
                  </a:txBody>
                  <a:tcPr marT="100650" marB="100650" marR="100650" marL="100650" anchor="ctr">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chemeClr val="lt1"/>
                    </a:solidFill>
                  </a:tcPr>
                </a:tc>
                <a:tc>
                  <a:txBody>
                    <a:bodyPr/>
                    <a:lstStyle/>
                    <a:p>
                      <a:pPr indent="0" lvl="0" marL="0" marR="0" rtl="0" algn="l">
                        <a:spcBef>
                          <a:spcPts val="0"/>
                        </a:spcBef>
                        <a:spcAft>
                          <a:spcPts val="0"/>
                        </a:spcAft>
                        <a:buNone/>
                      </a:pPr>
                      <a:r>
                        <a:rPr b="1" lang="en-US" sz="1100">
                          <a:solidFill>
                            <a:schemeClr val="dk1"/>
                          </a:solidFill>
                        </a:rPr>
                        <a:t>Usage</a:t>
                      </a:r>
                      <a:endParaRPr/>
                    </a:p>
                  </a:txBody>
                  <a:tcPr marT="100650" marB="100650" marR="100650" marL="100650" anchor="ctr">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chemeClr val="lt1"/>
                    </a:solidFill>
                  </a:tcPr>
                </a:tc>
              </a:tr>
              <a:tr h="1375850">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Next.JS </a:t>
                      </a:r>
                      <a:r>
                        <a:rPr b="1" lang="en-US" sz="800"/>
                        <a:t>rendering patterns </a:t>
                      </a:r>
                      <a:r>
                        <a:rPr lang="en-US" sz="800"/>
                        <a:t>with examples</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t>Error Handling </a:t>
                      </a:r>
                      <a:r>
                        <a:rPr lang="en-US" sz="800"/>
                        <a:t>patterns with examples</a:t>
                      </a:r>
                      <a:endParaRPr b="1" sz="800"/>
                    </a:p>
                    <a:p>
                      <a:pPr indent="-171450" lvl="0" marL="171450" marR="0" rtl="0" algn="l">
                        <a:lnSpc>
                          <a:spcPct val="150000"/>
                        </a:lnSpc>
                        <a:spcBef>
                          <a:spcPts val="0"/>
                        </a:spcBef>
                        <a:spcAft>
                          <a:spcPts val="0"/>
                        </a:spcAft>
                        <a:buClr>
                          <a:schemeClr val="dk1"/>
                        </a:buClr>
                        <a:buSzPts val="800"/>
                        <a:buFont typeface="Arial"/>
                        <a:buChar char="•"/>
                      </a:pPr>
                      <a:r>
                        <a:rPr b="1" lang="en-US" sz="800"/>
                        <a:t>Caching and revalidate </a:t>
                      </a:r>
                      <a:r>
                        <a:rPr lang="en-US" sz="800"/>
                        <a:t>use cases in Next.JS</a:t>
                      </a:r>
                      <a:endParaRPr sz="800"/>
                    </a:p>
                    <a:p>
                      <a:pPr indent="-171450" lvl="0" marL="171450" marR="0" rtl="0" algn="l">
                        <a:lnSpc>
                          <a:spcPct val="150000"/>
                        </a:lnSpc>
                        <a:spcBef>
                          <a:spcPts val="0"/>
                        </a:spcBef>
                        <a:spcAft>
                          <a:spcPts val="0"/>
                        </a:spcAft>
                        <a:buClr>
                          <a:schemeClr val="dk1"/>
                        </a:buClr>
                        <a:buSzPts val="800"/>
                        <a:buFont typeface="Arial"/>
                        <a:buChar char="•"/>
                      </a:pPr>
                      <a:r>
                        <a:rPr b="1" lang="en-US" sz="800"/>
                        <a:t>State management </a:t>
                      </a:r>
                      <a:r>
                        <a:rPr lang="en-US" sz="800"/>
                        <a:t>use cases with examples</a:t>
                      </a:r>
                      <a:endParaRPr/>
                    </a:p>
                    <a:p>
                      <a:pPr indent="-171450" lvl="0" marL="171450" marR="0" rtl="0" algn="l">
                        <a:lnSpc>
                          <a:spcPct val="150000"/>
                        </a:lnSpc>
                        <a:spcBef>
                          <a:spcPts val="0"/>
                        </a:spcBef>
                        <a:spcAft>
                          <a:spcPts val="0"/>
                        </a:spcAft>
                        <a:buClr>
                          <a:schemeClr val="dk1"/>
                        </a:buClr>
                        <a:buSzPts val="800"/>
                        <a:buFont typeface="Arial"/>
                        <a:buChar char="•"/>
                      </a:pPr>
                      <a:r>
                        <a:rPr lang="en-US" sz="800"/>
                        <a:t>Unit Testing examples</a:t>
                      </a:r>
                      <a:endParaRPr sz="800"/>
                    </a:p>
                    <a:p>
                      <a:pPr indent="-171450" lvl="0" marL="171450" marR="0" rtl="0" algn="l">
                        <a:lnSpc>
                          <a:spcPct val="150000"/>
                        </a:lnSpc>
                        <a:spcBef>
                          <a:spcPts val="0"/>
                        </a:spcBef>
                        <a:spcAft>
                          <a:spcPts val="0"/>
                        </a:spcAft>
                        <a:buClr>
                          <a:schemeClr val="dk1"/>
                        </a:buClr>
                        <a:buSzPts val="800"/>
                        <a:buFont typeface="Arial"/>
                        <a:buChar char="•"/>
                      </a:pPr>
                      <a:r>
                        <a:rPr b="1" lang="en-US" sz="800"/>
                        <a:t>Developer Guide </a:t>
                      </a:r>
                      <a:r>
                        <a:rPr lang="en-US" sz="800"/>
                        <a:t>Documentation</a:t>
                      </a:r>
                      <a:endParaRPr/>
                    </a:p>
                  </a:txBody>
                  <a:tcPr marT="100650" marB="100650" marR="100650" marL="100650">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Refer documentation on framework usage </a:t>
                      </a:r>
                      <a:endParaRPr/>
                    </a:p>
                    <a:p>
                      <a:pPr indent="-171450" lvl="0" marL="171450" marR="0" rtl="0" algn="l">
                        <a:lnSpc>
                          <a:spcPct val="150000"/>
                        </a:lnSpc>
                        <a:spcBef>
                          <a:spcPts val="0"/>
                        </a:spcBef>
                        <a:spcAft>
                          <a:spcPts val="0"/>
                        </a:spcAft>
                        <a:buClr>
                          <a:schemeClr val="dk1"/>
                        </a:buClr>
                        <a:buSzPts val="800"/>
                        <a:buFont typeface="Arial"/>
                        <a:buChar char="•"/>
                      </a:pPr>
                      <a:r>
                        <a:rPr lang="en-US" sz="800"/>
                        <a:t>Use implementation reference while working on Stories</a:t>
                      </a:r>
                      <a:endParaRPr/>
                    </a:p>
                    <a:p>
                      <a:pPr indent="-171450" lvl="0" marL="171450" marR="0" rtl="0" algn="l">
                        <a:lnSpc>
                          <a:spcPct val="150000"/>
                        </a:lnSpc>
                        <a:spcBef>
                          <a:spcPts val="0"/>
                        </a:spcBef>
                        <a:spcAft>
                          <a:spcPts val="0"/>
                        </a:spcAft>
                        <a:buClr>
                          <a:schemeClr val="dk1"/>
                        </a:buClr>
                        <a:buSzPts val="800"/>
                        <a:buFont typeface="Arial"/>
                        <a:buChar char="•"/>
                      </a:pPr>
                      <a:r>
                        <a:rPr lang="en-US" sz="800"/>
                        <a:t>Developer can clone and run reference app locally</a:t>
                      </a:r>
                      <a:endParaRPr/>
                    </a:p>
                    <a:p>
                      <a:pPr indent="-171450" lvl="0" marL="171450" marR="0" rtl="0" algn="l">
                        <a:lnSpc>
                          <a:spcPct val="150000"/>
                        </a:lnSpc>
                        <a:spcBef>
                          <a:spcPts val="0"/>
                        </a:spcBef>
                        <a:spcAft>
                          <a:spcPts val="0"/>
                        </a:spcAft>
                        <a:buClr>
                          <a:schemeClr val="dk1"/>
                        </a:buClr>
                        <a:buSzPts val="800"/>
                        <a:buFont typeface="Arial"/>
                        <a:buChar char="•"/>
                      </a:pPr>
                      <a:r>
                        <a:rPr lang="en-US" sz="800"/>
                        <a:t>Execute live examples with sample code </a:t>
                      </a:r>
                      <a:endParaRPr/>
                    </a:p>
                  </a:txBody>
                  <a:tcPr marT="100650" marB="100650" marR="100650" marL="100650">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bl>
          </a:graphicData>
        </a:graphic>
      </p:graphicFrame>
      <p:sp>
        <p:nvSpPr>
          <p:cNvPr id="2163" name="Google Shape;2163;g2d1ce9cd426_2_1104"/>
          <p:cNvSpPr txBox="1"/>
          <p:nvPr/>
        </p:nvSpPr>
        <p:spPr>
          <a:xfrm>
            <a:off x="457198" y="3246365"/>
            <a:ext cx="8001000" cy="1215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Verizon NHG TX"/>
                <a:ea typeface="Verizon NHG TX"/>
                <a:cs typeface="Verizon NHG TX"/>
                <a:sym typeface="Verizon NHG TX"/>
              </a:rPr>
              <a:t>Reference App benefits: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Quick Start development of new pages with common layout and integrated core framework .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Core framework reference code with actual implementation – Faster adoption and time saving</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Learn about framework components and how to implement them</a:t>
            </a:r>
            <a:endParaRPr/>
          </a:p>
          <a:p>
            <a:pPr indent="-234950" lvl="0" marL="285750" marR="0" rtl="0" algn="l">
              <a:lnSpc>
                <a:spcPct val="150000"/>
              </a:lnSpc>
              <a:spcBef>
                <a:spcPts val="0"/>
              </a:spcBef>
              <a:spcAft>
                <a:spcPts val="0"/>
              </a:spcAft>
              <a:buClr>
                <a:schemeClr val="dk1"/>
              </a:buClr>
              <a:buSzPts val="800"/>
              <a:buFont typeface="Arial"/>
              <a:buNone/>
            </a:pPr>
            <a:r>
              <a:t/>
            </a:r>
            <a:endParaRPr b="1" sz="800">
              <a:solidFill>
                <a:schemeClr val="dk1"/>
              </a:solidFill>
              <a:latin typeface="Verizon NHG TX"/>
              <a:ea typeface="Verizon NHG TX"/>
              <a:cs typeface="Verizon NHG TX"/>
              <a:sym typeface="Verizon NHG TX"/>
            </a:endParaRPr>
          </a:p>
          <a:p>
            <a:pPr indent="-196850" lvl="0" marL="285750" marR="0" rtl="0" algn="l">
              <a:lnSpc>
                <a:spcPct val="150000"/>
              </a:lnSpc>
              <a:spcBef>
                <a:spcPts val="0"/>
              </a:spcBef>
              <a:spcAft>
                <a:spcPts val="0"/>
              </a:spcAft>
              <a:buClr>
                <a:schemeClr val="dk1"/>
              </a:buClr>
              <a:buSzPts val="1400"/>
              <a:buFont typeface="Arial"/>
              <a:buNone/>
            </a:pPr>
            <a:r>
              <a:t/>
            </a:r>
            <a:endParaRPr b="1" sz="1400">
              <a:solidFill>
                <a:schemeClr val="dk1"/>
              </a:solidFill>
              <a:latin typeface="Verizon NHG TX"/>
              <a:ea typeface="Verizon NHG TX"/>
              <a:cs typeface="Verizon NHG TX"/>
              <a:sym typeface="Verizon NHG TX"/>
            </a:endParaRPr>
          </a:p>
        </p:txBody>
      </p:sp>
      <p:sp>
        <p:nvSpPr>
          <p:cNvPr id="2164" name="Google Shape;2164;g2d1ce9cd426_2_1104"/>
          <p:cNvSpPr txBox="1"/>
          <p:nvPr/>
        </p:nvSpPr>
        <p:spPr>
          <a:xfrm>
            <a:off x="424162" y="272978"/>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Verizon NHG TX"/>
              <a:buNone/>
            </a:pPr>
            <a:r>
              <a:rPr b="0" i="0" lang="en-US" sz="800">
                <a:solidFill>
                  <a:schemeClr val="accent1"/>
                </a:solidFill>
                <a:latin typeface="Verizon NHG TX"/>
                <a:ea typeface="Verizon NHG TX"/>
                <a:cs typeface="Verizon NHG TX"/>
                <a:sym typeface="Verizon NHG TX"/>
              </a:rPr>
              <a:t>Architecture Tenants</a:t>
            </a:r>
            <a:r>
              <a:rPr b="0" i="0" lang="en-US" sz="800">
                <a:solidFill>
                  <a:srgbClr val="A5A5A5"/>
                </a:solidFill>
                <a:latin typeface="Verizon NHG TX"/>
                <a:ea typeface="Verizon NHG TX"/>
                <a:cs typeface="Verizon NHG TX"/>
                <a:sym typeface="Verizon NHG TX"/>
              </a:rPr>
              <a:t> | Restricted Blas Radius| Error Handling Framework</a:t>
            </a:r>
            <a:endParaRPr b="0" i="0" sz="800">
              <a:solidFill>
                <a:schemeClr val="accent1"/>
              </a:solidFill>
              <a:latin typeface="Verizon NHG TX"/>
              <a:ea typeface="Verizon NHG TX"/>
              <a:cs typeface="Verizon NHG TX"/>
              <a:sym typeface="Verizon NHG TX"/>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97"/>
          <p:cNvSpPr txBox="1"/>
          <p:nvPr>
            <p:ph type="ctrTitle"/>
          </p:nvPr>
        </p:nvSpPr>
        <p:spPr>
          <a:xfrm>
            <a:off x="457200" y="459900"/>
            <a:ext cx="8566800" cy="5910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4800"/>
              <a:buFont typeface="Arial"/>
              <a:buNone/>
            </a:pPr>
            <a:r>
              <a:rPr lang="en-US" sz="4800">
                <a:latin typeface="Arial"/>
                <a:ea typeface="Arial"/>
                <a:cs typeface="Arial"/>
                <a:sym typeface="Arial"/>
              </a:rPr>
              <a:t>Exception Handling</a:t>
            </a:r>
            <a:endParaRPr sz="48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g2d1ce9cd426_2_1114"/>
          <p:cNvSpPr txBox="1"/>
          <p:nvPr>
            <p:ph type="title"/>
          </p:nvPr>
        </p:nvSpPr>
        <p:spPr>
          <a:xfrm>
            <a:off x="457200" y="590550"/>
            <a:ext cx="7086600" cy="319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Verizon NHG DS"/>
              <a:buNone/>
            </a:pPr>
            <a:r>
              <a:rPr lang="en-US" sz="1600"/>
              <a:t>Overview | Error Framework and Logging </a:t>
            </a:r>
            <a:endParaRPr sz="1600"/>
          </a:p>
        </p:txBody>
      </p:sp>
      <p:sp>
        <p:nvSpPr>
          <p:cNvPr id="2176" name="Google Shape;2176;g2d1ce9cd426_2_111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chemeClr val="dk1"/>
              </a:buClr>
              <a:buSzPts val="700"/>
              <a:buFont typeface="Verizon NHG DS"/>
              <a:buNone/>
            </a:pPr>
            <a:fld id="{00000000-1234-1234-1234-123412341234}" type="slidenum">
              <a:rPr lang="en-US"/>
              <a:t>‹#›</a:t>
            </a:fld>
            <a:endParaRPr/>
          </a:p>
        </p:txBody>
      </p:sp>
      <p:sp>
        <p:nvSpPr>
          <p:cNvPr id="2177" name="Google Shape;2177;g2d1ce9cd426_2_1114"/>
          <p:cNvSpPr txBox="1"/>
          <p:nvPr/>
        </p:nvSpPr>
        <p:spPr>
          <a:xfrm>
            <a:off x="375267" y="862404"/>
            <a:ext cx="82296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200">
                <a:solidFill>
                  <a:srgbClr val="A5A5A5"/>
                </a:solidFill>
                <a:latin typeface="Verizon NHG TX"/>
                <a:ea typeface="Verizon NHG TX"/>
                <a:cs typeface="Verizon NHG TX"/>
                <a:sym typeface="Verizon NHG TX"/>
              </a:rPr>
              <a:t>Provide best digital experience to Verizon customers by designing for failure and graceful error handling</a:t>
            </a:r>
            <a:endParaRPr b="1" sz="1200">
              <a:solidFill>
                <a:srgbClr val="A5A5A5"/>
              </a:solidFill>
              <a:latin typeface="Verizon NHG TX"/>
              <a:ea typeface="Verizon NHG TX"/>
              <a:cs typeface="Verizon NHG TX"/>
              <a:sym typeface="Verizon NHG TX"/>
            </a:endParaRPr>
          </a:p>
        </p:txBody>
      </p:sp>
      <p:sp>
        <p:nvSpPr>
          <p:cNvPr id="2178" name="Google Shape;2178;g2d1ce9cd426_2_1114"/>
          <p:cNvSpPr txBox="1"/>
          <p:nvPr/>
        </p:nvSpPr>
        <p:spPr>
          <a:xfrm>
            <a:off x="457198" y="261254"/>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dk1"/>
              </a:buClr>
              <a:buSzPts val="800"/>
              <a:buFont typeface="Verizon NHG TX"/>
              <a:buNone/>
            </a:pPr>
            <a:r>
              <a:t/>
            </a:r>
            <a:endParaRPr b="0" i="0" sz="800">
              <a:solidFill>
                <a:srgbClr val="BFBFBF"/>
              </a:solidFill>
              <a:latin typeface="Verizon NHG TX"/>
              <a:ea typeface="Verizon NHG TX"/>
              <a:cs typeface="Verizon NHG TX"/>
              <a:sym typeface="Verizon NHG TX"/>
            </a:endParaRPr>
          </a:p>
        </p:txBody>
      </p:sp>
      <p:graphicFrame>
        <p:nvGraphicFramePr>
          <p:cNvPr id="2179" name="Google Shape;2179;g2d1ce9cd426_2_1114"/>
          <p:cNvGraphicFramePr/>
          <p:nvPr/>
        </p:nvGraphicFramePr>
        <p:xfrm>
          <a:off x="457198" y="1242738"/>
          <a:ext cx="3000000" cy="3000000"/>
        </p:xfrm>
        <a:graphic>
          <a:graphicData uri="http://schemas.openxmlformats.org/drawingml/2006/table">
            <a:tbl>
              <a:tblPr>
                <a:noFill/>
                <a:tableStyleId>{F9374B98-9DA4-49C2-A5E1-3E0501EE0D82}</a:tableStyleId>
              </a:tblPr>
              <a:tblGrid>
                <a:gridCol w="2858650"/>
                <a:gridCol w="2616950"/>
                <a:gridCol w="2329175"/>
              </a:tblGrid>
              <a:tr h="127000">
                <a:tc>
                  <a:txBody>
                    <a:bodyPr/>
                    <a:lstStyle/>
                    <a:p>
                      <a:pPr indent="0" lvl="0" marL="0" marR="0" rtl="0" algn="ctr">
                        <a:spcBef>
                          <a:spcPts val="0"/>
                        </a:spcBef>
                        <a:spcAft>
                          <a:spcPts val="0"/>
                        </a:spcAft>
                        <a:buNone/>
                      </a:pPr>
                      <a:r>
                        <a:rPr b="1" lang="en-US" sz="1000">
                          <a:solidFill>
                            <a:schemeClr val="dk1"/>
                          </a:solidFill>
                        </a:rPr>
                        <a:t>Build for Failure</a:t>
                      </a:r>
                      <a:endParaRPr/>
                    </a:p>
                  </a:txBody>
                  <a:tcPr marT="100650" marB="100650" marR="100650" marL="100650" anchor="ctr">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US" sz="1000">
                          <a:solidFill>
                            <a:schemeClr val="dk1"/>
                          </a:solidFill>
                        </a:rPr>
                        <a:t>Error Free Experience</a:t>
                      </a:r>
                      <a:endParaRPr/>
                    </a:p>
                  </a:txBody>
                  <a:tcPr marT="100650" marB="100650" marR="100650" marL="100650" anchor="ctr">
                    <a:lnL cap="flat" cmpd="sng" w="12700">
                      <a:solidFill>
                        <a:srgbClr val="A5A5A5"/>
                      </a:solidFill>
                      <a:prstDash val="dot"/>
                      <a:round/>
                      <a:headEnd len="sm" w="sm" type="none"/>
                      <a:tailEnd len="sm" w="sm" type="none"/>
                    </a:lnL>
                    <a:lnR cap="flat" cmpd="sng" w="12700">
                      <a:solidFill>
                        <a:srgbClr val="A5A5A5"/>
                      </a:solidFill>
                      <a:prstDash val="dot"/>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F2F2F2"/>
                    </a:solidFill>
                  </a:tcPr>
                </a:tc>
                <a:tc>
                  <a:txBody>
                    <a:bodyPr/>
                    <a:lstStyle/>
                    <a:p>
                      <a:pPr indent="0" lvl="0" marL="0" marR="0" rtl="0" algn="ctr">
                        <a:spcBef>
                          <a:spcPts val="0"/>
                        </a:spcBef>
                        <a:spcAft>
                          <a:spcPts val="0"/>
                        </a:spcAft>
                        <a:buNone/>
                      </a:pPr>
                      <a:r>
                        <a:rPr b="1" lang="en-US" sz="1000">
                          <a:solidFill>
                            <a:schemeClr val="dk1"/>
                          </a:solidFill>
                        </a:rPr>
                        <a:t>Graceful Messaging</a:t>
                      </a:r>
                      <a:endParaRPr/>
                    </a:p>
                  </a:txBody>
                  <a:tcPr marT="100650" marB="100650" marR="100650" marL="100650" anchor="ctr">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A5A5A5"/>
                      </a:solidFill>
                      <a:prstDash val="dot"/>
                      <a:round/>
                      <a:headEnd len="sm" w="sm" type="none"/>
                      <a:tailEnd len="sm" w="sm" type="none"/>
                    </a:lnB>
                    <a:solidFill>
                      <a:srgbClr val="F2F2F2"/>
                    </a:solidFill>
                  </a:tcPr>
                </a:tc>
              </a:tr>
              <a:tr h="1209150">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Inbuilt </a:t>
                      </a:r>
                      <a:r>
                        <a:rPr b="1" lang="en-US" sz="800"/>
                        <a:t>Retry</a:t>
                      </a:r>
                      <a:r>
                        <a:rPr lang="en-US" sz="800"/>
                        <a:t> mechanism </a:t>
                      </a:r>
                      <a:endParaRPr/>
                    </a:p>
                    <a:p>
                      <a:pPr indent="-171450" lvl="0" marL="171450" marR="0" rtl="0" algn="l">
                        <a:lnSpc>
                          <a:spcPct val="150000"/>
                        </a:lnSpc>
                        <a:spcBef>
                          <a:spcPts val="0"/>
                        </a:spcBef>
                        <a:spcAft>
                          <a:spcPts val="0"/>
                        </a:spcAft>
                        <a:buClr>
                          <a:schemeClr val="dk1"/>
                        </a:buClr>
                        <a:buSzPts val="800"/>
                        <a:buFont typeface="Arial"/>
                        <a:buChar char="•"/>
                      </a:pPr>
                      <a:r>
                        <a:rPr lang="en-US" sz="800"/>
                        <a:t>Handles </a:t>
                      </a:r>
                      <a:r>
                        <a:rPr b="1" lang="en-US" sz="800"/>
                        <a:t>4xx/5xx </a:t>
                      </a:r>
                      <a:r>
                        <a:rPr lang="en-US" sz="800"/>
                        <a:t>and business errors</a:t>
                      </a:r>
                      <a:endParaRPr/>
                    </a:p>
                    <a:p>
                      <a:pPr indent="-171450" lvl="0" marL="171450" marR="0" rtl="0" algn="l">
                        <a:lnSpc>
                          <a:spcPct val="150000"/>
                        </a:lnSpc>
                        <a:spcBef>
                          <a:spcPts val="0"/>
                        </a:spcBef>
                        <a:spcAft>
                          <a:spcPts val="0"/>
                        </a:spcAft>
                        <a:buClr>
                          <a:schemeClr val="dk1"/>
                        </a:buClr>
                        <a:buSzPts val="800"/>
                        <a:buFont typeface="Arial"/>
                        <a:buChar char="•"/>
                      </a:pPr>
                      <a:r>
                        <a:rPr lang="en-US" sz="800"/>
                        <a:t>Handles both </a:t>
                      </a:r>
                      <a:r>
                        <a:rPr b="1" lang="en-US" sz="800"/>
                        <a:t>client and server-side</a:t>
                      </a:r>
                      <a:r>
                        <a:rPr lang="en-US" sz="800"/>
                        <a:t> errors</a:t>
                      </a:r>
                      <a:endParaRPr/>
                    </a:p>
                    <a:p>
                      <a:pPr indent="-171450" lvl="0" marL="171450" marR="0" rtl="0" algn="l">
                        <a:lnSpc>
                          <a:spcPct val="150000"/>
                        </a:lnSpc>
                        <a:spcBef>
                          <a:spcPts val="0"/>
                        </a:spcBef>
                        <a:spcAft>
                          <a:spcPts val="0"/>
                        </a:spcAft>
                        <a:buClr>
                          <a:schemeClr val="dk1"/>
                        </a:buClr>
                        <a:buSzPts val="800"/>
                        <a:buFont typeface="Arial"/>
                        <a:buChar char="•"/>
                      </a:pPr>
                      <a:r>
                        <a:rPr lang="en-US" sz="800"/>
                        <a:t>Inbuilt </a:t>
                      </a:r>
                      <a:r>
                        <a:rPr b="1" lang="en-US" sz="800"/>
                        <a:t>timeout</a:t>
                      </a:r>
                      <a:r>
                        <a:rPr lang="en-US" sz="800"/>
                        <a:t> mechanism</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t>Automatic error logging </a:t>
                      </a:r>
                      <a:r>
                        <a:rPr lang="en-US" sz="800"/>
                        <a:t>for client and server errors</a:t>
                      </a:r>
                      <a:endParaRPr/>
                    </a:p>
                  </a:txBody>
                  <a:tcPr marT="100650" marB="100650" marR="100650" marL="100650">
                    <a:lnL cap="flat" cmpd="sng" w="9525">
                      <a:solidFill>
                        <a:srgbClr val="000000">
                          <a:alpha val="0"/>
                        </a:srgbClr>
                      </a:solidFill>
                      <a:prstDash val="solid"/>
                      <a:round/>
                      <a:headEnd len="sm" w="sm" type="none"/>
                      <a:tailEnd len="sm" w="sm" type="none"/>
                    </a:lnL>
                    <a:lnR cap="flat" cmpd="sng" w="12700">
                      <a:solidFill>
                        <a:srgbClr val="A5A5A5"/>
                      </a:solidFill>
                      <a:prstDash val="dot"/>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171450" lvl="0" marL="171450" marR="0" rtl="0" algn="l">
                        <a:lnSpc>
                          <a:spcPct val="150000"/>
                        </a:lnSpc>
                        <a:spcBef>
                          <a:spcPts val="0"/>
                        </a:spcBef>
                        <a:spcAft>
                          <a:spcPts val="0"/>
                        </a:spcAft>
                        <a:buClr>
                          <a:schemeClr val="dk1"/>
                        </a:buClr>
                        <a:buSzPts val="800"/>
                        <a:buFont typeface="Arial"/>
                        <a:buChar char="•"/>
                      </a:pPr>
                      <a:r>
                        <a:rPr b="1" lang="en-US" sz="800"/>
                        <a:t>Intercept errors and show Fall Back experience </a:t>
                      </a:r>
                      <a:endParaRPr/>
                    </a:p>
                    <a:p>
                      <a:pPr indent="-171450" lvl="1" marL="628650" marR="0" rtl="0" algn="l">
                        <a:lnSpc>
                          <a:spcPct val="150000"/>
                        </a:lnSpc>
                        <a:spcBef>
                          <a:spcPts val="0"/>
                        </a:spcBef>
                        <a:spcAft>
                          <a:spcPts val="0"/>
                        </a:spcAft>
                        <a:buClr>
                          <a:schemeClr val="dk1"/>
                        </a:buClr>
                        <a:buSzPts val="800"/>
                        <a:buFont typeface="Arial"/>
                        <a:buChar char="•"/>
                      </a:pPr>
                      <a:r>
                        <a:rPr lang="en-US" sz="800" u="none" cap="none" strike="noStrike"/>
                        <a:t>Fallback Page </a:t>
                      </a:r>
                      <a:endParaRPr/>
                    </a:p>
                    <a:p>
                      <a:pPr indent="-171450" lvl="1" marL="628650" marR="0" rtl="0" algn="l">
                        <a:lnSpc>
                          <a:spcPct val="150000"/>
                        </a:lnSpc>
                        <a:spcBef>
                          <a:spcPts val="0"/>
                        </a:spcBef>
                        <a:spcAft>
                          <a:spcPts val="0"/>
                        </a:spcAft>
                        <a:buClr>
                          <a:schemeClr val="dk1"/>
                        </a:buClr>
                        <a:buSzPts val="800"/>
                        <a:buFont typeface="Arial"/>
                        <a:buChar char="•"/>
                      </a:pPr>
                      <a:r>
                        <a:rPr lang="en-US" sz="800" u="none" cap="none" strike="noStrike"/>
                        <a:t>Fallback Component </a:t>
                      </a:r>
                      <a:endParaRPr/>
                    </a:p>
                    <a:p>
                      <a:pPr indent="-171450" lvl="0" marL="171450" marR="0" rtl="0" algn="l">
                        <a:lnSpc>
                          <a:spcPct val="150000"/>
                        </a:lnSpc>
                        <a:spcBef>
                          <a:spcPts val="0"/>
                        </a:spcBef>
                        <a:spcAft>
                          <a:spcPts val="0"/>
                        </a:spcAft>
                        <a:buClr>
                          <a:schemeClr val="dk1"/>
                        </a:buClr>
                        <a:buSzPts val="800"/>
                        <a:buFont typeface="Arial"/>
                        <a:buChar char="•"/>
                      </a:pPr>
                      <a:r>
                        <a:rPr lang="en-US" sz="800"/>
                        <a:t>Ability to </a:t>
                      </a:r>
                      <a:r>
                        <a:rPr b="1" lang="en-US" sz="800"/>
                        <a:t>configure different fallback </a:t>
                      </a:r>
                      <a:r>
                        <a:rPr lang="en-US" sz="800"/>
                        <a:t>experiences for different error codes</a:t>
                      </a:r>
                      <a:endParaRPr/>
                    </a:p>
                  </a:txBody>
                  <a:tcPr marT="100650" marB="100650" marR="100650" marL="100650">
                    <a:lnL cap="flat" cmpd="sng" w="12700">
                      <a:solidFill>
                        <a:srgbClr val="A5A5A5"/>
                      </a:solidFill>
                      <a:prstDash val="dot"/>
                      <a:round/>
                      <a:headEnd len="sm" w="sm" type="none"/>
                      <a:tailEnd len="sm" w="sm" type="none"/>
                    </a:lnL>
                    <a:lnR cap="flat" cmpd="sng" w="12700">
                      <a:solidFill>
                        <a:srgbClr val="A5A5A5"/>
                      </a:solidFill>
                      <a:prstDash val="dot"/>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c>
                  <a:txBody>
                    <a:bodyPr/>
                    <a:lstStyle/>
                    <a:p>
                      <a:pPr indent="-171450" lvl="0" marL="171450" marR="0" rtl="0" algn="l">
                        <a:lnSpc>
                          <a:spcPct val="150000"/>
                        </a:lnSpc>
                        <a:spcBef>
                          <a:spcPts val="0"/>
                        </a:spcBef>
                        <a:spcAft>
                          <a:spcPts val="0"/>
                        </a:spcAft>
                        <a:buClr>
                          <a:schemeClr val="dk1"/>
                        </a:buClr>
                        <a:buSzPts val="800"/>
                        <a:buFont typeface="Arial"/>
                        <a:buChar char="•"/>
                      </a:pPr>
                      <a:r>
                        <a:rPr lang="en-US" sz="800"/>
                        <a:t>Relevant, </a:t>
                      </a:r>
                      <a:r>
                        <a:rPr b="1" lang="en-US" sz="800"/>
                        <a:t>Contextual</a:t>
                      </a:r>
                      <a:r>
                        <a:rPr lang="en-US" sz="800"/>
                        <a:t> Error Messaging </a:t>
                      </a:r>
                      <a:endParaRPr/>
                    </a:p>
                    <a:p>
                      <a:pPr indent="-171450" lvl="0" marL="171450" marR="0" rtl="0" algn="l">
                        <a:lnSpc>
                          <a:spcPct val="150000"/>
                        </a:lnSpc>
                        <a:spcBef>
                          <a:spcPts val="0"/>
                        </a:spcBef>
                        <a:spcAft>
                          <a:spcPts val="0"/>
                        </a:spcAft>
                        <a:buClr>
                          <a:schemeClr val="dk1"/>
                        </a:buClr>
                        <a:buSzPts val="800"/>
                        <a:buFont typeface="Arial"/>
                        <a:buChar char="•"/>
                      </a:pPr>
                      <a:r>
                        <a:rPr b="1" lang="en-US" sz="800"/>
                        <a:t>Business Errors </a:t>
                      </a:r>
                      <a:r>
                        <a:rPr lang="en-US" sz="800"/>
                        <a:t>Authored via </a:t>
                      </a:r>
                      <a:r>
                        <a:rPr b="1" lang="en-US" sz="800"/>
                        <a:t>AEM</a:t>
                      </a:r>
                      <a:endParaRPr/>
                    </a:p>
                  </a:txBody>
                  <a:tcPr marT="100650" marB="100650" marR="100650" marL="100650">
                    <a:lnL cap="flat" cmpd="sng" w="12700">
                      <a:solidFill>
                        <a:srgbClr val="A5A5A5"/>
                      </a:solidFill>
                      <a:prstDash val="dot"/>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A5A5A5"/>
                      </a:solidFill>
                      <a:prstDash val="dot"/>
                      <a:round/>
                      <a:headEnd len="sm" w="sm" type="none"/>
                      <a:tailEnd len="sm" w="sm" type="none"/>
                    </a:lnT>
                    <a:lnB cap="flat" cmpd="sng" w="9525">
                      <a:solidFill>
                        <a:srgbClr val="000000">
                          <a:alpha val="0"/>
                        </a:srgbClr>
                      </a:solidFill>
                      <a:prstDash val="solid"/>
                      <a:round/>
                      <a:headEnd len="sm" w="sm" type="none"/>
                      <a:tailEnd len="sm" w="sm" type="none"/>
                    </a:lnB>
                    <a:solidFill>
                      <a:srgbClr val="FAFAFA"/>
                    </a:solidFill>
                  </a:tcPr>
                </a:tc>
              </a:tr>
            </a:tbl>
          </a:graphicData>
        </a:graphic>
      </p:graphicFrame>
      <p:sp>
        <p:nvSpPr>
          <p:cNvPr id="2180" name="Google Shape;2180;g2d1ce9cd426_2_1114"/>
          <p:cNvSpPr txBox="1"/>
          <p:nvPr/>
        </p:nvSpPr>
        <p:spPr>
          <a:xfrm>
            <a:off x="457198" y="2939141"/>
            <a:ext cx="78048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Verizon NHG TX"/>
                <a:ea typeface="Verizon NHG TX"/>
                <a:cs typeface="Verizon NHG TX"/>
                <a:sym typeface="Verizon NHG TX"/>
              </a:rPr>
              <a:t>Framework benefits: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Global error handling framework which can be used across channels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Easy integration of fallback experience for error scenarios </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Reference implementation for client and server error handling</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Works for both Next.js and vanilla react applications</a:t>
            </a:r>
            <a:endParaRPr/>
          </a:p>
          <a:p>
            <a:pPr indent="-285750" lvl="0" marL="285750" marR="0" rtl="0" algn="l">
              <a:lnSpc>
                <a:spcPct val="150000"/>
              </a:lnSpc>
              <a:spcBef>
                <a:spcPts val="0"/>
              </a:spcBef>
              <a:spcAft>
                <a:spcPts val="0"/>
              </a:spcAft>
              <a:buClr>
                <a:schemeClr val="dk1"/>
              </a:buClr>
              <a:buSzPts val="800"/>
              <a:buFont typeface="Arial"/>
              <a:buChar char="•"/>
            </a:pPr>
            <a:r>
              <a:rPr lang="en-US" sz="800">
                <a:solidFill>
                  <a:schemeClr val="dk1"/>
                </a:solidFill>
                <a:latin typeface="Verizon NHG TX"/>
                <a:ea typeface="Verizon NHG TX"/>
                <a:cs typeface="Verizon NHG TX"/>
                <a:sym typeface="Verizon NHG TX"/>
              </a:rPr>
              <a:t>Developer API available for client and server-side logging </a:t>
            </a:r>
            <a:endParaRPr/>
          </a:p>
          <a:p>
            <a:pPr indent="-196850" lvl="0" marL="285750" marR="0" rtl="0" algn="l">
              <a:lnSpc>
                <a:spcPct val="150000"/>
              </a:lnSpc>
              <a:spcBef>
                <a:spcPts val="0"/>
              </a:spcBef>
              <a:spcAft>
                <a:spcPts val="0"/>
              </a:spcAft>
              <a:buClr>
                <a:schemeClr val="dk1"/>
              </a:buClr>
              <a:buSzPts val="1400"/>
              <a:buFont typeface="Arial"/>
              <a:buNone/>
            </a:pPr>
            <a:r>
              <a:t/>
            </a:r>
            <a:endParaRPr b="1" sz="1400">
              <a:solidFill>
                <a:schemeClr val="dk1"/>
              </a:solidFill>
              <a:latin typeface="Verizon NHG TX"/>
              <a:ea typeface="Verizon NHG TX"/>
              <a:cs typeface="Verizon NHG TX"/>
              <a:sym typeface="Verizon NHG TX"/>
            </a:endParaRPr>
          </a:p>
        </p:txBody>
      </p:sp>
      <p:pic>
        <p:nvPicPr>
          <p:cNvPr id="2181" name="Google Shape;2181;g2d1ce9cd426_2_1114"/>
          <p:cNvPicPr preferRelativeResize="0"/>
          <p:nvPr/>
        </p:nvPicPr>
        <p:blipFill rotWithShape="1">
          <a:blip r:embed="rId3">
            <a:alphaModFix/>
          </a:blip>
          <a:srcRect b="0" l="0" r="0" t="0"/>
          <a:stretch/>
        </p:blipFill>
        <p:spPr>
          <a:xfrm>
            <a:off x="6041741" y="1242738"/>
            <a:ext cx="344681" cy="331855"/>
          </a:xfrm>
          <a:prstGeom prst="rect">
            <a:avLst/>
          </a:prstGeom>
          <a:noFill/>
          <a:ln>
            <a:noFill/>
          </a:ln>
        </p:spPr>
      </p:pic>
      <p:pic>
        <p:nvPicPr>
          <p:cNvPr id="2182" name="Google Shape;2182;g2d1ce9cd426_2_1114"/>
          <p:cNvPicPr preferRelativeResize="0"/>
          <p:nvPr/>
        </p:nvPicPr>
        <p:blipFill rotWithShape="1">
          <a:blip r:embed="rId4">
            <a:alphaModFix amt="85000"/>
          </a:blip>
          <a:srcRect b="0" l="0" r="0" t="0"/>
          <a:stretch/>
        </p:blipFill>
        <p:spPr>
          <a:xfrm>
            <a:off x="955499" y="1256243"/>
            <a:ext cx="382182" cy="370394"/>
          </a:xfrm>
          <a:prstGeom prst="rect">
            <a:avLst/>
          </a:prstGeom>
          <a:noFill/>
          <a:ln>
            <a:noFill/>
          </a:ln>
        </p:spPr>
      </p:pic>
      <p:pic>
        <p:nvPicPr>
          <p:cNvPr id="2183" name="Google Shape;2183;g2d1ce9cd426_2_1114"/>
          <p:cNvPicPr preferRelativeResize="0"/>
          <p:nvPr/>
        </p:nvPicPr>
        <p:blipFill rotWithShape="1">
          <a:blip r:embed="rId5">
            <a:alphaModFix amt="85000"/>
          </a:blip>
          <a:srcRect b="0" l="0" r="0" t="0"/>
          <a:stretch/>
        </p:blipFill>
        <p:spPr>
          <a:xfrm>
            <a:off x="3498620" y="1251711"/>
            <a:ext cx="382182" cy="331855"/>
          </a:xfrm>
          <a:prstGeom prst="rect">
            <a:avLst/>
          </a:prstGeom>
          <a:noFill/>
          <a:ln>
            <a:noFill/>
          </a:ln>
        </p:spPr>
      </p:pic>
      <p:sp>
        <p:nvSpPr>
          <p:cNvPr id="2184" name="Google Shape;2184;g2d1ce9cd426_2_1114"/>
          <p:cNvSpPr txBox="1"/>
          <p:nvPr/>
        </p:nvSpPr>
        <p:spPr>
          <a:xfrm>
            <a:off x="424162" y="272978"/>
            <a:ext cx="8229600" cy="174300"/>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chemeClr val="accent1"/>
              </a:buClr>
              <a:buSzPts val="800"/>
              <a:buFont typeface="Verizon NHG TX"/>
              <a:buNone/>
            </a:pPr>
            <a:r>
              <a:rPr b="0" i="0" lang="en-US" sz="800">
                <a:solidFill>
                  <a:schemeClr val="accent1"/>
                </a:solidFill>
                <a:latin typeface="Verizon NHG TX"/>
                <a:ea typeface="Verizon NHG TX"/>
                <a:cs typeface="Verizon NHG TX"/>
                <a:sym typeface="Verizon NHG TX"/>
              </a:rPr>
              <a:t>Architecture Tenants</a:t>
            </a:r>
            <a:r>
              <a:rPr b="0" i="0" lang="en-US" sz="800">
                <a:solidFill>
                  <a:srgbClr val="A5A5A5"/>
                </a:solidFill>
                <a:latin typeface="Verizon NHG TX"/>
                <a:ea typeface="Verizon NHG TX"/>
                <a:cs typeface="Verizon NHG TX"/>
                <a:sym typeface="Verizon NHG TX"/>
              </a:rPr>
              <a:t> | Restricted Blast Radius| Error Handling Framework</a:t>
            </a:r>
            <a:endParaRPr b="0" i="0" sz="800">
              <a:solidFill>
                <a:schemeClr val="accent1"/>
              </a:solidFill>
              <a:latin typeface="Verizon NHG TX"/>
              <a:ea typeface="Verizon NHG TX"/>
              <a:cs typeface="Verizon NHG TX"/>
              <a:sym typeface="Verizon NHG TX"/>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g2d1d8718405_0_50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US"/>
              <a:t>‹#›</a:t>
            </a:fld>
            <a:endParaRPr/>
          </a:p>
        </p:txBody>
      </p:sp>
      <p:graphicFrame>
        <p:nvGraphicFramePr>
          <p:cNvPr id="2191" name="Google Shape;2191;g2d1d8718405_0_503"/>
          <p:cNvGraphicFramePr/>
          <p:nvPr/>
        </p:nvGraphicFramePr>
        <p:xfrm>
          <a:off x="457200" y="768357"/>
          <a:ext cx="3000000" cy="3000000"/>
        </p:xfrm>
        <a:graphic>
          <a:graphicData uri="http://schemas.openxmlformats.org/drawingml/2006/table">
            <a:tbl>
              <a:tblPr>
                <a:noFill/>
                <a:tableStyleId>{F9374B98-9DA4-49C2-A5E1-3E0501EE0D82}</a:tableStyleId>
              </a:tblPr>
              <a:tblGrid>
                <a:gridCol w="991225"/>
                <a:gridCol w="1101475"/>
                <a:gridCol w="1970175"/>
                <a:gridCol w="722025"/>
                <a:gridCol w="3702975"/>
              </a:tblGrid>
              <a:tr h="219800">
                <a:tc>
                  <a:txBody>
                    <a:bodyPr/>
                    <a:lstStyle/>
                    <a:p>
                      <a:pPr indent="0" lvl="0" marL="0" marR="0" rtl="0" algn="l">
                        <a:spcBef>
                          <a:spcPts val="0"/>
                        </a:spcBef>
                        <a:spcAft>
                          <a:spcPts val="0"/>
                        </a:spcAft>
                        <a:buNone/>
                      </a:pPr>
                      <a:r>
                        <a:rPr b="1" lang="en-US" sz="800">
                          <a:solidFill>
                            <a:schemeClr val="lt1"/>
                          </a:solidFill>
                        </a:rPr>
                        <a:t>Category</a:t>
                      </a:r>
                      <a:endParaRPr b="1" sz="800">
                        <a:solidFill>
                          <a:schemeClr val="lt1"/>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lang="en-US" sz="800">
                          <a:solidFill>
                            <a:schemeClr val="lt1"/>
                          </a:solidFill>
                        </a:rPr>
                        <a:t>Task</a:t>
                      </a:r>
                      <a:endParaRPr b="1" sz="800">
                        <a:solidFill>
                          <a:schemeClr val="lt1"/>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lang="en-US" sz="800">
                          <a:solidFill>
                            <a:schemeClr val="lt1"/>
                          </a:solidFill>
                        </a:rPr>
                        <a:t>What's Covered </a:t>
                      </a:r>
                      <a:endParaRPr b="1" sz="800">
                        <a:solidFill>
                          <a:schemeClr val="lt1"/>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lang="en-US" sz="800">
                          <a:solidFill>
                            <a:schemeClr val="lt1"/>
                          </a:solidFill>
                        </a:rPr>
                        <a:t>Status</a:t>
                      </a:r>
                      <a:endParaRPr b="1" sz="800">
                        <a:solidFill>
                          <a:schemeClr val="lt1"/>
                        </a:solidFill>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lang="en-US" sz="800">
                          <a:solidFill>
                            <a:schemeClr val="lt1"/>
                          </a:solidFill>
                        </a:rPr>
                        <a:t>Tasks covered outside of Blueprint (during dev)</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r>
              <a:tr h="170350">
                <a:tc rowSpan="12">
                  <a:txBody>
                    <a:bodyPr/>
                    <a:lstStyle/>
                    <a:p>
                      <a:pPr indent="0" lvl="0" marL="0" marR="0" rtl="0" algn="l">
                        <a:spcBef>
                          <a:spcPts val="0"/>
                        </a:spcBef>
                        <a:spcAft>
                          <a:spcPts val="0"/>
                        </a:spcAft>
                        <a:buNone/>
                      </a:pPr>
                      <a:r>
                        <a:rPr b="1" lang="en-US" sz="700">
                          <a:solidFill>
                            <a:schemeClr val="lt1"/>
                          </a:solidFill>
                        </a:rPr>
                        <a:t>Core Framework </a:t>
                      </a:r>
                      <a:endParaRPr/>
                    </a:p>
                    <a:p>
                      <a:pPr indent="0" lvl="0" marL="0" marR="0" rtl="0" algn="l">
                        <a:spcBef>
                          <a:spcPts val="0"/>
                        </a:spcBef>
                        <a:spcAft>
                          <a:spcPts val="0"/>
                        </a:spcAft>
                        <a:buNone/>
                      </a:pPr>
                      <a:r>
                        <a:rPr b="1" lang="en-US" sz="700">
                          <a:solidFill>
                            <a:schemeClr val="lt1"/>
                          </a:solidFill>
                        </a:rPr>
                        <a:t>and</a:t>
                      </a:r>
                      <a:endParaRPr/>
                    </a:p>
                    <a:p>
                      <a:pPr indent="0" lvl="0" marL="0" marR="0" rtl="0" algn="l">
                        <a:spcBef>
                          <a:spcPts val="0"/>
                        </a:spcBef>
                        <a:spcAft>
                          <a:spcPts val="0"/>
                        </a:spcAft>
                        <a:buNone/>
                      </a:pPr>
                      <a:r>
                        <a:rPr b="1" lang="en-US" sz="700">
                          <a:solidFill>
                            <a:schemeClr val="lt1"/>
                          </a:solidFill>
                        </a:rPr>
                        <a:t>Developer </a:t>
                      </a:r>
                      <a:endParaRPr/>
                    </a:p>
                    <a:p>
                      <a:pPr indent="0" lvl="0" marL="0" marR="0" rtl="0" algn="l">
                        <a:spcBef>
                          <a:spcPts val="0"/>
                        </a:spcBef>
                        <a:spcAft>
                          <a:spcPts val="0"/>
                        </a:spcAft>
                        <a:buNone/>
                      </a:pPr>
                      <a:r>
                        <a:rPr b="1" lang="en-US" sz="700">
                          <a:solidFill>
                            <a:schemeClr val="lt1"/>
                          </a:solidFill>
                        </a:rPr>
                        <a:t>“How to” Guide App</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b="1" lang="en-US" sz="700">
                          <a:latin typeface="Verizon NHG TX"/>
                          <a:ea typeface="Verizon NHG TX"/>
                          <a:cs typeface="Verizon NHG TX"/>
                          <a:sym typeface="Verizon NHG TX"/>
                        </a:rPr>
                        <a:t>Unit Testing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Jest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CI/CD Integration for code coverage on VZ env</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vMerge="1"/>
                <a:tc>
                  <a:txBody>
                    <a:bodyPr/>
                    <a:lstStyle/>
                    <a:p>
                      <a:pPr indent="0" lvl="0" marL="0" marR="0" rtl="0" algn="l">
                        <a:lnSpc>
                          <a:spcPct val="100000"/>
                        </a:lnSpc>
                        <a:spcBef>
                          <a:spcPts val="0"/>
                        </a:spcBef>
                        <a:spcAft>
                          <a:spcPts val="0"/>
                        </a:spcAft>
                        <a:buClr>
                          <a:schemeClr val="dk1"/>
                        </a:buClr>
                        <a:buSzPts val="700"/>
                        <a:buFont typeface="Verizon NHG TX"/>
                        <a:buNone/>
                      </a:pPr>
                      <a:r>
                        <a:rPr b="1" lang="en-US" sz="700">
                          <a:latin typeface="Verizon NHG TX"/>
                          <a:ea typeface="Verizon NHG TX"/>
                          <a:cs typeface="Verizon NHG TX"/>
                          <a:sym typeface="Verizon NHG TX"/>
                        </a:rPr>
                        <a:t>Error Framework</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Client and Server Exception Handling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Actual implementation based on new design</a:t>
                      </a:r>
                      <a:endParaRPr sz="700">
                        <a:latin typeface="Verizon NHG TX"/>
                        <a:ea typeface="Verizon NHG TX"/>
                        <a:cs typeface="Verizon NHG TX"/>
                        <a:sym typeface="Verizon NHG TX"/>
                      </a:endParaRPr>
                    </a:p>
                    <a:p>
                      <a:pPr indent="0" lvl="0" marL="0" rtl="0" algn="l">
                        <a:spcBef>
                          <a:spcPts val="0"/>
                        </a:spcBef>
                        <a:spcAft>
                          <a:spcPts val="0"/>
                        </a:spcAft>
                        <a:buClr>
                          <a:schemeClr val="dk1"/>
                        </a:buClr>
                        <a:buFont typeface="Arial"/>
                        <a:buNone/>
                      </a:pPr>
                      <a:r>
                        <a:rPr lang="en-US" sz="700">
                          <a:solidFill>
                            <a:schemeClr val="dk1"/>
                          </a:solidFill>
                          <a:latin typeface="Verizon NHG TX"/>
                          <a:ea typeface="Verizon NHG TX"/>
                          <a:cs typeface="Verizon NHG TX"/>
                          <a:sym typeface="Verizon NHG TX"/>
                        </a:rPr>
                        <a:t>Error handling Enforcement </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vMerge="1"/>
                <a:tc>
                  <a:txBody>
                    <a:bodyPr/>
                    <a:lstStyle/>
                    <a:p>
                      <a:pPr indent="0" lvl="0" marL="0" marR="0" rtl="0" algn="l">
                        <a:lnSpc>
                          <a:spcPct val="100000"/>
                        </a:lnSpc>
                        <a:spcBef>
                          <a:spcPts val="0"/>
                        </a:spcBef>
                        <a:spcAft>
                          <a:spcPts val="0"/>
                        </a:spcAft>
                        <a:buClr>
                          <a:schemeClr val="dk1"/>
                        </a:buClr>
                        <a:buSzPts val="700"/>
                        <a:buFont typeface="Verizon NHG TX"/>
                        <a:buNone/>
                      </a:pPr>
                      <a:r>
                        <a:rPr b="1" lang="en-US" sz="700">
                          <a:latin typeface="Verizon NHG TX"/>
                          <a:ea typeface="Verizon NHG TX"/>
                          <a:cs typeface="Verizon NHG TX"/>
                          <a:sym typeface="Verizon NHG TX"/>
                        </a:rPr>
                        <a:t>Logging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Client and Server-side logging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Log consolidation and EKS Validation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Tagging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Tagging framework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Implementing tagging based on NGD design</a:t>
                      </a:r>
                      <a:endParaRPr sz="700">
                        <a:latin typeface="Verizon NHG TX"/>
                        <a:ea typeface="Verizon NHG TX"/>
                        <a:cs typeface="Verizon NHG TX"/>
                        <a:sym typeface="Verizon NHG TX"/>
                      </a:endParaRPr>
                    </a:p>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ReadDL Implementation, EKS Validation</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3</a:t>
                      </a:r>
                      <a:r>
                        <a:rPr b="1" baseline="30000" lang="en-US" sz="700">
                          <a:latin typeface="Verizon NHG TX"/>
                          <a:ea typeface="Verizon NHG TX"/>
                          <a:cs typeface="Verizon NHG TX"/>
                          <a:sym typeface="Verizon NHG TX"/>
                        </a:rPr>
                        <a:t>rd</a:t>
                      </a:r>
                      <a:r>
                        <a:rPr b="1" lang="en-US" sz="700">
                          <a:latin typeface="Verizon NHG TX"/>
                          <a:ea typeface="Verizon NHG TX"/>
                          <a:cs typeface="Verizon NHG TX"/>
                          <a:sym typeface="Verizon NHG TX"/>
                        </a:rPr>
                        <a:t> Party Integration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Launch.js integration</a:t>
                      </a:r>
                      <a:endParaRPr/>
                    </a:p>
                    <a:p>
                      <a:pPr indent="0" lvl="0" marL="0" marR="0" rtl="0" algn="l">
                        <a:spcBef>
                          <a:spcPts val="0"/>
                        </a:spcBef>
                        <a:spcAft>
                          <a:spcPts val="0"/>
                        </a:spcAft>
                        <a:buNone/>
                      </a:pPr>
                      <a:r>
                        <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Integration of 3</a:t>
                      </a:r>
                      <a:r>
                        <a:rPr baseline="30000" lang="en-US" sz="700">
                          <a:latin typeface="Verizon NHG TX"/>
                          <a:ea typeface="Verizon NHG TX"/>
                          <a:cs typeface="Verizon NHG TX"/>
                          <a:sym typeface="Verizon NHG TX"/>
                        </a:rPr>
                        <a:t>rd</a:t>
                      </a:r>
                      <a:r>
                        <a:rPr lang="en-US" sz="700">
                          <a:latin typeface="Verizon NHG TX"/>
                          <a:ea typeface="Verizon NHG TX"/>
                          <a:cs typeface="Verizon NHG TX"/>
                          <a:sym typeface="Verizon NHG TX"/>
                        </a:rPr>
                        <a:t> party tool to the pages based on NGD design (chat, feedback etc)</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Rendering Patterns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SSR, CSR</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Implementation based on NGD flow</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Caching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Next.js caching and Invalidation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Implementation based on NGD flow</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State Management</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TanStack</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Implementation based on NGD flow</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Common Layouts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Common layout with header, footer</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600"/>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Pre-Commit Hooks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solidFill>
                            <a:schemeClr val="dk1"/>
                          </a:solidFill>
                          <a:latin typeface="Verizon NHG TX"/>
                          <a:ea typeface="Verizon NHG TX"/>
                          <a:cs typeface="Verizon NHG TX"/>
                          <a:sym typeface="Verizon NHG TX"/>
                        </a:rPr>
                        <a:t>JS and CSS linting, format, running test case and coverage, formatting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CI Integration on VZ</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App Config</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Reference Implementation for Web</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Implementation based on NGD requirements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Poly Map</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Framework Integration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Implementation based on NGD requirements</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rowSpan="3">
                  <a:txBody>
                    <a:bodyPr/>
                    <a:lstStyle/>
                    <a:p>
                      <a:pPr indent="0" lvl="0" marL="0" marR="0" rtl="0" algn="l">
                        <a:spcBef>
                          <a:spcPts val="0"/>
                        </a:spcBef>
                        <a:spcAft>
                          <a:spcPts val="0"/>
                        </a:spcAft>
                        <a:buNone/>
                      </a:pPr>
                      <a:r>
                        <a:rPr b="1" lang="en-US" sz="700">
                          <a:solidFill>
                            <a:schemeClr val="lt1"/>
                          </a:solidFill>
                        </a:rPr>
                        <a:t>Build and Deployment</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Edg.io POC</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Reference App Deployed on MFE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solidFill>
                            <a:schemeClr val="dk1"/>
                          </a:solidFill>
                          <a:latin typeface="Verizon NHG TX"/>
                          <a:ea typeface="Verizon NHG TX"/>
                          <a:cs typeface="Verizon NHG TX"/>
                          <a:sym typeface="Verizon NHG TX"/>
                        </a:rPr>
                        <a:t>EA, Security &amp; SRE Approval , Ticket Submitted</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2075">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EKS Setup</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Build Scripts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solidFill>
                            <a:schemeClr val="dk1"/>
                          </a:solidFill>
                          <a:latin typeface="Verizon NHG TX"/>
                          <a:ea typeface="Verizon NHG TX"/>
                          <a:cs typeface="Verizon NHG TX"/>
                          <a:sym typeface="Verizon NHG TX"/>
                        </a:rPr>
                        <a:t>CI/CD Setup for Browse MFE and </a:t>
                      </a:r>
                      <a:r>
                        <a:rPr lang="en-US" sz="700">
                          <a:latin typeface="Verizon NHG TX"/>
                          <a:ea typeface="Verizon NHG TX"/>
                          <a:cs typeface="Verizon NHG TX"/>
                          <a:sym typeface="Verizon NHG TX"/>
                        </a:rPr>
                        <a:t>Configurator MFE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170350">
                <a:tc vMerge="1"/>
                <a:tc>
                  <a:txBody>
                    <a:bodyPr/>
                    <a:lstStyle/>
                    <a:p>
                      <a:pPr indent="0" lvl="0" marL="0" marR="0" rtl="0" algn="l">
                        <a:spcBef>
                          <a:spcPts val="0"/>
                        </a:spcBef>
                        <a:spcAft>
                          <a:spcPts val="0"/>
                        </a:spcAft>
                        <a:buNone/>
                      </a:pPr>
                      <a:r>
                        <a:rPr b="1" lang="en-US" sz="700">
                          <a:latin typeface="Verizon NHG TX"/>
                          <a:ea typeface="Verizon NHG TX"/>
                          <a:cs typeface="Verizon NHG TX"/>
                          <a:sym typeface="Verizon NHG TX"/>
                        </a:rPr>
                        <a:t>Common Repo</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Common libraries </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Extraction of common code to a separate repo</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r h="262075">
                <a:tc>
                  <a:txBody>
                    <a:bodyPr/>
                    <a:lstStyle/>
                    <a:p>
                      <a:pPr indent="0" lvl="0" marL="0" marR="0" rtl="0" algn="l">
                        <a:spcBef>
                          <a:spcPts val="0"/>
                        </a:spcBef>
                        <a:spcAft>
                          <a:spcPts val="0"/>
                        </a:spcAft>
                        <a:buNone/>
                      </a:pPr>
                      <a:r>
                        <a:rPr b="1" lang="en-US" sz="700">
                          <a:solidFill>
                            <a:schemeClr val="lt1"/>
                          </a:solidFill>
                        </a:rPr>
                        <a:t>Browse and Configurator MFE</a:t>
                      </a:r>
                      <a:endParaRPr/>
                    </a:p>
                  </a:txBody>
                  <a:tcPr marT="45725" marB="45725" marR="91450" marL="91450" anchor="ctr">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b="1" lang="en-US" sz="700">
                          <a:latin typeface="Verizon NHG TX"/>
                          <a:ea typeface="Verizon NHG TX"/>
                          <a:cs typeface="Verizon NHG TX"/>
                          <a:sym typeface="Verizon NHG TX"/>
                        </a:rPr>
                        <a:t>Browse and Configurator MFE</a:t>
                      </a:r>
                      <a:endParaRPr b="1"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latin typeface="Verizon NHG TX"/>
                          <a:ea typeface="Verizon NHG TX"/>
                          <a:cs typeface="Verizon NHG TX"/>
                          <a:sym typeface="Verizon NHG TX"/>
                        </a:rPr>
                        <a:t>Scaled down version GW, PDP and Accessory pages</a:t>
                      </a:r>
                      <a:endParaRPr sz="700">
                        <a:latin typeface="Verizon NHG TX"/>
                        <a:ea typeface="Verizon NHG TX"/>
                        <a:cs typeface="Verizon NHG TX"/>
                        <a:sym typeface="Verizon NHG TX"/>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dk1"/>
                          </a:solidFill>
                          <a:latin typeface="Verizon NHG TX"/>
                          <a:ea typeface="Verizon NHG TX"/>
                          <a:cs typeface="Verizon NHG TX"/>
                          <a:sym typeface="Verizon NHG TX"/>
                        </a:rPr>
                        <a:t>Done</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rPr lang="en-US" sz="700">
                          <a:latin typeface="Verizon NHG TX"/>
                          <a:ea typeface="Verizon NHG TX"/>
                          <a:cs typeface="Verizon NHG TX"/>
                          <a:sym typeface="Verizon NHG TX"/>
                        </a:rPr>
                        <a:t>Actual Implementation of the pages based on NGD Designs </a:t>
                      </a:r>
                      <a:endParaRPr/>
                    </a:p>
                    <a:p>
                      <a:pPr indent="0" lvl="0" marL="0" marR="0" rtl="0" algn="l">
                        <a:spcBef>
                          <a:spcPts val="0"/>
                        </a:spcBef>
                        <a:spcAft>
                          <a:spcPts val="0"/>
                        </a:spcAft>
                        <a:buNone/>
                      </a:pPr>
                      <a:r>
                        <a:rPr lang="en-US" sz="700">
                          <a:latin typeface="Verizon NHG TX"/>
                          <a:ea typeface="Verizon NHG TX"/>
                          <a:cs typeface="Verizon NHG TX"/>
                          <a:sym typeface="Verizon NHG TX"/>
                        </a:rPr>
                        <a:t>Existing API Optimization</a:t>
                      </a:r>
                      <a:endParaRPr/>
                    </a:p>
                  </a:txBody>
                  <a:tcPr marT="45725" marB="45725" marR="91450" marL="91450">
                    <a:lnL cap="flat" cmpd="sng" w="9525">
                      <a:solidFill>
                        <a:srgbClr val="BFBFBF"/>
                      </a:solidFill>
                      <a:prstDash val="solid"/>
                      <a:round/>
                      <a:headEnd len="sm" w="sm" type="none"/>
                      <a:tailEnd len="sm" w="sm" type="none"/>
                    </a:lnL>
                    <a:lnR cap="flat" cmpd="sng" w="9525">
                      <a:solidFill>
                        <a:srgbClr val="BFBFBF"/>
                      </a:solidFill>
                      <a:prstDash val="solid"/>
                      <a:round/>
                      <a:headEnd len="sm" w="sm" type="none"/>
                      <a:tailEnd len="sm" w="sm" type="none"/>
                    </a:lnR>
                    <a:lnT cap="flat" cmpd="sng" w="9525">
                      <a:solidFill>
                        <a:srgbClr val="BFBFBF"/>
                      </a:solidFill>
                      <a:prstDash val="solid"/>
                      <a:round/>
                      <a:headEnd len="sm" w="sm" type="none"/>
                      <a:tailEnd len="sm" w="sm" type="none"/>
                    </a:lnT>
                    <a:lnB cap="flat" cmpd="sng" w="9525">
                      <a:solidFill>
                        <a:srgbClr val="BFBFBF"/>
                      </a:solidFill>
                      <a:prstDash val="solid"/>
                      <a:round/>
                      <a:headEnd len="sm" w="sm" type="none"/>
                      <a:tailEnd len="sm" w="sm" type="none"/>
                    </a:lnB>
                  </a:tcPr>
                </a:tc>
              </a:tr>
            </a:tbl>
          </a:graphicData>
        </a:graphic>
      </p:graphicFrame>
      <p:sp>
        <p:nvSpPr>
          <p:cNvPr id="2192" name="Google Shape;2192;g2d1d8718405_0_503"/>
          <p:cNvSpPr txBox="1"/>
          <p:nvPr/>
        </p:nvSpPr>
        <p:spPr>
          <a:xfrm>
            <a:off x="486350" y="497553"/>
            <a:ext cx="8487900" cy="2709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171717"/>
              </a:buClr>
              <a:buSzPts val="1600"/>
              <a:buFont typeface="Verizon NHG DS"/>
              <a:buNone/>
            </a:pPr>
            <a:r>
              <a:rPr b="1" i="0" lang="en-US" sz="1600">
                <a:solidFill>
                  <a:srgbClr val="171717"/>
                </a:solidFill>
                <a:latin typeface="Verizon NHG DS"/>
                <a:ea typeface="Verizon NHG DS"/>
                <a:cs typeface="Verizon NHG DS"/>
                <a:sym typeface="Verizon NHG DS"/>
              </a:rPr>
              <a:t>Blueprint Web App Status</a:t>
            </a:r>
            <a:endParaRPr b="1" i="0" sz="1600">
              <a:solidFill>
                <a:srgbClr val="171717"/>
              </a:solidFill>
              <a:latin typeface="Verizon NHG DS"/>
              <a:ea typeface="Verizon NHG DS"/>
              <a:cs typeface="Verizon NHG DS"/>
              <a:sym typeface="Verizon NHG D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65"/>
          <p:cNvSpPr txBox="1"/>
          <p:nvPr>
            <p:ph type="ctrTitle"/>
          </p:nvPr>
        </p:nvSpPr>
        <p:spPr>
          <a:xfrm>
            <a:off x="457200" y="459900"/>
            <a:ext cx="8566800" cy="590931"/>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800">
                <a:latin typeface="Arial"/>
                <a:ea typeface="Arial"/>
                <a:cs typeface="Arial"/>
                <a:sym typeface="Arial"/>
              </a:rPr>
              <a:t>Quality Engineering</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
          <p:cNvSpPr txBox="1"/>
          <p:nvPr>
            <p:ph type="title"/>
          </p:nvPr>
        </p:nvSpPr>
        <p:spPr>
          <a:xfrm>
            <a:off x="457200" y="533900"/>
            <a:ext cx="8523600" cy="41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2000"/>
              <a:buFont typeface="Arial"/>
              <a:buNone/>
            </a:pPr>
            <a:r>
              <a:rPr lang="en-US" sz="1400">
                <a:latin typeface="Arial"/>
                <a:ea typeface="Arial"/>
                <a:cs typeface="Arial"/>
                <a:sym typeface="Arial"/>
              </a:rPr>
              <a:t>“Well architected platform” requires strong governance around the following </a:t>
            </a:r>
            <a:r>
              <a:rPr lang="en-US" sz="1400">
                <a:solidFill>
                  <a:srgbClr val="7F7F7F"/>
                </a:solidFill>
                <a:latin typeface="Arial"/>
                <a:ea typeface="Arial"/>
                <a:cs typeface="Arial"/>
                <a:sym typeface="Arial"/>
              </a:rPr>
              <a:t>architecture pillars</a:t>
            </a:r>
            <a:r>
              <a:rPr lang="en-US" sz="1400">
                <a:latin typeface="Arial"/>
                <a:ea typeface="Arial"/>
                <a:cs typeface="Arial"/>
                <a:sym typeface="Arial"/>
              </a:rPr>
              <a:t>… </a:t>
            </a:r>
            <a:r>
              <a:rPr lang="en-US" sz="1400">
                <a:solidFill>
                  <a:srgbClr val="A5A5A5"/>
                </a:solidFill>
                <a:latin typeface="Arial"/>
                <a:ea typeface="Arial"/>
                <a:cs typeface="Arial"/>
                <a:sym typeface="Arial"/>
              </a:rPr>
              <a:t>enabled by a set of “guiding principles” </a:t>
            </a:r>
            <a:r>
              <a:rPr lang="en-US" sz="1400">
                <a:latin typeface="Arial"/>
                <a:ea typeface="Arial"/>
                <a:cs typeface="Arial"/>
                <a:sym typeface="Arial"/>
              </a:rPr>
              <a:t>to deliver seamless customer experiences</a:t>
            </a:r>
            <a:endParaRPr sz="1400">
              <a:latin typeface="Arial"/>
              <a:ea typeface="Arial"/>
              <a:cs typeface="Arial"/>
              <a:sym typeface="Arial"/>
            </a:endParaRPr>
          </a:p>
        </p:txBody>
      </p:sp>
      <p:graphicFrame>
        <p:nvGraphicFramePr>
          <p:cNvPr id="621" name="Google Shape;621;p8"/>
          <p:cNvGraphicFramePr/>
          <p:nvPr/>
        </p:nvGraphicFramePr>
        <p:xfrm>
          <a:off x="545750" y="1245225"/>
          <a:ext cx="3000000" cy="3000000"/>
        </p:xfrm>
        <a:graphic>
          <a:graphicData uri="http://schemas.openxmlformats.org/drawingml/2006/table">
            <a:tbl>
              <a:tblPr>
                <a:noFill/>
                <a:tableStyleId>{F9374B98-9DA4-49C2-A5E1-3E0501EE0D82}</a:tableStyleId>
              </a:tblPr>
              <a:tblGrid>
                <a:gridCol w="2042400"/>
                <a:gridCol w="2042400"/>
                <a:gridCol w="2042400"/>
                <a:gridCol w="2042400"/>
              </a:tblGrid>
              <a:tr h="1943150">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457200" marR="0" rtl="0" algn="l">
                        <a:spcBef>
                          <a:spcPts val="0"/>
                        </a:spcBef>
                        <a:spcAft>
                          <a:spcPts val="0"/>
                        </a:spcAft>
                        <a:buClr>
                          <a:schemeClr val="dk1"/>
                        </a:buClr>
                        <a:buSzPts val="1000"/>
                        <a:buFont typeface="Arial"/>
                        <a:buNone/>
                      </a:pPr>
                      <a:r>
                        <a:t/>
                      </a:r>
                      <a:endParaRPr b="1" sz="10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Agility</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u="none" cap="none" strike="noStrike">
                        <a:solidFill>
                          <a:schemeClr val="accent1"/>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Configurability</a:t>
                      </a:r>
                      <a:endParaRPr sz="900" u="none" cap="none" strike="noStrike">
                        <a:solidFill>
                          <a:schemeClr val="dk2"/>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Adaptability (evolving needs)</a:t>
                      </a:r>
                      <a:endParaRPr sz="900" u="none" cap="none" strike="noStrike">
                        <a:solidFill>
                          <a:schemeClr val="dk2"/>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Ease of rollout/rollback</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Faster time to market</a:t>
                      </a:r>
                      <a:endParaRPr b="1" sz="9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Performance</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u="none" cap="none" strike="noStrike">
                        <a:solidFill>
                          <a:schemeClr val="accent1"/>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Right rendering technique</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Caching and API Optimizations</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Monitor, Analyze and Optimize</a:t>
                      </a:r>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High throughput and low latency</a:t>
                      </a:r>
                      <a:endParaRPr sz="900" u="none" cap="none" strike="noStrike">
                        <a:solidFill>
                          <a:schemeClr val="dk2"/>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Reliability</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u="none" cap="none" strike="noStrike">
                        <a:solidFill>
                          <a:schemeClr val="accent1"/>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Design for failure</a:t>
                      </a:r>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Self Healing</a:t>
                      </a:r>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Highly Available and Scalable</a:t>
                      </a:r>
                      <a:endParaRPr/>
                    </a:p>
                    <a:p>
                      <a:pPr indent="-171450" lvl="0" marL="171450" marR="0" rtl="0" algn="l">
                        <a:lnSpc>
                          <a:spcPct val="100000"/>
                        </a:lnSpc>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Advanced traceability</a:t>
                      </a:r>
                      <a:endParaRPr sz="900" u="none" cap="none" strike="noStrike">
                        <a:solidFill>
                          <a:schemeClr val="dk2"/>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Security</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Protect data in transit and at rest</a:t>
                      </a:r>
                      <a:endParaRPr sz="900" u="none" cap="none" strike="noStrike">
                        <a:solidFill>
                          <a:schemeClr val="dk2"/>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Apply security at all layers</a:t>
                      </a:r>
                      <a:endParaRPr sz="900" u="none" cap="none" strike="noStrike">
                        <a:solidFill>
                          <a:schemeClr val="dk2"/>
                        </a:solidFill>
                        <a:latin typeface="Arial"/>
                        <a:ea typeface="Arial"/>
                        <a:cs typeface="Arial"/>
                        <a:sym typeface="Arial"/>
                      </a:endParaRPr>
                    </a:p>
                    <a:p>
                      <a:pPr indent="-17145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Legal compliance</a:t>
                      </a:r>
                      <a:endParaRPr sz="900" u="none" cap="none" strike="noStrike">
                        <a:solidFill>
                          <a:schemeClr val="dk2"/>
                        </a:solidFill>
                        <a:latin typeface="Arial"/>
                        <a:ea typeface="Arial"/>
                        <a:cs typeface="Arial"/>
                        <a:sym typeface="Arial"/>
                      </a:endParaRPr>
                    </a:p>
                    <a:p>
                      <a:pPr indent="0" lvl="0" marL="457200" marR="0" rtl="0" algn="l">
                        <a:spcBef>
                          <a:spcPts val="0"/>
                        </a:spcBef>
                        <a:spcAft>
                          <a:spcPts val="0"/>
                        </a:spcAft>
                        <a:buClr>
                          <a:schemeClr val="dk1"/>
                        </a:buClr>
                        <a:buSzPts val="1000"/>
                        <a:buFont typeface="Arial"/>
                        <a:buNone/>
                      </a:pPr>
                      <a:r>
                        <a:t/>
                      </a:r>
                      <a:endParaRPr sz="1000" u="none" cap="none" strike="noStrike">
                        <a:solidFill>
                          <a:schemeClr val="dk2"/>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516975">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Maintainability</a:t>
                      </a:r>
                      <a:endParaRPr b="1" sz="1200" u="none" cap="none" strike="noStrike">
                        <a:solidFill>
                          <a:schemeClr val="dk1"/>
                        </a:solidFill>
                        <a:latin typeface="Arial"/>
                        <a:ea typeface="Arial"/>
                        <a:cs typeface="Arial"/>
                        <a:sym typeface="Arial"/>
                      </a:endParaRPr>
                    </a:p>
                    <a:p>
                      <a:pPr indent="0" lvl="0" marL="457200" marR="0" rtl="0" algn="l">
                        <a:spcBef>
                          <a:spcPts val="0"/>
                        </a:spcBef>
                        <a:spcAft>
                          <a:spcPts val="0"/>
                        </a:spcAft>
                        <a:buClr>
                          <a:schemeClr val="dk1"/>
                        </a:buClr>
                        <a:buSzPts val="1100"/>
                        <a:buFont typeface="Arial"/>
                        <a:buNone/>
                      </a:pPr>
                      <a:r>
                        <a:t/>
                      </a:r>
                      <a:endParaRPr sz="1000" u="none" cap="none" strike="noStrike">
                        <a:solidFill>
                          <a:schemeClr val="dk2"/>
                        </a:solidFil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Modularity</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Separation of concerns</a:t>
                      </a:r>
                      <a:endParaRPr sz="900" u="none" cap="none" strike="noStrike">
                        <a:solidFill>
                          <a:schemeClr val="dk1"/>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Reusability</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Design Patterns</a:t>
                      </a:r>
                      <a:endParaRPr sz="900" u="none" cap="none" strike="noStrike">
                        <a:solidFill>
                          <a:schemeClr val="dk2"/>
                        </a:solidFill>
                        <a:latin typeface="Arial"/>
                        <a:ea typeface="Arial"/>
                        <a:cs typeface="Arial"/>
                        <a:sym typeface="Arial"/>
                      </a:endParaRPr>
                    </a:p>
                    <a:p>
                      <a:pPr indent="0" lvl="0" marL="457200" marR="0" rtl="0" algn="l">
                        <a:spcBef>
                          <a:spcPts val="0"/>
                        </a:spcBef>
                        <a:spcAft>
                          <a:spcPts val="0"/>
                        </a:spcAft>
                        <a:buClr>
                          <a:schemeClr val="dk1"/>
                        </a:buClr>
                        <a:buSzPts val="1000"/>
                        <a:buFont typeface="Arial"/>
                        <a:buNone/>
                      </a:pPr>
                      <a:r>
                        <a:t/>
                      </a:r>
                      <a:endParaRPr b="1" sz="1000" u="none" cap="none" strike="noStrike">
                        <a:solidFill>
                          <a:schemeClr val="accent1"/>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Scalability</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u="none" cap="none" strike="noStrike">
                        <a:solidFill>
                          <a:schemeClr val="accent1"/>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rgbClr val="7F7F7F"/>
                          </a:solidFill>
                          <a:latin typeface="Arial"/>
                          <a:ea typeface="Arial"/>
                          <a:cs typeface="Arial"/>
                          <a:sym typeface="Arial"/>
                        </a:rPr>
                        <a:t>Loose coupling</a:t>
                      </a:r>
                      <a:endParaRPr sz="900" u="none" cap="none" strike="noStrike">
                        <a:solidFill>
                          <a:schemeClr val="dk1"/>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rgbClr val="7F7F7F"/>
                          </a:solidFill>
                          <a:latin typeface="Arial"/>
                          <a:ea typeface="Arial"/>
                          <a:cs typeface="Arial"/>
                          <a:sym typeface="Arial"/>
                        </a:rPr>
                        <a:t>Minimal dependencies</a:t>
                      </a:r>
                      <a:endParaRPr sz="900" u="none" cap="none" strike="noStrike">
                        <a:solidFill>
                          <a:schemeClr val="dk1"/>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rgbClr val="7F7F7F"/>
                          </a:solidFill>
                          <a:latin typeface="Arial"/>
                          <a:ea typeface="Arial"/>
                          <a:cs typeface="Arial"/>
                          <a:sym typeface="Arial"/>
                        </a:rPr>
                        <a:t>Asynchronous communication</a:t>
                      </a:r>
                      <a:endParaRPr b="1" sz="900" u="none" cap="none" strike="noStrike">
                        <a:solidFill>
                          <a:schemeClr val="accent1"/>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b="1" lang="en-US" sz="1200" u="none" cap="none" strike="noStrike">
                          <a:solidFill>
                            <a:schemeClr val="dk1"/>
                          </a:solidFill>
                          <a:latin typeface="Arial"/>
                          <a:ea typeface="Arial"/>
                          <a:cs typeface="Arial"/>
                          <a:sym typeface="Arial"/>
                        </a:rPr>
                        <a:t>Usability</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t/>
                      </a:r>
                      <a:endParaRPr b="1" sz="1200" u="none" cap="none" strike="noStrike">
                        <a:solidFill>
                          <a:schemeClr val="accent1"/>
                        </a:solidFill>
                        <a:latin typeface="Arial"/>
                        <a:ea typeface="Arial"/>
                        <a:cs typeface="Arial"/>
                        <a:sym typeface="Arial"/>
                      </a:endParaRPr>
                    </a:p>
                    <a:p>
                      <a:pPr indent="-165100" lvl="0" marL="171450" marR="0" rtl="0" algn="l">
                        <a:spcBef>
                          <a:spcPts val="0"/>
                        </a:spcBef>
                        <a:spcAft>
                          <a:spcPts val="0"/>
                        </a:spcAft>
                        <a:buClr>
                          <a:srgbClr val="7F7F7F"/>
                        </a:buClr>
                        <a:buSzPts val="900"/>
                        <a:buFont typeface="Arial"/>
                        <a:buChar char="•"/>
                      </a:pPr>
                      <a:r>
                        <a:rPr lang="en-US" sz="900" u="none" cap="none" strike="noStrike">
                          <a:solidFill>
                            <a:srgbClr val="7F7F7F"/>
                          </a:solidFill>
                          <a:latin typeface="Arial"/>
                          <a:ea typeface="Arial"/>
                          <a:cs typeface="Arial"/>
                          <a:sym typeface="Arial"/>
                        </a:rPr>
                        <a:t>Design for errors</a:t>
                      </a:r>
                      <a:endParaRPr sz="900" u="none" cap="none" strike="noStrike">
                        <a:solidFill>
                          <a:srgbClr val="7F7F7F"/>
                        </a:solidFill>
                        <a:latin typeface="Arial"/>
                        <a:ea typeface="Arial"/>
                        <a:cs typeface="Arial"/>
                        <a:sym typeface="Arial"/>
                      </a:endParaRPr>
                    </a:p>
                    <a:p>
                      <a:pPr indent="-165100" lvl="0" marL="171450" marR="0" rtl="0" algn="l">
                        <a:spcBef>
                          <a:spcPts val="0"/>
                        </a:spcBef>
                        <a:spcAft>
                          <a:spcPts val="0"/>
                        </a:spcAft>
                        <a:buClr>
                          <a:srgbClr val="7F7F7F"/>
                        </a:buClr>
                        <a:buSzPts val="900"/>
                        <a:buFont typeface="Arial"/>
                        <a:buChar char="•"/>
                      </a:pPr>
                      <a:r>
                        <a:rPr lang="en-US" sz="900" u="none" cap="none" strike="noStrike">
                          <a:solidFill>
                            <a:srgbClr val="7F7F7F"/>
                          </a:solidFill>
                          <a:latin typeface="Arial"/>
                          <a:ea typeface="Arial"/>
                          <a:cs typeface="Arial"/>
                          <a:sym typeface="Arial"/>
                        </a:rPr>
                        <a:t>Accessibility</a:t>
                      </a:r>
                      <a:endParaRPr/>
                    </a:p>
                    <a:p>
                      <a:pPr indent="-165100" lvl="0" marL="171450" marR="0" rtl="0" algn="l">
                        <a:spcBef>
                          <a:spcPts val="0"/>
                        </a:spcBef>
                        <a:spcAft>
                          <a:spcPts val="0"/>
                        </a:spcAft>
                        <a:buClr>
                          <a:srgbClr val="7F7F7F"/>
                        </a:buClr>
                        <a:buSzPts val="900"/>
                        <a:buFont typeface="Arial"/>
                        <a:buChar char="•"/>
                      </a:pPr>
                      <a:r>
                        <a:rPr lang="en-US" sz="900" u="none" cap="none" strike="noStrike">
                          <a:solidFill>
                            <a:srgbClr val="7F7F7F"/>
                          </a:solidFill>
                          <a:latin typeface="Arial"/>
                          <a:ea typeface="Arial"/>
                          <a:cs typeface="Arial"/>
                          <a:sym typeface="Arial"/>
                        </a:rPr>
                        <a:t>Seamless &amp; measurable experiences</a:t>
                      </a:r>
                      <a:endParaRPr sz="900" u="none" cap="none" strike="noStrike">
                        <a:solidFill>
                          <a:srgbClr val="7F7F7F"/>
                        </a:solidFill>
                        <a:latin typeface="Arial"/>
                        <a:ea typeface="Arial"/>
                        <a:cs typeface="Arial"/>
                        <a:sym typeface="Arial"/>
                      </a:endParaRPr>
                    </a:p>
                    <a:p>
                      <a:pPr indent="0" lvl="0" marL="457200" marR="0" rtl="0" algn="l">
                        <a:spcBef>
                          <a:spcPts val="0"/>
                        </a:spcBef>
                        <a:spcAft>
                          <a:spcPts val="0"/>
                        </a:spcAft>
                        <a:buClr>
                          <a:schemeClr val="dk1"/>
                        </a:buClr>
                        <a:buSzPts val="900"/>
                        <a:buFont typeface="Arial"/>
                        <a:buNone/>
                      </a:pPr>
                      <a:r>
                        <a:t/>
                      </a:r>
                      <a:endParaRPr sz="900" u="none" cap="none" strike="noStrike">
                        <a:solidFill>
                          <a:srgbClr val="7F7F7F"/>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spcBef>
                          <a:spcPts val="0"/>
                        </a:spcBef>
                        <a:spcAft>
                          <a:spcPts val="0"/>
                        </a:spcAft>
                        <a:buClr>
                          <a:schemeClr val="dk1"/>
                        </a:buClr>
                        <a:buSzPts val="1200"/>
                        <a:buFont typeface="Arial"/>
                        <a:buNone/>
                      </a:pPr>
                      <a:r>
                        <a:t/>
                      </a:r>
                      <a:endParaRPr b="1" sz="1200" u="none" cap="none" strike="noStrike">
                        <a:solidFill>
                          <a:schemeClr val="accent1"/>
                        </a:solidFill>
                        <a:latin typeface="Arial"/>
                        <a:ea typeface="Arial"/>
                        <a:cs typeface="Arial"/>
                        <a:sym typeface="Arial"/>
                      </a:endParaRPr>
                    </a:p>
                    <a:p>
                      <a:pPr indent="0" lvl="0" marL="0" marR="0" rtl="0" algn="l">
                        <a:spcBef>
                          <a:spcPts val="0"/>
                        </a:spcBef>
                        <a:spcAft>
                          <a:spcPts val="0"/>
                        </a:spcAft>
                        <a:buClr>
                          <a:schemeClr val="dk1"/>
                        </a:buClr>
                        <a:buSzPts val="1200"/>
                        <a:buFont typeface="Arial"/>
                        <a:buNone/>
                      </a:pPr>
                      <a:r>
                        <a:rPr b="1" lang="en-US" sz="1200" u="none" cap="none" strike="noStrike">
                          <a:solidFill>
                            <a:schemeClr val="dk1"/>
                          </a:solidFill>
                          <a:latin typeface="Arial"/>
                          <a:ea typeface="Arial"/>
                          <a:cs typeface="Arial"/>
                          <a:sym typeface="Arial"/>
                        </a:rPr>
                        <a:t>Automation</a:t>
                      </a:r>
                      <a:endParaRPr b="1"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900"/>
                        <a:buFont typeface="Arial"/>
                        <a:buNone/>
                      </a:pPr>
                      <a:r>
                        <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1"/>
                        </a:buClr>
                        <a:buSzPts val="900"/>
                        <a:buFont typeface="Arial"/>
                        <a:buChar char="•"/>
                      </a:pPr>
                      <a:r>
                        <a:rPr lang="en-US" sz="900" u="none" cap="none" strike="noStrike">
                          <a:solidFill>
                            <a:schemeClr val="dk2"/>
                          </a:solidFill>
                          <a:latin typeface="Arial"/>
                          <a:ea typeface="Arial"/>
                          <a:cs typeface="Arial"/>
                          <a:sym typeface="Arial"/>
                        </a:rPr>
                        <a:t>Shift left </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2"/>
                        </a:buClr>
                        <a:buSzPts val="900"/>
                        <a:buFont typeface="Arial"/>
                        <a:buChar char="•"/>
                      </a:pPr>
                      <a:r>
                        <a:rPr lang="en-US" sz="900" u="none" cap="none" strike="noStrike">
                          <a:solidFill>
                            <a:schemeClr val="dk2"/>
                          </a:solidFill>
                          <a:latin typeface="Arial"/>
                          <a:ea typeface="Arial"/>
                          <a:cs typeface="Arial"/>
                          <a:sym typeface="Arial"/>
                        </a:rPr>
                        <a:t>Eliminate manual and repetitive work</a:t>
                      </a:r>
                      <a:endParaRPr sz="900" u="none" cap="none" strike="noStrike">
                        <a:solidFill>
                          <a:schemeClr val="dk2"/>
                        </a:solidFill>
                        <a:latin typeface="Arial"/>
                        <a:ea typeface="Arial"/>
                        <a:cs typeface="Arial"/>
                        <a:sym typeface="Arial"/>
                      </a:endParaRPr>
                    </a:p>
                    <a:p>
                      <a:pPr indent="-165100" lvl="0" marL="171450" marR="0" rtl="0" algn="l">
                        <a:spcBef>
                          <a:spcPts val="0"/>
                        </a:spcBef>
                        <a:spcAft>
                          <a:spcPts val="0"/>
                        </a:spcAft>
                        <a:buClr>
                          <a:schemeClr val="dk2"/>
                        </a:buClr>
                        <a:buSzPts val="900"/>
                        <a:buFont typeface="Arial"/>
                        <a:buChar char="•"/>
                      </a:pPr>
                      <a:r>
                        <a:rPr lang="en-US" sz="900" u="none" cap="none" strike="noStrike">
                          <a:solidFill>
                            <a:schemeClr val="dk2"/>
                          </a:solidFill>
                          <a:latin typeface="Arial"/>
                          <a:ea typeface="Arial"/>
                          <a:cs typeface="Arial"/>
                          <a:sym typeface="Arial"/>
                        </a:rPr>
                        <a:t>Automated governance</a:t>
                      </a:r>
                      <a:endParaRPr/>
                    </a:p>
                    <a:p>
                      <a:pPr indent="-165100" lvl="0" marL="171450" marR="0" rtl="0" algn="l">
                        <a:spcBef>
                          <a:spcPts val="0"/>
                        </a:spcBef>
                        <a:spcAft>
                          <a:spcPts val="0"/>
                        </a:spcAft>
                        <a:buClr>
                          <a:schemeClr val="dk2"/>
                        </a:buClr>
                        <a:buSzPts val="900"/>
                        <a:buFont typeface="Arial"/>
                        <a:buChar char="•"/>
                      </a:pPr>
                      <a:r>
                        <a:rPr lang="en-US" sz="900" u="none" cap="none" strike="noStrike">
                          <a:solidFill>
                            <a:schemeClr val="dk2"/>
                          </a:solidFill>
                          <a:latin typeface="Arial"/>
                          <a:ea typeface="Arial"/>
                          <a:cs typeface="Arial"/>
                          <a:sym typeface="Arial"/>
                        </a:rPr>
                        <a:t>Productivity improvements</a:t>
                      </a:r>
                      <a:endParaRPr sz="900" u="none" cap="none" strike="noStrike">
                        <a:solidFill>
                          <a:schemeClr val="dk2"/>
                        </a:solidFill>
                        <a:latin typeface="Arial"/>
                        <a:ea typeface="Arial"/>
                        <a:cs typeface="Arial"/>
                        <a:sym typeface="Arial"/>
                      </a:endParaRPr>
                    </a:p>
                    <a:p>
                      <a:pPr indent="0" lvl="0" marL="457200" marR="0" rtl="0" algn="l">
                        <a:spcBef>
                          <a:spcPts val="0"/>
                        </a:spcBef>
                        <a:spcAft>
                          <a:spcPts val="0"/>
                        </a:spcAft>
                        <a:buClr>
                          <a:schemeClr val="dk1"/>
                        </a:buClr>
                        <a:buSzPts val="900"/>
                        <a:buFont typeface="Arial"/>
                        <a:buNone/>
                      </a:pPr>
                      <a:r>
                        <a:t/>
                      </a:r>
                      <a:endParaRPr sz="900" u="none" cap="none" strike="noStrike">
                        <a:solidFill>
                          <a:schemeClr val="dk2"/>
                        </a:solidFill>
                        <a:latin typeface="Arial"/>
                        <a:ea typeface="Arial"/>
                        <a:cs typeface="Arial"/>
                        <a:sym typeface="Aria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622" name="Google Shape;622;p8"/>
          <p:cNvPicPr preferRelativeResize="0"/>
          <p:nvPr/>
        </p:nvPicPr>
        <p:blipFill rotWithShape="1">
          <a:blip r:embed="rId3">
            <a:alphaModFix/>
          </a:blip>
          <a:srcRect b="0" l="0" r="0" t="0"/>
          <a:stretch/>
        </p:blipFill>
        <p:spPr>
          <a:xfrm>
            <a:off x="2674876" y="1202855"/>
            <a:ext cx="496436" cy="496436"/>
          </a:xfrm>
          <a:prstGeom prst="rect">
            <a:avLst/>
          </a:prstGeom>
          <a:noFill/>
          <a:ln>
            <a:noFill/>
          </a:ln>
        </p:spPr>
      </p:pic>
      <p:pic>
        <p:nvPicPr>
          <p:cNvPr id="623" name="Google Shape;623;p8"/>
          <p:cNvPicPr preferRelativeResize="0"/>
          <p:nvPr/>
        </p:nvPicPr>
        <p:blipFill rotWithShape="1">
          <a:blip r:embed="rId4">
            <a:alphaModFix/>
          </a:blip>
          <a:srcRect b="0" l="0" r="0" t="0"/>
          <a:stretch/>
        </p:blipFill>
        <p:spPr>
          <a:xfrm>
            <a:off x="682600" y="2989434"/>
            <a:ext cx="363416" cy="363416"/>
          </a:xfrm>
          <a:prstGeom prst="rect">
            <a:avLst/>
          </a:prstGeom>
          <a:noFill/>
          <a:ln>
            <a:noFill/>
          </a:ln>
        </p:spPr>
      </p:pic>
      <p:pic>
        <p:nvPicPr>
          <p:cNvPr id="624" name="Google Shape;624;p8"/>
          <p:cNvPicPr preferRelativeResize="0"/>
          <p:nvPr/>
        </p:nvPicPr>
        <p:blipFill rotWithShape="1">
          <a:blip r:embed="rId5">
            <a:alphaModFix/>
          </a:blip>
          <a:srcRect b="0" l="0" r="0" t="0"/>
          <a:stretch/>
        </p:blipFill>
        <p:spPr>
          <a:xfrm>
            <a:off x="4733650" y="1269363"/>
            <a:ext cx="363416" cy="363416"/>
          </a:xfrm>
          <a:prstGeom prst="rect">
            <a:avLst/>
          </a:prstGeom>
          <a:noFill/>
          <a:ln>
            <a:noFill/>
          </a:ln>
        </p:spPr>
      </p:pic>
      <p:pic>
        <p:nvPicPr>
          <p:cNvPr id="625" name="Google Shape;625;p8"/>
          <p:cNvPicPr preferRelativeResize="0"/>
          <p:nvPr/>
        </p:nvPicPr>
        <p:blipFill rotWithShape="1">
          <a:blip r:embed="rId6">
            <a:alphaModFix/>
          </a:blip>
          <a:srcRect b="0" l="0" r="0" t="0"/>
          <a:stretch/>
        </p:blipFill>
        <p:spPr>
          <a:xfrm>
            <a:off x="4655738" y="3048486"/>
            <a:ext cx="519237" cy="397714"/>
          </a:xfrm>
          <a:prstGeom prst="rect">
            <a:avLst/>
          </a:prstGeom>
          <a:noFill/>
          <a:ln>
            <a:noFill/>
          </a:ln>
        </p:spPr>
      </p:pic>
      <p:pic>
        <p:nvPicPr>
          <p:cNvPr descr="Settings icon" id="626" name="Google Shape;626;p8"/>
          <p:cNvPicPr preferRelativeResize="0"/>
          <p:nvPr/>
        </p:nvPicPr>
        <p:blipFill rotWithShape="1">
          <a:blip r:embed="rId7">
            <a:alphaModFix/>
          </a:blip>
          <a:srcRect b="0" l="0" r="0" t="0"/>
          <a:stretch/>
        </p:blipFill>
        <p:spPr>
          <a:xfrm>
            <a:off x="6651581" y="2982560"/>
            <a:ext cx="529556" cy="529556"/>
          </a:xfrm>
          <a:prstGeom prst="rect">
            <a:avLst/>
          </a:prstGeom>
          <a:noFill/>
          <a:ln>
            <a:noFill/>
          </a:ln>
        </p:spPr>
      </p:pic>
      <p:pic>
        <p:nvPicPr>
          <p:cNvPr id="627" name="Google Shape;627;p8"/>
          <p:cNvPicPr preferRelativeResize="0"/>
          <p:nvPr/>
        </p:nvPicPr>
        <p:blipFill rotWithShape="1">
          <a:blip r:embed="rId8">
            <a:alphaModFix/>
          </a:blip>
          <a:srcRect b="0" l="0" r="0" t="0"/>
          <a:stretch/>
        </p:blipFill>
        <p:spPr>
          <a:xfrm>
            <a:off x="2706863" y="2963400"/>
            <a:ext cx="432443" cy="415500"/>
          </a:xfrm>
          <a:prstGeom prst="rect">
            <a:avLst/>
          </a:prstGeom>
          <a:noFill/>
          <a:ln>
            <a:noFill/>
          </a:ln>
        </p:spPr>
      </p:pic>
      <p:pic>
        <p:nvPicPr>
          <p:cNvPr id="628" name="Google Shape;628;p8"/>
          <p:cNvPicPr preferRelativeResize="0"/>
          <p:nvPr/>
        </p:nvPicPr>
        <p:blipFill rotWithShape="1">
          <a:blip r:embed="rId9">
            <a:alphaModFix/>
          </a:blip>
          <a:srcRect b="0" l="0" r="0" t="0"/>
          <a:stretch/>
        </p:blipFill>
        <p:spPr>
          <a:xfrm>
            <a:off x="6760898" y="1295613"/>
            <a:ext cx="310925" cy="310925"/>
          </a:xfrm>
          <a:prstGeom prst="rect">
            <a:avLst/>
          </a:prstGeom>
          <a:noFill/>
          <a:ln>
            <a:noFill/>
          </a:ln>
        </p:spPr>
      </p:pic>
      <p:pic>
        <p:nvPicPr>
          <p:cNvPr id="629" name="Google Shape;629;p8"/>
          <p:cNvPicPr preferRelativeResize="0"/>
          <p:nvPr/>
        </p:nvPicPr>
        <p:blipFill rotWithShape="1">
          <a:blip r:embed="rId10">
            <a:alphaModFix/>
          </a:blip>
          <a:srcRect b="0" l="0" r="0" t="0"/>
          <a:stretch/>
        </p:blipFill>
        <p:spPr>
          <a:xfrm>
            <a:off x="616100" y="1202846"/>
            <a:ext cx="496425" cy="496454"/>
          </a:xfrm>
          <a:prstGeom prst="rect">
            <a:avLst/>
          </a:prstGeom>
          <a:noFill/>
          <a:ln>
            <a:noFill/>
          </a:ln>
        </p:spPr>
      </p:pic>
      <p:sp>
        <p:nvSpPr>
          <p:cNvPr id="630" name="Google Shape;630;p8"/>
          <p:cNvSpPr txBox="1"/>
          <p:nvPr/>
        </p:nvSpPr>
        <p:spPr>
          <a:xfrm>
            <a:off x="457198" y="261254"/>
            <a:ext cx="8229602" cy="174207"/>
          </a:xfrm>
          <a:prstGeom prst="rect">
            <a:avLst/>
          </a:prstGeom>
          <a:noFill/>
          <a:ln>
            <a:noFill/>
          </a:ln>
        </p:spPr>
        <p:txBody>
          <a:bodyPr anchorCtr="0" anchor="t" bIns="0" lIns="0" spcFirstLastPara="1" rIns="0" wrap="square" tIns="0">
            <a:normAutofit/>
          </a:bodyPr>
          <a:lstStyle/>
          <a:p>
            <a:pPr indent="0" lvl="0" marL="0" marR="0" rtl="0" algn="r">
              <a:lnSpc>
                <a:spcPct val="100000"/>
              </a:lnSpc>
              <a:spcBef>
                <a:spcPts val="0"/>
              </a:spcBef>
              <a:spcAft>
                <a:spcPts val="0"/>
              </a:spcAft>
              <a:buClr>
                <a:srgbClr val="A5A5A5"/>
              </a:buClr>
              <a:buSzPts val="800"/>
              <a:buFont typeface="Arial"/>
              <a:buNone/>
            </a:pPr>
            <a:r>
              <a:rPr b="0" i="0" lang="en-US" sz="800" u="none" cap="none" strike="noStrike">
                <a:solidFill>
                  <a:srgbClr val="A5A5A5"/>
                </a:solidFill>
                <a:latin typeface="Arial"/>
                <a:ea typeface="Arial"/>
                <a:cs typeface="Arial"/>
                <a:sym typeface="Arial"/>
              </a:rPr>
              <a:t>NGD | Guiding Principles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66"/>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00"/>
              <a:buFont typeface="Arial"/>
              <a:buNone/>
            </a:pPr>
            <a:r>
              <a:rPr lang="en-US" sz="2000">
                <a:solidFill>
                  <a:srgbClr val="000000"/>
                </a:solidFill>
              </a:rPr>
              <a:t>Quality Engineering Focus Areas</a:t>
            </a:r>
            <a:r>
              <a:rPr lang="en-US"/>
              <a:t> </a:t>
            </a:r>
            <a:endParaRPr/>
          </a:p>
        </p:txBody>
      </p:sp>
      <p:sp>
        <p:nvSpPr>
          <p:cNvPr id="2204" name="Google Shape;2204;p6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205" name="Google Shape;2205;p66"/>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2206" name="Google Shape;2206;p66"/>
          <p:cNvSpPr/>
          <p:nvPr/>
        </p:nvSpPr>
        <p:spPr>
          <a:xfrm>
            <a:off x="433564" y="1872744"/>
            <a:ext cx="1412715" cy="179640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49">
              <a:solidFill>
                <a:srgbClr val="F1ECE5"/>
              </a:solidFill>
              <a:latin typeface="Montserrat"/>
              <a:ea typeface="Montserrat"/>
              <a:cs typeface="Montserrat"/>
              <a:sym typeface="Montserrat"/>
            </a:endParaRPr>
          </a:p>
        </p:txBody>
      </p:sp>
      <p:sp>
        <p:nvSpPr>
          <p:cNvPr id="2207" name="Google Shape;2207;p66"/>
          <p:cNvSpPr txBox="1"/>
          <p:nvPr/>
        </p:nvSpPr>
        <p:spPr>
          <a:xfrm>
            <a:off x="482279" y="2674440"/>
            <a:ext cx="1315286" cy="60529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50">
                <a:solidFill>
                  <a:srgbClr val="FFFFFF"/>
                </a:solidFill>
                <a:latin typeface="Arial"/>
                <a:ea typeface="Arial"/>
                <a:cs typeface="Arial"/>
                <a:sym typeface="Arial"/>
              </a:rPr>
              <a:t>Speed</a:t>
            </a:r>
            <a:endParaRPr/>
          </a:p>
          <a:p>
            <a:pPr indent="0" lvl="0" marL="0" marR="0" rtl="0" algn="ctr">
              <a:spcBef>
                <a:spcPts val="375"/>
              </a:spcBef>
              <a:spcAft>
                <a:spcPts val="0"/>
              </a:spcAft>
              <a:buNone/>
            </a:pPr>
            <a:r>
              <a:rPr lang="en-US" sz="750">
                <a:solidFill>
                  <a:srgbClr val="FFFFFF"/>
                </a:solidFill>
                <a:latin typeface="Arial"/>
                <a:ea typeface="Arial"/>
                <a:cs typeface="Arial"/>
                <a:sym typeface="Arial"/>
              </a:rPr>
              <a:t>How do we go as fast as possible, from an idea </a:t>
            </a:r>
            <a:br>
              <a:rPr lang="en-US" sz="750">
                <a:solidFill>
                  <a:srgbClr val="FFFFFF"/>
                </a:solidFill>
                <a:latin typeface="Arial"/>
                <a:ea typeface="Arial"/>
                <a:cs typeface="Arial"/>
                <a:sym typeface="Arial"/>
              </a:rPr>
            </a:br>
            <a:r>
              <a:rPr lang="en-US" sz="750">
                <a:solidFill>
                  <a:srgbClr val="FFFFFF"/>
                </a:solidFill>
                <a:latin typeface="Arial"/>
                <a:ea typeface="Arial"/>
                <a:cs typeface="Arial"/>
                <a:sym typeface="Arial"/>
              </a:rPr>
              <a:t>to production?</a:t>
            </a:r>
            <a:endParaRPr/>
          </a:p>
        </p:txBody>
      </p:sp>
      <p:sp>
        <p:nvSpPr>
          <p:cNvPr id="2208" name="Google Shape;2208;p66"/>
          <p:cNvSpPr/>
          <p:nvPr/>
        </p:nvSpPr>
        <p:spPr>
          <a:xfrm>
            <a:off x="495808" y="2282677"/>
            <a:ext cx="1288229" cy="3027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50">
                <a:solidFill>
                  <a:srgbClr val="000000"/>
                </a:solidFill>
                <a:latin typeface="Arial"/>
                <a:ea typeface="Arial"/>
                <a:cs typeface="Arial"/>
                <a:sym typeface="Arial"/>
              </a:rPr>
              <a:t>SPEED</a:t>
            </a:r>
            <a:endParaRPr/>
          </a:p>
        </p:txBody>
      </p:sp>
      <p:sp>
        <p:nvSpPr>
          <p:cNvPr id="2209" name="Google Shape;2209;p66"/>
          <p:cNvSpPr/>
          <p:nvPr/>
        </p:nvSpPr>
        <p:spPr>
          <a:xfrm>
            <a:off x="1886838" y="1872743"/>
            <a:ext cx="1412715" cy="1796410"/>
          </a:xfrm>
          <a:prstGeom prst="rect">
            <a:avLst/>
          </a:prstGeom>
          <a:solidFill>
            <a:srgbClr val="C2EA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49">
              <a:solidFill>
                <a:schemeClr val="dk1"/>
              </a:solidFill>
              <a:latin typeface="Montserrat"/>
              <a:ea typeface="Montserrat"/>
              <a:cs typeface="Montserrat"/>
              <a:sym typeface="Montserrat"/>
            </a:endParaRPr>
          </a:p>
        </p:txBody>
      </p:sp>
      <p:sp>
        <p:nvSpPr>
          <p:cNvPr id="2210" name="Google Shape;2210;p66"/>
          <p:cNvSpPr txBox="1"/>
          <p:nvPr/>
        </p:nvSpPr>
        <p:spPr>
          <a:xfrm>
            <a:off x="1935553" y="2674440"/>
            <a:ext cx="1315286" cy="9515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50">
                <a:solidFill>
                  <a:schemeClr val="dk1"/>
                </a:solidFill>
                <a:latin typeface="Arial"/>
                <a:ea typeface="Arial"/>
                <a:cs typeface="Arial"/>
                <a:sym typeface="Arial"/>
              </a:rPr>
              <a:t>Quality</a:t>
            </a:r>
            <a:endParaRPr/>
          </a:p>
          <a:p>
            <a:pPr indent="0" lvl="0" marL="0" marR="0" rtl="0" algn="ctr">
              <a:spcBef>
                <a:spcPts val="375"/>
              </a:spcBef>
              <a:spcAft>
                <a:spcPts val="0"/>
              </a:spcAft>
              <a:buNone/>
            </a:pPr>
            <a:r>
              <a:rPr lang="en-US" sz="750">
                <a:solidFill>
                  <a:schemeClr val="dk1"/>
                </a:solidFill>
                <a:latin typeface="Arial"/>
                <a:ea typeface="Arial"/>
                <a:cs typeface="Arial"/>
                <a:sym typeface="Arial"/>
              </a:rPr>
              <a:t>How do we make sure </a:t>
            </a:r>
            <a:br>
              <a:rPr lang="en-US" sz="750">
                <a:solidFill>
                  <a:schemeClr val="dk1"/>
                </a:solidFill>
                <a:latin typeface="Arial"/>
                <a:ea typeface="Arial"/>
                <a:cs typeface="Arial"/>
                <a:sym typeface="Arial"/>
              </a:rPr>
            </a:br>
            <a:r>
              <a:rPr lang="en-US" sz="750">
                <a:solidFill>
                  <a:schemeClr val="dk1"/>
                </a:solidFill>
                <a:latin typeface="Arial"/>
                <a:ea typeface="Arial"/>
                <a:cs typeface="Arial"/>
                <a:sym typeface="Arial"/>
              </a:rPr>
              <a:t>all feedback loops are accounted for, like code reviews, customer feedback, production monitoring and the like?</a:t>
            </a:r>
            <a:endParaRPr/>
          </a:p>
        </p:txBody>
      </p:sp>
      <p:sp>
        <p:nvSpPr>
          <p:cNvPr id="2211" name="Google Shape;2211;p66"/>
          <p:cNvSpPr/>
          <p:nvPr/>
        </p:nvSpPr>
        <p:spPr>
          <a:xfrm>
            <a:off x="1949082" y="2287595"/>
            <a:ext cx="1288229" cy="3027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50">
                <a:solidFill>
                  <a:srgbClr val="000000"/>
                </a:solidFill>
                <a:latin typeface="Arial"/>
                <a:ea typeface="Arial"/>
                <a:cs typeface="Arial"/>
                <a:sym typeface="Arial"/>
              </a:rPr>
              <a:t>QUALITY</a:t>
            </a:r>
            <a:endParaRPr/>
          </a:p>
        </p:txBody>
      </p:sp>
      <p:sp>
        <p:nvSpPr>
          <p:cNvPr id="2212" name="Google Shape;2212;p66"/>
          <p:cNvSpPr/>
          <p:nvPr/>
        </p:nvSpPr>
        <p:spPr>
          <a:xfrm>
            <a:off x="3340112" y="1872744"/>
            <a:ext cx="1412715" cy="1796409"/>
          </a:xfrm>
          <a:prstGeom prst="rect">
            <a:avLst/>
          </a:prstGeom>
          <a:solidFill>
            <a:srgbClr val="94B6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49">
              <a:solidFill>
                <a:srgbClr val="F1ECE5"/>
              </a:solidFill>
              <a:latin typeface="Montserrat"/>
              <a:ea typeface="Montserrat"/>
              <a:cs typeface="Montserrat"/>
              <a:sym typeface="Montserrat"/>
            </a:endParaRPr>
          </a:p>
        </p:txBody>
      </p:sp>
      <p:sp>
        <p:nvSpPr>
          <p:cNvPr id="2213" name="Google Shape;2213;p66"/>
          <p:cNvSpPr/>
          <p:nvPr/>
        </p:nvSpPr>
        <p:spPr>
          <a:xfrm>
            <a:off x="3397933" y="2271288"/>
            <a:ext cx="1288229" cy="3027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50">
                <a:solidFill>
                  <a:srgbClr val="000000"/>
                </a:solidFill>
                <a:latin typeface="Arial"/>
                <a:ea typeface="Arial"/>
                <a:cs typeface="Arial"/>
                <a:sym typeface="Arial"/>
              </a:rPr>
              <a:t>VALUE</a:t>
            </a:r>
            <a:endParaRPr/>
          </a:p>
        </p:txBody>
      </p:sp>
      <p:sp>
        <p:nvSpPr>
          <p:cNvPr id="2214" name="Google Shape;2214;p66"/>
          <p:cNvSpPr txBox="1"/>
          <p:nvPr/>
        </p:nvSpPr>
        <p:spPr>
          <a:xfrm>
            <a:off x="433565" y="1585917"/>
            <a:ext cx="4319262" cy="245637"/>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Product Management In A “Digital Era”</a:t>
            </a:r>
            <a:endParaRPr b="1" sz="1400">
              <a:solidFill>
                <a:srgbClr val="000000"/>
              </a:solidFill>
              <a:latin typeface="Arial"/>
              <a:ea typeface="Arial"/>
              <a:cs typeface="Arial"/>
              <a:sym typeface="Arial"/>
            </a:endParaRPr>
          </a:p>
        </p:txBody>
      </p:sp>
      <p:sp>
        <p:nvSpPr>
          <p:cNvPr id="2215" name="Google Shape;2215;p66"/>
          <p:cNvSpPr/>
          <p:nvPr/>
        </p:nvSpPr>
        <p:spPr>
          <a:xfrm>
            <a:off x="495808" y="1944794"/>
            <a:ext cx="1288229" cy="381877"/>
          </a:xfrm>
          <a:custGeom>
            <a:rect b="b" l="l" r="r" t="t"/>
            <a:pathLst>
              <a:path extrusionOk="0" h="619311" w="1905000">
                <a:moveTo>
                  <a:pt x="0" y="0"/>
                </a:moveTo>
                <a:lnTo>
                  <a:pt x="1905000" y="0"/>
                </a:lnTo>
                <a:lnTo>
                  <a:pt x="1905000" y="491067"/>
                </a:lnTo>
                <a:lnTo>
                  <a:pt x="1080745" y="491067"/>
                </a:lnTo>
                <a:lnTo>
                  <a:pt x="952501" y="619311"/>
                </a:lnTo>
                <a:lnTo>
                  <a:pt x="824256" y="491067"/>
                </a:lnTo>
                <a:lnTo>
                  <a:pt x="0" y="491067"/>
                </a:lnTo>
                <a:close/>
              </a:path>
            </a:pathLst>
          </a:custGeom>
          <a:solidFill>
            <a:schemeClr val="lt1"/>
          </a:solidFill>
          <a:ln>
            <a:noFill/>
          </a:ln>
        </p:spPr>
        <p:txBody>
          <a:bodyPr anchorCtr="0" anchor="ctr" bIns="107925" lIns="91425" spcFirstLastPara="1" rIns="91425" wrap="square" tIns="45700">
            <a:noAutofit/>
          </a:bodyPr>
          <a:lstStyle/>
          <a:p>
            <a:pPr indent="0" lvl="0" marL="0" marR="0" rtl="0" algn="ctr">
              <a:spcBef>
                <a:spcPts val="0"/>
              </a:spcBef>
              <a:spcAft>
                <a:spcPts val="0"/>
              </a:spcAft>
              <a:buNone/>
            </a:pPr>
            <a:r>
              <a:rPr b="1" lang="en-US" sz="750">
                <a:solidFill>
                  <a:srgbClr val="292929"/>
                </a:solidFill>
                <a:latin typeface="Arial"/>
                <a:ea typeface="Arial"/>
                <a:cs typeface="Arial"/>
                <a:sym typeface="Arial"/>
              </a:rPr>
              <a:t>TIME</a:t>
            </a:r>
            <a:endParaRPr/>
          </a:p>
        </p:txBody>
      </p:sp>
      <p:sp>
        <p:nvSpPr>
          <p:cNvPr id="2216" name="Google Shape;2216;p66"/>
          <p:cNvSpPr/>
          <p:nvPr/>
        </p:nvSpPr>
        <p:spPr>
          <a:xfrm>
            <a:off x="1949082" y="1949712"/>
            <a:ext cx="1288229" cy="381877"/>
          </a:xfrm>
          <a:custGeom>
            <a:rect b="b" l="l" r="r" t="t"/>
            <a:pathLst>
              <a:path extrusionOk="0" h="619311" w="1905000">
                <a:moveTo>
                  <a:pt x="0" y="0"/>
                </a:moveTo>
                <a:lnTo>
                  <a:pt x="1905000" y="0"/>
                </a:lnTo>
                <a:lnTo>
                  <a:pt x="1905000" y="491067"/>
                </a:lnTo>
                <a:lnTo>
                  <a:pt x="1080745" y="491067"/>
                </a:lnTo>
                <a:lnTo>
                  <a:pt x="952501" y="619311"/>
                </a:lnTo>
                <a:lnTo>
                  <a:pt x="824256" y="491067"/>
                </a:lnTo>
                <a:lnTo>
                  <a:pt x="0" y="491067"/>
                </a:lnTo>
                <a:close/>
              </a:path>
            </a:pathLst>
          </a:custGeom>
          <a:solidFill>
            <a:schemeClr val="lt1"/>
          </a:solidFill>
          <a:ln>
            <a:noFill/>
          </a:ln>
        </p:spPr>
        <p:txBody>
          <a:bodyPr anchorCtr="0" anchor="ctr" bIns="107925" lIns="91425" spcFirstLastPara="1" rIns="91425" wrap="square" tIns="45700">
            <a:noAutofit/>
          </a:bodyPr>
          <a:lstStyle/>
          <a:p>
            <a:pPr indent="0" lvl="0" marL="0" marR="0" rtl="0" algn="ctr">
              <a:spcBef>
                <a:spcPts val="0"/>
              </a:spcBef>
              <a:spcAft>
                <a:spcPts val="0"/>
              </a:spcAft>
              <a:buNone/>
            </a:pPr>
            <a:r>
              <a:rPr b="1" lang="en-US" sz="750">
                <a:solidFill>
                  <a:srgbClr val="292929"/>
                </a:solidFill>
                <a:latin typeface="Arial"/>
                <a:ea typeface="Arial"/>
                <a:cs typeface="Arial"/>
                <a:sym typeface="Arial"/>
              </a:rPr>
              <a:t>SCOPE</a:t>
            </a:r>
            <a:endParaRPr/>
          </a:p>
        </p:txBody>
      </p:sp>
      <p:sp>
        <p:nvSpPr>
          <p:cNvPr id="2217" name="Google Shape;2217;p66"/>
          <p:cNvSpPr/>
          <p:nvPr/>
        </p:nvSpPr>
        <p:spPr>
          <a:xfrm>
            <a:off x="3397933" y="1933405"/>
            <a:ext cx="1288229" cy="381877"/>
          </a:xfrm>
          <a:custGeom>
            <a:rect b="b" l="l" r="r" t="t"/>
            <a:pathLst>
              <a:path extrusionOk="0" h="619311" w="1905000">
                <a:moveTo>
                  <a:pt x="0" y="0"/>
                </a:moveTo>
                <a:lnTo>
                  <a:pt x="1905000" y="0"/>
                </a:lnTo>
                <a:lnTo>
                  <a:pt x="1905000" y="491067"/>
                </a:lnTo>
                <a:lnTo>
                  <a:pt x="1080745" y="491067"/>
                </a:lnTo>
                <a:lnTo>
                  <a:pt x="952501" y="619311"/>
                </a:lnTo>
                <a:lnTo>
                  <a:pt x="824256" y="491067"/>
                </a:lnTo>
                <a:lnTo>
                  <a:pt x="0" y="491067"/>
                </a:lnTo>
                <a:close/>
              </a:path>
            </a:pathLst>
          </a:custGeom>
          <a:solidFill>
            <a:schemeClr val="lt1"/>
          </a:solidFill>
          <a:ln>
            <a:noFill/>
          </a:ln>
        </p:spPr>
        <p:txBody>
          <a:bodyPr anchorCtr="0" anchor="ctr" bIns="107925" lIns="91425" spcFirstLastPara="1" rIns="91425" wrap="square" tIns="45700">
            <a:noAutofit/>
          </a:bodyPr>
          <a:lstStyle/>
          <a:p>
            <a:pPr indent="0" lvl="0" marL="0" marR="0" rtl="0" algn="ctr">
              <a:spcBef>
                <a:spcPts val="0"/>
              </a:spcBef>
              <a:spcAft>
                <a:spcPts val="0"/>
              </a:spcAft>
              <a:buNone/>
            </a:pPr>
            <a:r>
              <a:rPr b="1" lang="en-US" sz="750">
                <a:solidFill>
                  <a:srgbClr val="292929"/>
                </a:solidFill>
                <a:latin typeface="Arial"/>
                <a:ea typeface="Arial"/>
                <a:cs typeface="Arial"/>
                <a:sym typeface="Arial"/>
              </a:rPr>
              <a:t>COST</a:t>
            </a:r>
            <a:endParaRPr/>
          </a:p>
        </p:txBody>
      </p:sp>
      <p:sp>
        <p:nvSpPr>
          <p:cNvPr id="2218" name="Google Shape;2218;p66"/>
          <p:cNvSpPr/>
          <p:nvPr/>
        </p:nvSpPr>
        <p:spPr>
          <a:xfrm>
            <a:off x="5143499" y="496562"/>
            <a:ext cx="4000497" cy="4646937"/>
          </a:xfrm>
          <a:prstGeom prst="rect">
            <a:avLst/>
          </a:prstGeom>
          <a:solidFill>
            <a:srgbClr val="CCCFC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Poppins"/>
              <a:ea typeface="Poppins"/>
              <a:cs typeface="Poppins"/>
              <a:sym typeface="Poppins"/>
            </a:endParaRPr>
          </a:p>
        </p:txBody>
      </p:sp>
      <p:grpSp>
        <p:nvGrpSpPr>
          <p:cNvPr id="2219" name="Google Shape;2219;p66"/>
          <p:cNvGrpSpPr/>
          <p:nvPr/>
        </p:nvGrpSpPr>
        <p:grpSpPr>
          <a:xfrm>
            <a:off x="5454554" y="1114237"/>
            <a:ext cx="3441165" cy="3324540"/>
            <a:chOff x="7005913" y="1375995"/>
            <a:chExt cx="4504527" cy="4464834"/>
          </a:xfrm>
        </p:grpSpPr>
        <p:sp>
          <p:nvSpPr>
            <p:cNvPr id="2220" name="Google Shape;2220;p66"/>
            <p:cNvSpPr/>
            <p:nvPr/>
          </p:nvSpPr>
          <p:spPr>
            <a:xfrm rot="-5400000">
              <a:off x="7045606" y="1375995"/>
              <a:ext cx="4464834" cy="4464834"/>
            </a:xfrm>
            <a:prstGeom prst="donut">
              <a:avLst>
                <a:gd fmla="val 21806" name="adj"/>
              </a:avLst>
            </a:prstGeom>
            <a:solidFill>
              <a:schemeClr val="accent2"/>
            </a:solidFill>
            <a:ln>
              <a:noFill/>
            </a:ln>
          </p:spPr>
          <p:txBody>
            <a:bodyPr anchorCtr="0" anchor="ctr" bIns="34250" lIns="68525" spcFirstLastPara="1" rIns="68525" wrap="square" tIns="34250">
              <a:noAutofit/>
            </a:bodyPr>
            <a:lstStyle/>
            <a:p>
              <a:pPr indent="0" lvl="0" marL="0" marR="0" rtl="0" algn="ctr">
                <a:spcBef>
                  <a:spcPts val="0"/>
                </a:spcBef>
                <a:spcAft>
                  <a:spcPts val="0"/>
                </a:spcAft>
                <a:buNone/>
              </a:pPr>
              <a:r>
                <a:t/>
              </a:r>
              <a:endParaRPr sz="1349">
                <a:solidFill>
                  <a:srgbClr val="000000"/>
                </a:solidFill>
                <a:latin typeface="Arial"/>
                <a:ea typeface="Arial"/>
                <a:cs typeface="Arial"/>
                <a:sym typeface="Arial"/>
              </a:endParaRPr>
            </a:p>
          </p:txBody>
        </p:sp>
        <p:cxnSp>
          <p:nvCxnSpPr>
            <p:cNvPr id="2221" name="Google Shape;2221;p66"/>
            <p:cNvCxnSpPr>
              <a:stCxn id="2220" idx="7"/>
              <a:endCxn id="2220" idx="3"/>
            </p:cNvCxnSpPr>
            <p:nvPr/>
          </p:nvCxnSpPr>
          <p:spPr>
            <a:xfrm>
              <a:off x="7699466" y="2029855"/>
              <a:ext cx="3157200" cy="3157200"/>
            </a:xfrm>
            <a:prstGeom prst="straightConnector1">
              <a:avLst/>
            </a:prstGeom>
            <a:noFill/>
            <a:ln cap="flat" cmpd="sng" w="57150">
              <a:solidFill>
                <a:schemeClr val="lt1"/>
              </a:solidFill>
              <a:prstDash val="solid"/>
              <a:round/>
              <a:headEnd len="sm" w="sm" type="none"/>
              <a:tailEnd len="sm" w="sm" type="none"/>
            </a:ln>
          </p:spPr>
        </p:cxnSp>
        <p:cxnSp>
          <p:nvCxnSpPr>
            <p:cNvPr id="2222" name="Google Shape;2222;p66"/>
            <p:cNvCxnSpPr>
              <a:stCxn id="2220" idx="5"/>
              <a:endCxn id="2220" idx="1"/>
            </p:cNvCxnSpPr>
            <p:nvPr/>
          </p:nvCxnSpPr>
          <p:spPr>
            <a:xfrm flipH="1">
              <a:off x="7699380" y="2029855"/>
              <a:ext cx="3157200" cy="3157200"/>
            </a:xfrm>
            <a:prstGeom prst="straightConnector1">
              <a:avLst/>
            </a:prstGeom>
            <a:noFill/>
            <a:ln cap="flat" cmpd="sng" w="57150">
              <a:solidFill>
                <a:schemeClr val="lt1"/>
              </a:solidFill>
              <a:prstDash val="solid"/>
              <a:round/>
              <a:headEnd len="sm" w="sm" type="none"/>
              <a:tailEnd len="sm" w="sm" type="none"/>
            </a:ln>
          </p:spPr>
        </p:cxnSp>
        <p:pic>
          <p:nvPicPr>
            <p:cNvPr descr="D:\Marketing &amp; Branding\Asset Repository\Images\ICONS\ICONS\100 icons- white-22.png" id="2223" name="Google Shape;2223;p66"/>
            <p:cNvPicPr preferRelativeResize="0"/>
            <p:nvPr/>
          </p:nvPicPr>
          <p:blipFill rotWithShape="1">
            <a:blip r:embed="rId3">
              <a:alphaModFix/>
            </a:blip>
            <a:srcRect b="0" l="0" r="0" t="0"/>
            <a:stretch/>
          </p:blipFill>
          <p:spPr>
            <a:xfrm>
              <a:off x="9017574" y="4924196"/>
              <a:ext cx="520898" cy="520897"/>
            </a:xfrm>
            <a:prstGeom prst="rect">
              <a:avLst/>
            </a:prstGeom>
            <a:noFill/>
            <a:ln>
              <a:noFill/>
            </a:ln>
          </p:spPr>
        </p:pic>
        <p:pic>
          <p:nvPicPr>
            <p:cNvPr descr="D:\Marketing &amp; Branding\Asset Repository\Images\ICONS\ICONS\200 icons- white-42.png" id="2224" name="Google Shape;2224;p66"/>
            <p:cNvPicPr preferRelativeResize="0"/>
            <p:nvPr/>
          </p:nvPicPr>
          <p:blipFill rotWithShape="1">
            <a:blip r:embed="rId4">
              <a:alphaModFix/>
            </a:blip>
            <a:srcRect b="0" l="0" r="0" t="0"/>
            <a:stretch/>
          </p:blipFill>
          <p:spPr>
            <a:xfrm>
              <a:off x="7341714" y="3593705"/>
              <a:ext cx="446484" cy="446483"/>
            </a:xfrm>
            <a:prstGeom prst="rect">
              <a:avLst/>
            </a:prstGeom>
            <a:noFill/>
            <a:ln>
              <a:noFill/>
            </a:ln>
          </p:spPr>
        </p:pic>
        <p:pic>
          <p:nvPicPr>
            <p:cNvPr descr="D:\Marketing &amp; Branding\Asset Repository\Images\ICONS\ICONS\200 icons- white-09.png" id="2225" name="Google Shape;2225;p66"/>
            <p:cNvPicPr preferRelativeResize="0"/>
            <p:nvPr/>
          </p:nvPicPr>
          <p:blipFill rotWithShape="1">
            <a:blip r:embed="rId5">
              <a:alphaModFix/>
            </a:blip>
            <a:srcRect b="0" l="0" r="0" t="0"/>
            <a:stretch/>
          </p:blipFill>
          <p:spPr>
            <a:xfrm>
              <a:off x="9054781" y="1809999"/>
              <a:ext cx="446484" cy="446483"/>
            </a:xfrm>
            <a:prstGeom prst="rect">
              <a:avLst/>
            </a:prstGeom>
            <a:noFill/>
            <a:ln>
              <a:noFill/>
            </a:ln>
          </p:spPr>
        </p:pic>
        <p:sp>
          <p:nvSpPr>
            <p:cNvPr id="2226" name="Google Shape;2226;p66"/>
            <p:cNvSpPr/>
            <p:nvPr/>
          </p:nvSpPr>
          <p:spPr>
            <a:xfrm>
              <a:off x="8439624" y="2789831"/>
              <a:ext cx="1637106" cy="1637106"/>
            </a:xfrm>
            <a:prstGeom prst="ellipse">
              <a:avLst/>
            </a:prstGeom>
            <a:solidFill>
              <a:schemeClr val="accent1"/>
            </a:solidFill>
            <a:ln>
              <a:noFill/>
            </a:ln>
          </p:spPr>
          <p:txBody>
            <a:bodyPr anchorCtr="0" anchor="t" bIns="34250" lIns="68525" spcFirstLastPara="1" rIns="68525" wrap="square" tIns="34250">
              <a:noAutofit/>
            </a:bodyPr>
            <a:lstStyle/>
            <a:p>
              <a:pPr indent="0" lvl="0" marL="0" marR="0" rtl="0" algn="ctr">
                <a:spcBef>
                  <a:spcPts val="0"/>
                </a:spcBef>
                <a:spcAft>
                  <a:spcPts val="0"/>
                </a:spcAft>
                <a:buNone/>
              </a:pPr>
              <a:r>
                <a:rPr b="1" lang="en-US" sz="675">
                  <a:solidFill>
                    <a:srgbClr val="FFFFFF"/>
                  </a:solidFill>
                  <a:latin typeface="Arial"/>
                  <a:ea typeface="Arial"/>
                  <a:cs typeface="Arial"/>
                  <a:sym typeface="Arial"/>
                </a:rPr>
                <a:t>QUALITY ENGINEERI</a:t>
              </a:r>
              <a:r>
                <a:rPr b="1" lang="en-US" sz="750">
                  <a:solidFill>
                    <a:srgbClr val="FFFFFF"/>
                  </a:solidFill>
                  <a:latin typeface="Arial"/>
                  <a:ea typeface="Arial"/>
                  <a:cs typeface="Arial"/>
                  <a:sym typeface="Arial"/>
                </a:rPr>
                <a:t>NG</a:t>
              </a:r>
              <a:endParaRPr/>
            </a:p>
          </p:txBody>
        </p:sp>
        <p:pic>
          <p:nvPicPr>
            <p:cNvPr descr="D:\Marketing &amp; Branding\Asset Repository\Images\ICONS\ICONS\100 icons- white-12.png" id="2227" name="Google Shape;2227;p66"/>
            <p:cNvPicPr preferRelativeResize="0"/>
            <p:nvPr/>
          </p:nvPicPr>
          <p:blipFill rotWithShape="1">
            <a:blip r:embed="rId6">
              <a:alphaModFix/>
            </a:blip>
            <a:srcRect b="0" l="0" r="0" t="0"/>
            <a:stretch/>
          </p:blipFill>
          <p:spPr>
            <a:xfrm>
              <a:off x="8960521" y="3450607"/>
              <a:ext cx="595311" cy="595311"/>
            </a:xfrm>
            <a:prstGeom prst="rect">
              <a:avLst/>
            </a:prstGeom>
            <a:noFill/>
            <a:ln>
              <a:noFill/>
            </a:ln>
          </p:spPr>
        </p:pic>
        <p:pic>
          <p:nvPicPr>
            <p:cNvPr descr="https://static.thenounproject.com/png/616007-200.png" id="2228" name="Google Shape;2228;p66"/>
            <p:cNvPicPr preferRelativeResize="0"/>
            <p:nvPr/>
          </p:nvPicPr>
          <p:blipFill rotWithShape="1">
            <a:blip r:embed="rId7">
              <a:alphaModFix/>
            </a:blip>
            <a:srcRect b="0" l="0" r="0" t="0"/>
            <a:stretch/>
          </p:blipFill>
          <p:spPr>
            <a:xfrm>
              <a:off x="10781012" y="3671452"/>
              <a:ext cx="381060" cy="381060"/>
            </a:xfrm>
            <a:prstGeom prst="rect">
              <a:avLst/>
            </a:prstGeom>
            <a:noFill/>
            <a:ln>
              <a:noFill/>
            </a:ln>
          </p:spPr>
        </p:pic>
        <p:sp>
          <p:nvSpPr>
            <p:cNvPr id="2229" name="Google Shape;2229;p66"/>
            <p:cNvSpPr txBox="1"/>
            <p:nvPr/>
          </p:nvSpPr>
          <p:spPr>
            <a:xfrm>
              <a:off x="10406584" y="3232644"/>
              <a:ext cx="1096821" cy="353267"/>
            </a:xfrm>
            <a:prstGeom prst="rect">
              <a:avLst/>
            </a:prstGeom>
            <a:noFill/>
            <a:ln>
              <a:noFill/>
            </a:ln>
          </p:spPr>
          <p:txBody>
            <a:bodyPr anchorCtr="0" anchor="t" bIns="45700" lIns="67500" spcFirstLastPara="1" rIns="91425" wrap="square" tIns="45700">
              <a:spAutoFit/>
            </a:bodyPr>
            <a:lstStyle/>
            <a:p>
              <a:pPr indent="0" lvl="0" marL="0" marR="0" rtl="0" algn="ctr">
                <a:spcBef>
                  <a:spcPts val="0"/>
                </a:spcBef>
                <a:spcAft>
                  <a:spcPts val="0"/>
                </a:spcAft>
                <a:buNone/>
              </a:pPr>
              <a:r>
                <a:rPr lang="en-US" sz="825">
                  <a:solidFill>
                    <a:srgbClr val="FFFFFF"/>
                  </a:solidFill>
                  <a:latin typeface="Arial"/>
                  <a:ea typeface="Arial"/>
                  <a:cs typeface="Arial"/>
                  <a:sym typeface="Arial"/>
                </a:rPr>
                <a:t>Tools</a:t>
              </a:r>
              <a:endParaRPr/>
            </a:p>
          </p:txBody>
        </p:sp>
        <p:sp>
          <p:nvSpPr>
            <p:cNvPr id="2230" name="Google Shape;2230;p66"/>
            <p:cNvSpPr txBox="1"/>
            <p:nvPr/>
          </p:nvSpPr>
          <p:spPr>
            <a:xfrm>
              <a:off x="8528874" y="1440499"/>
              <a:ext cx="1363810" cy="557791"/>
            </a:xfrm>
            <a:prstGeom prst="rect">
              <a:avLst/>
            </a:prstGeom>
            <a:noFill/>
            <a:ln>
              <a:noFill/>
            </a:ln>
          </p:spPr>
          <p:txBody>
            <a:bodyPr anchorCtr="0" anchor="t" bIns="45700" lIns="67500" spcFirstLastPara="1" rIns="91425" wrap="square" tIns="45700">
              <a:spAutoFit/>
            </a:bodyPr>
            <a:lstStyle/>
            <a:p>
              <a:pPr indent="0" lvl="0" marL="0" marR="0" rtl="0" algn="ctr">
                <a:spcBef>
                  <a:spcPts val="0"/>
                </a:spcBef>
                <a:spcAft>
                  <a:spcPts val="0"/>
                </a:spcAft>
                <a:buNone/>
              </a:pPr>
              <a:r>
                <a:rPr lang="en-US" sz="825">
                  <a:solidFill>
                    <a:srgbClr val="FFFFFF"/>
                  </a:solidFill>
                  <a:latin typeface="Arial"/>
                  <a:ea typeface="Arial"/>
                  <a:cs typeface="Arial"/>
                  <a:sym typeface="Arial"/>
                </a:rPr>
                <a:t>QE Strategy and Governance</a:t>
              </a:r>
              <a:endParaRPr/>
            </a:p>
          </p:txBody>
        </p:sp>
        <p:sp>
          <p:nvSpPr>
            <p:cNvPr id="2231" name="Google Shape;2231;p66"/>
            <p:cNvSpPr txBox="1"/>
            <p:nvPr/>
          </p:nvSpPr>
          <p:spPr>
            <a:xfrm>
              <a:off x="8712918" y="5434205"/>
              <a:ext cx="1096821" cy="353267"/>
            </a:xfrm>
            <a:prstGeom prst="rect">
              <a:avLst/>
            </a:prstGeom>
            <a:noFill/>
            <a:ln>
              <a:noFill/>
            </a:ln>
          </p:spPr>
          <p:txBody>
            <a:bodyPr anchorCtr="0" anchor="t" bIns="45700" lIns="67500" spcFirstLastPara="1" rIns="91425" wrap="square" tIns="45700">
              <a:spAutoFit/>
            </a:bodyPr>
            <a:lstStyle/>
            <a:p>
              <a:pPr indent="0" lvl="0" marL="0" marR="0" rtl="0" algn="ctr">
                <a:spcBef>
                  <a:spcPts val="0"/>
                </a:spcBef>
                <a:spcAft>
                  <a:spcPts val="0"/>
                </a:spcAft>
                <a:buNone/>
              </a:pPr>
              <a:r>
                <a:rPr lang="en-US" sz="825">
                  <a:solidFill>
                    <a:srgbClr val="FFFFFF"/>
                  </a:solidFill>
                  <a:latin typeface="Arial"/>
                  <a:ea typeface="Arial"/>
                  <a:cs typeface="Arial"/>
                  <a:sym typeface="Arial"/>
                </a:rPr>
                <a:t>Talent</a:t>
              </a:r>
              <a:endParaRPr/>
            </a:p>
          </p:txBody>
        </p:sp>
        <p:sp>
          <p:nvSpPr>
            <p:cNvPr id="2232" name="Google Shape;2232;p66"/>
            <p:cNvSpPr txBox="1"/>
            <p:nvPr/>
          </p:nvSpPr>
          <p:spPr>
            <a:xfrm>
              <a:off x="7005913" y="3230248"/>
              <a:ext cx="1096821" cy="353267"/>
            </a:xfrm>
            <a:prstGeom prst="rect">
              <a:avLst/>
            </a:prstGeom>
            <a:noFill/>
            <a:ln>
              <a:noFill/>
            </a:ln>
          </p:spPr>
          <p:txBody>
            <a:bodyPr anchorCtr="0" anchor="b" bIns="45700" lIns="67500" spcFirstLastPara="1" rIns="91425" wrap="square" tIns="45700">
              <a:spAutoFit/>
            </a:bodyPr>
            <a:lstStyle/>
            <a:p>
              <a:pPr indent="0" lvl="0" marL="0" marR="0" rtl="0" algn="ctr">
                <a:spcBef>
                  <a:spcPts val="0"/>
                </a:spcBef>
                <a:spcAft>
                  <a:spcPts val="0"/>
                </a:spcAft>
                <a:buNone/>
              </a:pPr>
              <a:r>
                <a:rPr lang="en-US" sz="825">
                  <a:solidFill>
                    <a:srgbClr val="FFFFFF"/>
                  </a:solidFill>
                  <a:latin typeface="Arial"/>
                  <a:ea typeface="Arial"/>
                  <a:cs typeface="Arial"/>
                  <a:sym typeface="Arial"/>
                </a:rPr>
                <a:t>Measurement</a:t>
              </a:r>
              <a:endParaRPr/>
            </a:p>
          </p:txBody>
        </p:sp>
      </p:grpSp>
      <p:sp>
        <p:nvSpPr>
          <p:cNvPr id="2233" name="Google Shape;2233;p66"/>
          <p:cNvSpPr txBox="1"/>
          <p:nvPr/>
        </p:nvSpPr>
        <p:spPr>
          <a:xfrm>
            <a:off x="3384405" y="2692601"/>
            <a:ext cx="1315286" cy="48987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50">
                <a:solidFill>
                  <a:srgbClr val="FFFFFF"/>
                </a:solidFill>
                <a:latin typeface="Arial"/>
                <a:ea typeface="Arial"/>
                <a:cs typeface="Arial"/>
                <a:sym typeface="Arial"/>
              </a:rPr>
              <a:t>Value</a:t>
            </a:r>
            <a:endParaRPr/>
          </a:p>
          <a:p>
            <a:pPr indent="0" lvl="0" marL="0" marR="0" rtl="0" algn="ctr">
              <a:spcBef>
                <a:spcPts val="375"/>
              </a:spcBef>
              <a:spcAft>
                <a:spcPts val="0"/>
              </a:spcAft>
              <a:buNone/>
            </a:pPr>
            <a:r>
              <a:rPr lang="en-US" sz="750">
                <a:solidFill>
                  <a:srgbClr val="FFFFFF"/>
                </a:solidFill>
                <a:latin typeface="Arial"/>
                <a:ea typeface="Arial"/>
                <a:cs typeface="Arial"/>
                <a:sym typeface="Arial"/>
              </a:rPr>
              <a:t>How do we focus on value </a:t>
            </a:r>
            <a:br>
              <a:rPr lang="en-US" sz="750">
                <a:solidFill>
                  <a:srgbClr val="FFFFFF"/>
                </a:solidFill>
                <a:latin typeface="Arial"/>
                <a:ea typeface="Arial"/>
                <a:cs typeface="Arial"/>
                <a:sym typeface="Arial"/>
              </a:rPr>
            </a:br>
            <a:r>
              <a:rPr lang="en-US" sz="750">
                <a:solidFill>
                  <a:srgbClr val="FFFFFF"/>
                </a:solidFill>
                <a:latin typeface="Arial"/>
                <a:ea typeface="Arial"/>
                <a:cs typeface="Arial"/>
                <a:sym typeface="Arial"/>
              </a:rPr>
              <a:t>rather than costs?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67"/>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QE Focus Areas &amp; Approach</a:t>
            </a:r>
            <a:endParaRPr/>
          </a:p>
        </p:txBody>
      </p:sp>
      <p:sp>
        <p:nvSpPr>
          <p:cNvPr id="2239" name="Google Shape;2239;p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240" name="Google Shape;2240;p67"/>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2241" name="Google Shape;2241;p67"/>
          <p:cNvSpPr/>
          <p:nvPr/>
        </p:nvSpPr>
        <p:spPr>
          <a:xfrm>
            <a:off x="658004" y="1431870"/>
            <a:ext cx="977567" cy="977567"/>
          </a:xfrm>
          <a:prstGeom prst="arc">
            <a:avLst>
              <a:gd fmla="val 1256830" name="adj1"/>
              <a:gd fmla="val 20507496" name="adj2"/>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latin typeface="Arial"/>
              <a:ea typeface="Arial"/>
              <a:cs typeface="Arial"/>
              <a:sym typeface="Arial"/>
            </a:endParaRPr>
          </a:p>
        </p:txBody>
      </p:sp>
      <p:sp>
        <p:nvSpPr>
          <p:cNvPr id="2242" name="Google Shape;2242;p67"/>
          <p:cNvSpPr/>
          <p:nvPr/>
        </p:nvSpPr>
        <p:spPr>
          <a:xfrm>
            <a:off x="2324377" y="1431870"/>
            <a:ext cx="977567" cy="977567"/>
          </a:xfrm>
          <a:prstGeom prst="arc">
            <a:avLst>
              <a:gd fmla="val 1256830" name="adj1"/>
              <a:gd fmla="val 20507496" name="adj2"/>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latin typeface="Arial"/>
              <a:ea typeface="Arial"/>
              <a:cs typeface="Arial"/>
              <a:sym typeface="Arial"/>
            </a:endParaRPr>
          </a:p>
        </p:txBody>
      </p:sp>
      <p:sp>
        <p:nvSpPr>
          <p:cNvPr id="2243" name="Google Shape;2243;p67"/>
          <p:cNvSpPr/>
          <p:nvPr/>
        </p:nvSpPr>
        <p:spPr>
          <a:xfrm>
            <a:off x="3990751" y="1431870"/>
            <a:ext cx="977567" cy="977567"/>
          </a:xfrm>
          <a:prstGeom prst="arc">
            <a:avLst>
              <a:gd fmla="val 1256830" name="adj1"/>
              <a:gd fmla="val 20507496" name="adj2"/>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latin typeface="Arial"/>
              <a:ea typeface="Arial"/>
              <a:cs typeface="Arial"/>
              <a:sym typeface="Arial"/>
            </a:endParaRPr>
          </a:p>
        </p:txBody>
      </p:sp>
      <p:sp>
        <p:nvSpPr>
          <p:cNvPr id="2244" name="Google Shape;2244;p67"/>
          <p:cNvSpPr/>
          <p:nvPr/>
        </p:nvSpPr>
        <p:spPr>
          <a:xfrm>
            <a:off x="5657124" y="1431870"/>
            <a:ext cx="977567" cy="977567"/>
          </a:xfrm>
          <a:prstGeom prst="arc">
            <a:avLst>
              <a:gd fmla="val 1256830" name="adj1"/>
              <a:gd fmla="val 20507496" name="adj2"/>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latin typeface="Arial"/>
              <a:ea typeface="Arial"/>
              <a:cs typeface="Arial"/>
              <a:sym typeface="Arial"/>
            </a:endParaRPr>
          </a:p>
        </p:txBody>
      </p:sp>
      <p:sp>
        <p:nvSpPr>
          <p:cNvPr id="2245" name="Google Shape;2245;p67"/>
          <p:cNvSpPr/>
          <p:nvPr/>
        </p:nvSpPr>
        <p:spPr>
          <a:xfrm>
            <a:off x="7323497" y="1431870"/>
            <a:ext cx="977567" cy="977567"/>
          </a:xfrm>
          <a:prstGeom prst="arc">
            <a:avLst>
              <a:gd fmla="val 1256830" name="adj1"/>
              <a:gd fmla="val 20507496" name="adj2"/>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latin typeface="Arial"/>
              <a:ea typeface="Arial"/>
              <a:cs typeface="Arial"/>
              <a:sym typeface="Arial"/>
            </a:endParaRPr>
          </a:p>
        </p:txBody>
      </p:sp>
      <p:sp>
        <p:nvSpPr>
          <p:cNvPr id="2246" name="Google Shape;2246;p67"/>
          <p:cNvSpPr/>
          <p:nvPr/>
        </p:nvSpPr>
        <p:spPr>
          <a:xfrm>
            <a:off x="514350" y="3132811"/>
            <a:ext cx="1462844" cy="721672"/>
          </a:xfrm>
          <a:prstGeom prst="rect">
            <a:avLst/>
          </a:prstGeom>
          <a:noFill/>
          <a:ln>
            <a:noFill/>
          </a:ln>
        </p:spPr>
        <p:txBody>
          <a:bodyPr anchorCtr="0" anchor="t" bIns="0" lIns="0" spcFirstLastPara="1" rIns="0" wrap="square" tIns="0">
            <a:spAutoFit/>
          </a:bodyPr>
          <a:lstStyle/>
          <a:p>
            <a:pPr indent="-128588" lvl="3" marL="128588" marR="0" rtl="0" algn="l">
              <a:spcBef>
                <a:spcPts val="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Product mindset </a:t>
            </a:r>
            <a:r>
              <a:rPr b="0" i="0" lang="en-US" sz="788" u="none" cap="none" strike="noStrike">
                <a:solidFill>
                  <a:srgbClr val="000000"/>
                </a:solidFill>
                <a:latin typeface="Arial"/>
                <a:ea typeface="Arial"/>
                <a:cs typeface="Arial"/>
                <a:sym typeface="Arial"/>
              </a:rPr>
              <a:t>for functional coverage &amp; traceability in real time JIRA view</a:t>
            </a:r>
            <a:endParaRPr/>
          </a:p>
          <a:p>
            <a:pPr indent="-128588" lvl="3" marL="128588" marR="0" rtl="0" algn="l">
              <a:spcBef>
                <a:spcPts val="90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Traceability</a:t>
            </a:r>
            <a:r>
              <a:rPr b="0" i="0" lang="en-US" sz="788" u="none" cap="none" strike="noStrike">
                <a:solidFill>
                  <a:srgbClr val="000000"/>
                </a:solidFill>
                <a:latin typeface="Arial"/>
                <a:ea typeface="Arial"/>
                <a:cs typeface="Arial"/>
                <a:sym typeface="Arial"/>
              </a:rPr>
              <a:t> of requirement vs. test scripts</a:t>
            </a:r>
            <a:endParaRPr/>
          </a:p>
        </p:txBody>
      </p:sp>
      <p:sp>
        <p:nvSpPr>
          <p:cNvPr id="2247" name="Google Shape;2247;p67"/>
          <p:cNvSpPr/>
          <p:nvPr/>
        </p:nvSpPr>
        <p:spPr>
          <a:xfrm>
            <a:off x="2167686" y="3132812"/>
            <a:ext cx="1475882" cy="1195007"/>
          </a:xfrm>
          <a:prstGeom prst="rect">
            <a:avLst/>
          </a:prstGeom>
          <a:noFill/>
          <a:ln>
            <a:noFill/>
          </a:ln>
        </p:spPr>
        <p:txBody>
          <a:bodyPr anchorCtr="0" anchor="t" bIns="0" lIns="0" spcFirstLastPara="1" rIns="0" wrap="square" tIns="0">
            <a:spAutoFit/>
          </a:bodyPr>
          <a:lstStyle/>
          <a:p>
            <a:pPr indent="-128588" lvl="3" marL="128588" marR="0" rtl="0" algn="l">
              <a:spcBef>
                <a:spcPts val="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40% Progression</a:t>
            </a:r>
            <a:r>
              <a:rPr b="0" i="0" lang="en-US" sz="788" u="none" cap="none" strike="noStrike">
                <a:solidFill>
                  <a:srgbClr val="000000"/>
                </a:solidFill>
                <a:latin typeface="Arial"/>
                <a:ea typeface="Arial"/>
                <a:cs typeface="Arial"/>
                <a:sym typeface="Arial"/>
              </a:rPr>
              <a:t> during sprint</a:t>
            </a:r>
            <a:endParaRPr/>
          </a:p>
          <a:p>
            <a:pPr indent="-128588" lvl="3" marL="128588" marR="0" rtl="0" algn="l">
              <a:spcBef>
                <a:spcPts val="90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70 % Regression</a:t>
            </a:r>
            <a:r>
              <a:rPr b="0" i="0" lang="en-US" sz="788" u="none" cap="none" strike="noStrike">
                <a:solidFill>
                  <a:srgbClr val="000000"/>
                </a:solidFill>
                <a:latin typeface="Arial"/>
                <a:ea typeface="Arial"/>
                <a:cs typeface="Arial"/>
                <a:sym typeface="Arial"/>
              </a:rPr>
              <a:t> coverage for N-1 sprint scope</a:t>
            </a:r>
            <a:endParaRPr/>
          </a:p>
          <a:p>
            <a:pPr indent="-128588" lvl="3" marL="128588" marR="0" rtl="0" algn="l">
              <a:spcBef>
                <a:spcPts val="90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BDD approach</a:t>
            </a:r>
            <a:r>
              <a:rPr b="0" i="0" lang="en-US" sz="788" u="none" cap="none" strike="noStrike">
                <a:solidFill>
                  <a:srgbClr val="000000"/>
                </a:solidFill>
                <a:latin typeface="Arial"/>
                <a:ea typeface="Arial"/>
                <a:cs typeface="Arial"/>
                <a:sym typeface="Arial"/>
              </a:rPr>
              <a:t> for more business-centric tests</a:t>
            </a:r>
            <a:endParaRPr/>
          </a:p>
          <a:p>
            <a:pPr indent="-128588" lvl="3" marL="128588" marR="0" rtl="0" algn="l">
              <a:spcBef>
                <a:spcPts val="90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Automated </a:t>
            </a:r>
            <a:r>
              <a:rPr b="1" i="0" lang="en-US" sz="788" u="none" cap="none" strike="noStrike">
                <a:solidFill>
                  <a:srgbClr val="000000"/>
                </a:solidFill>
                <a:latin typeface="Arial"/>
                <a:ea typeface="Arial"/>
                <a:cs typeface="Arial"/>
                <a:sym typeface="Arial"/>
              </a:rPr>
              <a:t>100 % Sanity suite </a:t>
            </a:r>
            <a:r>
              <a:rPr b="0" i="0" lang="en-US" sz="788" u="none" cap="none" strike="noStrike">
                <a:solidFill>
                  <a:srgbClr val="000000"/>
                </a:solidFill>
                <a:latin typeface="Arial"/>
                <a:ea typeface="Arial"/>
                <a:cs typeface="Arial"/>
                <a:sym typeface="Arial"/>
              </a:rPr>
              <a:t>integrated with </a:t>
            </a:r>
            <a:r>
              <a:rPr b="1" i="0" lang="en-US" sz="788" u="none" cap="none" strike="noStrike">
                <a:solidFill>
                  <a:srgbClr val="000000"/>
                </a:solidFill>
                <a:latin typeface="Arial"/>
                <a:ea typeface="Arial"/>
                <a:cs typeface="Arial"/>
                <a:sym typeface="Arial"/>
              </a:rPr>
              <a:t>CI/CD</a:t>
            </a:r>
            <a:endParaRPr b="0" i="0" sz="788" u="none" cap="none" strike="noStrike">
              <a:solidFill>
                <a:srgbClr val="000000"/>
              </a:solidFill>
              <a:latin typeface="Arial"/>
              <a:ea typeface="Arial"/>
              <a:cs typeface="Arial"/>
              <a:sym typeface="Arial"/>
            </a:endParaRPr>
          </a:p>
        </p:txBody>
      </p:sp>
      <p:sp>
        <p:nvSpPr>
          <p:cNvPr id="2248" name="Google Shape;2248;p67"/>
          <p:cNvSpPr txBox="1"/>
          <p:nvPr/>
        </p:nvSpPr>
        <p:spPr>
          <a:xfrm>
            <a:off x="5500433" y="3132811"/>
            <a:ext cx="1475881" cy="1290029"/>
          </a:xfrm>
          <a:prstGeom prst="rect">
            <a:avLst/>
          </a:prstGeom>
          <a:noFill/>
          <a:ln>
            <a:noFill/>
          </a:ln>
        </p:spPr>
        <p:txBody>
          <a:bodyPr anchorCtr="0" anchor="t" bIns="0" lIns="0" spcFirstLastPara="1" rIns="0" wrap="square" tIns="0">
            <a:noAutofit/>
          </a:bodyPr>
          <a:lstStyle/>
          <a:p>
            <a:pPr indent="-128588" lvl="3" marL="128588" marR="0" rtl="0" algn="l">
              <a:lnSpc>
                <a:spcPct val="100000"/>
              </a:lnSpc>
              <a:spcBef>
                <a:spcPts val="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Accessibility test</a:t>
            </a:r>
            <a:r>
              <a:rPr b="0" i="0" lang="en-US" sz="788" u="none" cap="none" strike="noStrike">
                <a:solidFill>
                  <a:srgbClr val="000000"/>
                </a:solidFill>
                <a:latin typeface="Arial"/>
                <a:ea typeface="Arial"/>
                <a:cs typeface="Arial"/>
                <a:sym typeface="Arial"/>
              </a:rPr>
              <a:t> using </a:t>
            </a:r>
            <a:br>
              <a:rPr b="0" i="0" lang="en-US" sz="788" u="none" cap="none" strike="noStrike">
                <a:solidFill>
                  <a:srgbClr val="000000"/>
                </a:solidFill>
                <a:latin typeface="Arial"/>
                <a:ea typeface="Arial"/>
                <a:cs typeface="Arial"/>
                <a:sym typeface="Arial"/>
              </a:rPr>
            </a:br>
            <a:r>
              <a:rPr b="0" i="0" lang="en-US" sz="788" u="none" cap="none" strike="noStrike">
                <a:solidFill>
                  <a:srgbClr val="000000"/>
                </a:solidFill>
                <a:latin typeface="Arial"/>
                <a:ea typeface="Arial"/>
                <a:cs typeface="Arial"/>
                <a:sym typeface="Arial"/>
              </a:rPr>
              <a:t>NVDA tool</a:t>
            </a:r>
            <a:endParaRPr/>
          </a:p>
          <a:p>
            <a:pPr indent="-128588" lvl="3" marL="128588" marR="0" rtl="0" algn="l">
              <a:lnSpc>
                <a:spcPct val="100000"/>
              </a:lnSpc>
              <a:spcBef>
                <a:spcPts val="90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Standard </a:t>
            </a:r>
            <a:r>
              <a:rPr b="1" i="0" lang="en-US" sz="788" u="none" cap="none" strike="noStrike">
                <a:solidFill>
                  <a:srgbClr val="000000"/>
                </a:solidFill>
                <a:latin typeface="Arial"/>
                <a:ea typeface="Arial"/>
                <a:cs typeface="Arial"/>
                <a:sym typeface="Arial"/>
              </a:rPr>
              <a:t>Security scan </a:t>
            </a:r>
            <a:r>
              <a:rPr b="0" i="0" lang="en-US" sz="788" u="none" cap="none" strike="noStrike">
                <a:solidFill>
                  <a:srgbClr val="000000"/>
                </a:solidFill>
                <a:latin typeface="Arial"/>
                <a:ea typeface="Arial"/>
                <a:cs typeface="Arial"/>
                <a:sym typeface="Arial"/>
              </a:rPr>
              <a:t>through GSO-STAR team</a:t>
            </a:r>
            <a:endParaRPr/>
          </a:p>
          <a:p>
            <a:pPr indent="-128588" lvl="3" marL="128588" marR="0" rtl="0" algn="l">
              <a:lnSpc>
                <a:spcPct val="100000"/>
              </a:lnSpc>
              <a:spcBef>
                <a:spcPts val="900"/>
              </a:spcBef>
              <a:spcAft>
                <a:spcPts val="0"/>
              </a:spcAft>
              <a:buClr>
                <a:srgbClr val="000000"/>
              </a:buClr>
              <a:buSzPts val="788"/>
              <a:buFont typeface="Arial"/>
              <a:buChar char="•"/>
            </a:pPr>
            <a:r>
              <a:rPr b="1" i="0" lang="en-US" sz="788" u="none" cap="none" strike="noStrike">
                <a:solidFill>
                  <a:srgbClr val="000000"/>
                </a:solidFill>
                <a:latin typeface="Arial"/>
                <a:ea typeface="Arial"/>
                <a:cs typeface="Arial"/>
                <a:sym typeface="Arial"/>
              </a:rPr>
              <a:t>Performance test </a:t>
            </a:r>
            <a:r>
              <a:rPr b="0" i="0" lang="en-US" sz="788" u="none" cap="none" strike="noStrike">
                <a:solidFill>
                  <a:srgbClr val="000000"/>
                </a:solidFill>
                <a:latin typeface="Arial"/>
                <a:ea typeface="Arial"/>
                <a:cs typeface="Arial"/>
                <a:sym typeface="Arial"/>
              </a:rPr>
              <a:t>for  benchmark of application through PSST team</a:t>
            </a:r>
            <a:endParaRPr/>
          </a:p>
        </p:txBody>
      </p:sp>
      <p:sp>
        <p:nvSpPr>
          <p:cNvPr id="2249" name="Google Shape;2249;p67"/>
          <p:cNvSpPr txBox="1"/>
          <p:nvPr/>
        </p:nvSpPr>
        <p:spPr>
          <a:xfrm>
            <a:off x="3834060" y="3132812"/>
            <a:ext cx="1475881" cy="856893"/>
          </a:xfrm>
          <a:prstGeom prst="rect">
            <a:avLst/>
          </a:prstGeom>
          <a:noFill/>
          <a:ln>
            <a:noFill/>
          </a:ln>
        </p:spPr>
        <p:txBody>
          <a:bodyPr anchorCtr="0" anchor="t" bIns="0" lIns="0" spcFirstLastPara="1" rIns="0" wrap="square" tIns="0">
            <a:noAutofit/>
          </a:bodyPr>
          <a:lstStyle/>
          <a:p>
            <a:pPr indent="-171450" lvl="3" marL="173736" marR="0" rtl="0" algn="l">
              <a:lnSpc>
                <a:spcPct val="100000"/>
              </a:lnSpc>
              <a:spcBef>
                <a:spcPts val="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Browser &amp; Device Compatibility</a:t>
            </a:r>
            <a:br>
              <a:rPr b="0" i="0" lang="en-US" sz="788" u="none" cap="none" strike="noStrike">
                <a:solidFill>
                  <a:srgbClr val="000000"/>
                </a:solidFill>
                <a:latin typeface="Arial"/>
                <a:ea typeface="Arial"/>
                <a:cs typeface="Arial"/>
                <a:sym typeface="Arial"/>
              </a:rPr>
            </a:br>
            <a:r>
              <a:rPr b="0" i="0" lang="en-US" sz="788" u="none" cap="none" strike="noStrike">
                <a:solidFill>
                  <a:srgbClr val="000000"/>
                </a:solidFill>
                <a:latin typeface="Arial"/>
                <a:ea typeface="Arial"/>
                <a:cs typeface="Arial"/>
                <a:sym typeface="Arial"/>
              </a:rPr>
              <a:t>Testing</a:t>
            </a:r>
            <a:endParaRPr/>
          </a:p>
          <a:p>
            <a:pPr indent="-171450" lvl="3" marL="173736" marR="0" rtl="0" algn="l">
              <a:lnSpc>
                <a:spcPct val="100000"/>
              </a:lnSpc>
              <a:spcBef>
                <a:spcPts val="90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Android &amp; iOS platform specific validation</a:t>
            </a:r>
            <a:endParaRPr/>
          </a:p>
          <a:p>
            <a:pPr indent="-78549" lvl="3" marL="128588" marR="0" rtl="0" algn="l">
              <a:lnSpc>
                <a:spcPct val="100000"/>
              </a:lnSpc>
              <a:spcBef>
                <a:spcPts val="900"/>
              </a:spcBef>
              <a:spcAft>
                <a:spcPts val="0"/>
              </a:spcAft>
              <a:buClr>
                <a:schemeClr val="dk1"/>
              </a:buClr>
              <a:buSzPts val="788"/>
              <a:buFont typeface="Arial"/>
              <a:buNone/>
            </a:pPr>
            <a:r>
              <a:t/>
            </a:r>
            <a:endParaRPr b="0" i="0" sz="788" u="none" cap="none" strike="noStrike">
              <a:solidFill>
                <a:srgbClr val="000000"/>
              </a:solidFill>
              <a:latin typeface="Arial"/>
              <a:ea typeface="Arial"/>
              <a:cs typeface="Arial"/>
              <a:sym typeface="Arial"/>
            </a:endParaRPr>
          </a:p>
        </p:txBody>
      </p:sp>
      <p:sp>
        <p:nvSpPr>
          <p:cNvPr id="2250" name="Google Shape;2250;p67"/>
          <p:cNvSpPr txBox="1"/>
          <p:nvPr/>
        </p:nvSpPr>
        <p:spPr>
          <a:xfrm>
            <a:off x="7166806" y="3132812"/>
            <a:ext cx="1475881" cy="856894"/>
          </a:xfrm>
          <a:prstGeom prst="rect">
            <a:avLst/>
          </a:prstGeom>
          <a:noFill/>
          <a:ln>
            <a:noFill/>
          </a:ln>
        </p:spPr>
        <p:txBody>
          <a:bodyPr anchorCtr="0" anchor="t" bIns="0" lIns="0" spcFirstLastPara="1" rIns="0" wrap="square" tIns="0">
            <a:noAutofit/>
          </a:bodyPr>
          <a:lstStyle/>
          <a:p>
            <a:pPr indent="-128588" lvl="3" marL="128588" marR="0" rtl="0" algn="l">
              <a:lnSpc>
                <a:spcPct val="100000"/>
              </a:lnSpc>
              <a:spcBef>
                <a:spcPts val="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Time to market readiness check if any critical fix on prod </a:t>
            </a:r>
            <a:endParaRPr/>
          </a:p>
          <a:p>
            <a:pPr indent="-128588" lvl="3" marL="128588" marR="0" rtl="0" algn="l">
              <a:lnSpc>
                <a:spcPct val="100000"/>
              </a:lnSpc>
              <a:spcBef>
                <a:spcPts val="900"/>
              </a:spcBef>
              <a:spcAft>
                <a:spcPts val="0"/>
              </a:spcAft>
              <a:buClr>
                <a:srgbClr val="000000"/>
              </a:buClr>
              <a:buSzPts val="788"/>
              <a:buFont typeface="Arial"/>
              <a:buChar char="•"/>
            </a:pPr>
            <a:r>
              <a:rPr b="0" i="0" lang="en-US" sz="788" u="none" cap="none" strike="noStrike">
                <a:solidFill>
                  <a:srgbClr val="000000"/>
                </a:solidFill>
                <a:latin typeface="Arial"/>
                <a:ea typeface="Arial"/>
                <a:cs typeface="Arial"/>
                <a:sym typeface="Arial"/>
              </a:rPr>
              <a:t>Handshake between PO &amp; Business for outcome</a:t>
            </a:r>
            <a:endParaRPr/>
          </a:p>
          <a:p>
            <a:pPr indent="-78549" lvl="3" marL="128588" marR="0" rtl="0" algn="l">
              <a:lnSpc>
                <a:spcPct val="100000"/>
              </a:lnSpc>
              <a:spcBef>
                <a:spcPts val="900"/>
              </a:spcBef>
              <a:spcAft>
                <a:spcPts val="0"/>
              </a:spcAft>
              <a:buClr>
                <a:schemeClr val="dk1"/>
              </a:buClr>
              <a:buSzPts val="788"/>
              <a:buFont typeface="Arial"/>
              <a:buNone/>
            </a:pPr>
            <a:r>
              <a:t/>
            </a:r>
            <a:endParaRPr b="0" i="0" sz="788" u="none" cap="none" strike="noStrike">
              <a:solidFill>
                <a:srgbClr val="000000"/>
              </a:solidFill>
              <a:latin typeface="Arial"/>
              <a:ea typeface="Arial"/>
              <a:cs typeface="Arial"/>
              <a:sym typeface="Arial"/>
            </a:endParaRPr>
          </a:p>
        </p:txBody>
      </p:sp>
      <p:cxnSp>
        <p:nvCxnSpPr>
          <p:cNvPr id="2251" name="Google Shape;2251;p67"/>
          <p:cNvCxnSpPr/>
          <p:nvPr/>
        </p:nvCxnSpPr>
        <p:spPr>
          <a:xfrm>
            <a:off x="1635571" y="1944716"/>
            <a:ext cx="569995" cy="0"/>
          </a:xfrm>
          <a:prstGeom prst="straightConnector1">
            <a:avLst/>
          </a:prstGeom>
          <a:noFill/>
          <a:ln cap="flat" cmpd="sng" w="25400">
            <a:solidFill>
              <a:schemeClr val="accent2"/>
            </a:solidFill>
            <a:prstDash val="solid"/>
            <a:round/>
            <a:headEnd len="sm" w="sm" type="none"/>
            <a:tailEnd len="med" w="med" type="triangle"/>
          </a:ln>
        </p:spPr>
      </p:cxnSp>
      <p:cxnSp>
        <p:nvCxnSpPr>
          <p:cNvPr id="2252" name="Google Shape;2252;p67"/>
          <p:cNvCxnSpPr/>
          <p:nvPr/>
        </p:nvCxnSpPr>
        <p:spPr>
          <a:xfrm>
            <a:off x="3301944" y="1944716"/>
            <a:ext cx="569995" cy="0"/>
          </a:xfrm>
          <a:prstGeom prst="straightConnector1">
            <a:avLst/>
          </a:prstGeom>
          <a:noFill/>
          <a:ln cap="flat" cmpd="sng" w="25400">
            <a:solidFill>
              <a:schemeClr val="accent2"/>
            </a:solidFill>
            <a:prstDash val="solid"/>
            <a:round/>
            <a:headEnd len="sm" w="sm" type="none"/>
            <a:tailEnd len="med" w="med" type="triangle"/>
          </a:ln>
        </p:spPr>
      </p:cxnSp>
      <p:cxnSp>
        <p:nvCxnSpPr>
          <p:cNvPr id="2253" name="Google Shape;2253;p67"/>
          <p:cNvCxnSpPr/>
          <p:nvPr/>
        </p:nvCxnSpPr>
        <p:spPr>
          <a:xfrm>
            <a:off x="4968318" y="1944716"/>
            <a:ext cx="569995" cy="0"/>
          </a:xfrm>
          <a:prstGeom prst="straightConnector1">
            <a:avLst/>
          </a:prstGeom>
          <a:noFill/>
          <a:ln cap="flat" cmpd="sng" w="25400">
            <a:solidFill>
              <a:schemeClr val="accent2"/>
            </a:solidFill>
            <a:prstDash val="solid"/>
            <a:round/>
            <a:headEnd len="sm" w="sm" type="none"/>
            <a:tailEnd len="med" w="med" type="triangle"/>
          </a:ln>
        </p:spPr>
      </p:cxnSp>
      <p:cxnSp>
        <p:nvCxnSpPr>
          <p:cNvPr id="2254" name="Google Shape;2254;p67"/>
          <p:cNvCxnSpPr/>
          <p:nvPr/>
        </p:nvCxnSpPr>
        <p:spPr>
          <a:xfrm>
            <a:off x="6634691" y="1944716"/>
            <a:ext cx="569995" cy="0"/>
          </a:xfrm>
          <a:prstGeom prst="straightConnector1">
            <a:avLst/>
          </a:prstGeom>
          <a:noFill/>
          <a:ln cap="flat" cmpd="sng" w="25400">
            <a:solidFill>
              <a:schemeClr val="accent2"/>
            </a:solidFill>
            <a:prstDash val="solid"/>
            <a:round/>
            <a:headEnd len="sm" w="sm" type="none"/>
            <a:tailEnd len="med" w="med" type="triangle"/>
          </a:ln>
        </p:spPr>
      </p:cxnSp>
      <p:pic>
        <p:nvPicPr>
          <p:cNvPr id="2255" name="Google Shape;2255;p67"/>
          <p:cNvPicPr preferRelativeResize="0"/>
          <p:nvPr/>
        </p:nvPicPr>
        <p:blipFill rotWithShape="1">
          <a:blip r:embed="rId3">
            <a:alphaModFix/>
          </a:blip>
          <a:srcRect b="0" l="0" r="0" t="0"/>
          <a:stretch/>
        </p:blipFill>
        <p:spPr>
          <a:xfrm>
            <a:off x="983122" y="1756987"/>
            <a:ext cx="327332" cy="327332"/>
          </a:xfrm>
          <a:prstGeom prst="rect">
            <a:avLst/>
          </a:prstGeom>
          <a:noFill/>
          <a:ln>
            <a:noFill/>
          </a:ln>
        </p:spPr>
      </p:pic>
      <p:pic>
        <p:nvPicPr>
          <p:cNvPr id="2256" name="Google Shape;2256;p67"/>
          <p:cNvPicPr preferRelativeResize="0"/>
          <p:nvPr/>
        </p:nvPicPr>
        <p:blipFill rotWithShape="1">
          <a:blip r:embed="rId4">
            <a:alphaModFix/>
          </a:blip>
          <a:srcRect b="0" l="0" r="0" t="0"/>
          <a:stretch/>
        </p:blipFill>
        <p:spPr>
          <a:xfrm>
            <a:off x="2612340" y="1743894"/>
            <a:ext cx="401644" cy="401644"/>
          </a:xfrm>
          <a:prstGeom prst="rect">
            <a:avLst/>
          </a:prstGeom>
          <a:noFill/>
          <a:ln>
            <a:noFill/>
          </a:ln>
        </p:spPr>
      </p:pic>
      <p:pic>
        <p:nvPicPr>
          <p:cNvPr descr="A close up of a device&#10;&#10;Description automatically generated" id="2257" name="Google Shape;2257;p67"/>
          <p:cNvPicPr preferRelativeResize="0"/>
          <p:nvPr/>
        </p:nvPicPr>
        <p:blipFill rotWithShape="1">
          <a:blip r:embed="rId5">
            <a:alphaModFix/>
          </a:blip>
          <a:srcRect b="0" l="0" r="0" t="0"/>
          <a:stretch/>
        </p:blipFill>
        <p:spPr>
          <a:xfrm>
            <a:off x="4288952" y="1677800"/>
            <a:ext cx="381166" cy="524540"/>
          </a:xfrm>
          <a:prstGeom prst="rect">
            <a:avLst/>
          </a:prstGeom>
          <a:noFill/>
          <a:ln>
            <a:noFill/>
          </a:ln>
        </p:spPr>
      </p:pic>
      <p:pic>
        <p:nvPicPr>
          <p:cNvPr descr="A close up of a computer&#10;&#10;Description automatically generated" id="2258" name="Google Shape;2258;p67"/>
          <p:cNvPicPr preferRelativeResize="0"/>
          <p:nvPr/>
        </p:nvPicPr>
        <p:blipFill rotWithShape="1">
          <a:blip r:embed="rId6">
            <a:alphaModFix/>
          </a:blip>
          <a:srcRect b="0" l="0" r="0" t="0"/>
          <a:stretch/>
        </p:blipFill>
        <p:spPr>
          <a:xfrm>
            <a:off x="5836513" y="1743894"/>
            <a:ext cx="544901" cy="362301"/>
          </a:xfrm>
          <a:prstGeom prst="rect">
            <a:avLst/>
          </a:prstGeom>
          <a:noFill/>
          <a:ln>
            <a:noFill/>
          </a:ln>
        </p:spPr>
      </p:pic>
      <p:pic>
        <p:nvPicPr>
          <p:cNvPr descr="A close up of text on a white background&#10;&#10;Description automatically generated" id="2259" name="Google Shape;2259;p67"/>
          <p:cNvPicPr preferRelativeResize="0"/>
          <p:nvPr/>
        </p:nvPicPr>
        <p:blipFill rotWithShape="1">
          <a:blip r:embed="rId7">
            <a:alphaModFix/>
          </a:blip>
          <a:srcRect b="0" l="0" r="0" t="0"/>
          <a:stretch/>
        </p:blipFill>
        <p:spPr>
          <a:xfrm>
            <a:off x="7586715" y="1677800"/>
            <a:ext cx="451129" cy="451129"/>
          </a:xfrm>
          <a:prstGeom prst="rect">
            <a:avLst/>
          </a:prstGeom>
          <a:noFill/>
          <a:ln>
            <a:noFill/>
          </a:ln>
        </p:spPr>
      </p:pic>
      <p:sp>
        <p:nvSpPr>
          <p:cNvPr id="2260" name="Google Shape;2260;p67"/>
          <p:cNvSpPr/>
          <p:nvPr/>
        </p:nvSpPr>
        <p:spPr>
          <a:xfrm>
            <a:off x="514350" y="2761574"/>
            <a:ext cx="1462844" cy="232250"/>
          </a:xfrm>
          <a:prstGeom prst="rect">
            <a:avLst/>
          </a:prstGeom>
          <a:solidFill>
            <a:srgbClr val="F2F2F2"/>
          </a:solidFill>
          <a:ln>
            <a:noFill/>
          </a:ln>
        </p:spPr>
        <p:txBody>
          <a:bodyPr anchorCtr="0" anchor="ctr" bIns="34275" lIns="135000" spcFirstLastPara="1" rIns="68575" wrap="square" tIns="34275">
            <a:noAutofit/>
          </a:bodyPr>
          <a:lstStyle/>
          <a:p>
            <a:pPr indent="0" lvl="0" marL="0" marR="0" rtl="0" algn="l">
              <a:spcBef>
                <a:spcPts val="0"/>
              </a:spcBef>
              <a:spcAft>
                <a:spcPts val="0"/>
              </a:spcAft>
              <a:buNone/>
            </a:pPr>
            <a:r>
              <a:rPr b="1" lang="en-US" sz="825">
                <a:solidFill>
                  <a:srgbClr val="0070C0"/>
                </a:solidFill>
                <a:latin typeface="Arial"/>
                <a:ea typeface="Arial"/>
                <a:cs typeface="Arial"/>
                <a:sym typeface="Arial"/>
              </a:rPr>
              <a:t>Product Mindset</a:t>
            </a:r>
            <a:endParaRPr/>
          </a:p>
        </p:txBody>
      </p:sp>
      <p:sp>
        <p:nvSpPr>
          <p:cNvPr id="2261" name="Google Shape;2261;p67"/>
          <p:cNvSpPr/>
          <p:nvPr/>
        </p:nvSpPr>
        <p:spPr>
          <a:xfrm>
            <a:off x="2167687" y="2761574"/>
            <a:ext cx="1475881" cy="232250"/>
          </a:xfrm>
          <a:prstGeom prst="rect">
            <a:avLst/>
          </a:prstGeom>
          <a:solidFill>
            <a:srgbClr val="F2F2F2"/>
          </a:solidFill>
          <a:ln>
            <a:noFill/>
          </a:ln>
        </p:spPr>
        <p:txBody>
          <a:bodyPr anchorCtr="0" anchor="ctr" bIns="34275" lIns="135000" spcFirstLastPara="1" rIns="68575" wrap="square" tIns="34275">
            <a:noAutofit/>
          </a:bodyPr>
          <a:lstStyle/>
          <a:p>
            <a:pPr indent="0" lvl="0" marL="0" marR="0" rtl="0" algn="l">
              <a:spcBef>
                <a:spcPts val="0"/>
              </a:spcBef>
              <a:spcAft>
                <a:spcPts val="0"/>
              </a:spcAft>
              <a:buNone/>
            </a:pPr>
            <a:r>
              <a:rPr b="1" lang="en-US" sz="825">
                <a:solidFill>
                  <a:srgbClr val="0070C0"/>
                </a:solidFill>
                <a:latin typeface="Arial"/>
                <a:ea typeface="Arial"/>
                <a:cs typeface="Arial"/>
                <a:sym typeface="Arial"/>
              </a:rPr>
              <a:t>Automation</a:t>
            </a:r>
            <a:endParaRPr/>
          </a:p>
        </p:txBody>
      </p:sp>
      <p:sp>
        <p:nvSpPr>
          <p:cNvPr id="2262" name="Google Shape;2262;p67"/>
          <p:cNvSpPr/>
          <p:nvPr/>
        </p:nvSpPr>
        <p:spPr>
          <a:xfrm>
            <a:off x="3834060" y="2761574"/>
            <a:ext cx="1475881" cy="232250"/>
          </a:xfrm>
          <a:prstGeom prst="rect">
            <a:avLst/>
          </a:prstGeom>
          <a:solidFill>
            <a:srgbClr val="F2F2F2"/>
          </a:solidFill>
          <a:ln>
            <a:noFill/>
          </a:ln>
        </p:spPr>
        <p:txBody>
          <a:bodyPr anchorCtr="0" anchor="ctr" bIns="34275" lIns="135000" spcFirstLastPara="1" rIns="68575" wrap="square" tIns="34275">
            <a:noAutofit/>
          </a:bodyPr>
          <a:lstStyle/>
          <a:p>
            <a:pPr indent="0" lvl="0" marL="0" marR="0" rtl="0" algn="l">
              <a:spcBef>
                <a:spcPts val="0"/>
              </a:spcBef>
              <a:spcAft>
                <a:spcPts val="0"/>
              </a:spcAft>
              <a:buNone/>
            </a:pPr>
            <a:r>
              <a:rPr b="1" lang="en-US" sz="825">
                <a:solidFill>
                  <a:srgbClr val="0070C0"/>
                </a:solidFill>
                <a:latin typeface="Arial"/>
                <a:ea typeface="Arial"/>
                <a:cs typeface="Arial"/>
                <a:sym typeface="Arial"/>
              </a:rPr>
              <a:t>Browser &amp; Devices Testing</a:t>
            </a:r>
            <a:endParaRPr/>
          </a:p>
        </p:txBody>
      </p:sp>
      <p:sp>
        <p:nvSpPr>
          <p:cNvPr id="2263" name="Google Shape;2263;p67"/>
          <p:cNvSpPr/>
          <p:nvPr/>
        </p:nvSpPr>
        <p:spPr>
          <a:xfrm>
            <a:off x="5500433" y="2761574"/>
            <a:ext cx="1475881" cy="232250"/>
          </a:xfrm>
          <a:prstGeom prst="rect">
            <a:avLst/>
          </a:prstGeom>
          <a:solidFill>
            <a:srgbClr val="F2F2F2"/>
          </a:solidFill>
          <a:ln>
            <a:noFill/>
          </a:ln>
        </p:spPr>
        <p:txBody>
          <a:bodyPr anchorCtr="0" anchor="ctr" bIns="34275" lIns="135000" spcFirstLastPara="1" rIns="68575" wrap="square" tIns="34275">
            <a:noAutofit/>
          </a:bodyPr>
          <a:lstStyle/>
          <a:p>
            <a:pPr indent="0" lvl="0" marL="0" marR="0" rtl="0" algn="l">
              <a:spcBef>
                <a:spcPts val="0"/>
              </a:spcBef>
              <a:spcAft>
                <a:spcPts val="0"/>
              </a:spcAft>
              <a:buNone/>
            </a:pPr>
            <a:r>
              <a:rPr b="1" lang="en-US" sz="825">
                <a:solidFill>
                  <a:srgbClr val="0070C0"/>
                </a:solidFill>
                <a:latin typeface="Arial"/>
                <a:ea typeface="Arial"/>
                <a:cs typeface="Arial"/>
                <a:sym typeface="Arial"/>
              </a:rPr>
              <a:t>NFRs</a:t>
            </a:r>
            <a:endParaRPr/>
          </a:p>
        </p:txBody>
      </p:sp>
      <p:sp>
        <p:nvSpPr>
          <p:cNvPr id="2264" name="Google Shape;2264;p67"/>
          <p:cNvSpPr/>
          <p:nvPr/>
        </p:nvSpPr>
        <p:spPr>
          <a:xfrm>
            <a:off x="7166805" y="2761574"/>
            <a:ext cx="1475881" cy="232250"/>
          </a:xfrm>
          <a:prstGeom prst="rect">
            <a:avLst/>
          </a:prstGeom>
          <a:solidFill>
            <a:srgbClr val="F2F2F2"/>
          </a:solidFill>
          <a:ln>
            <a:noFill/>
          </a:ln>
        </p:spPr>
        <p:txBody>
          <a:bodyPr anchorCtr="0" anchor="ctr" bIns="34275" lIns="135000" spcFirstLastPara="1" rIns="68575" wrap="square" tIns="34275">
            <a:noAutofit/>
          </a:bodyPr>
          <a:lstStyle/>
          <a:p>
            <a:pPr indent="0" lvl="0" marL="0" marR="0" rtl="0" algn="l">
              <a:spcBef>
                <a:spcPts val="0"/>
              </a:spcBef>
              <a:spcAft>
                <a:spcPts val="0"/>
              </a:spcAft>
              <a:buNone/>
            </a:pPr>
            <a:r>
              <a:rPr b="1" lang="en-US" sz="825">
                <a:solidFill>
                  <a:srgbClr val="0070C0"/>
                </a:solidFill>
                <a:latin typeface="Arial"/>
                <a:ea typeface="Arial"/>
                <a:cs typeface="Arial"/>
                <a:sym typeface="Arial"/>
              </a:rPr>
              <a:t>Business Outcome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68"/>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Automation Coverage</a:t>
            </a:r>
            <a:endParaRPr/>
          </a:p>
        </p:txBody>
      </p:sp>
      <p:sp>
        <p:nvSpPr>
          <p:cNvPr id="2270" name="Google Shape;2270;p6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271" name="Google Shape;2271;p68"/>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2272" name="Google Shape;2272;p68"/>
          <p:cNvSpPr/>
          <p:nvPr/>
        </p:nvSpPr>
        <p:spPr>
          <a:xfrm>
            <a:off x="532504" y="1508280"/>
            <a:ext cx="486932" cy="486932"/>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2273" name="Google Shape;2273;p68"/>
          <p:cNvSpPr/>
          <p:nvPr/>
        </p:nvSpPr>
        <p:spPr>
          <a:xfrm>
            <a:off x="513160" y="2074272"/>
            <a:ext cx="1929980" cy="1336790"/>
          </a:xfrm>
          <a:prstGeom prst="rect">
            <a:avLst/>
          </a:prstGeom>
          <a:noFill/>
          <a:ln>
            <a:noFill/>
          </a:ln>
        </p:spPr>
        <p:txBody>
          <a:bodyPr anchorCtr="0" anchor="t" bIns="0" lIns="0" spcFirstLastPara="1" rIns="0" wrap="square" tIns="0">
            <a:noAutofit/>
          </a:bodyPr>
          <a:lstStyle/>
          <a:p>
            <a:pPr indent="-128588" lvl="3" marL="130302" marR="0" rtl="0" algn="l">
              <a:lnSpc>
                <a:spcPct val="120000"/>
              </a:lnSpc>
              <a:spcBef>
                <a:spcPts val="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Sanity </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Regression Suites </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Progression </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End to End testing</a:t>
            </a:r>
            <a:endParaRPr/>
          </a:p>
        </p:txBody>
      </p:sp>
      <p:sp>
        <p:nvSpPr>
          <p:cNvPr id="2274" name="Google Shape;2274;p68"/>
          <p:cNvSpPr/>
          <p:nvPr/>
        </p:nvSpPr>
        <p:spPr>
          <a:xfrm>
            <a:off x="2165456" y="2074271"/>
            <a:ext cx="1828801" cy="1336790"/>
          </a:xfrm>
          <a:prstGeom prst="rect">
            <a:avLst/>
          </a:prstGeom>
          <a:noFill/>
          <a:ln>
            <a:noFill/>
          </a:ln>
        </p:spPr>
        <p:txBody>
          <a:bodyPr anchorCtr="0" anchor="t" bIns="0" lIns="0" spcFirstLastPara="1" rIns="0" wrap="square" tIns="0">
            <a:noAutofit/>
          </a:bodyPr>
          <a:lstStyle/>
          <a:p>
            <a:pPr indent="-128588" lvl="3" marL="130302" marR="0" rtl="0" algn="l">
              <a:lnSpc>
                <a:spcPct val="120000"/>
              </a:lnSpc>
              <a:spcBef>
                <a:spcPts val="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Native and hybrid apps (IoS and Android)</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Parallel execution on real devices</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Integration with CI tools</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Integration with Cloud</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Customized html reports with email notifications </a:t>
            </a:r>
            <a:endParaRPr/>
          </a:p>
        </p:txBody>
      </p:sp>
      <p:sp>
        <p:nvSpPr>
          <p:cNvPr id="2275" name="Google Shape;2275;p68"/>
          <p:cNvSpPr/>
          <p:nvPr/>
        </p:nvSpPr>
        <p:spPr>
          <a:xfrm>
            <a:off x="1088193" y="1512395"/>
            <a:ext cx="1354946" cy="4787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0070C0"/>
                </a:solidFill>
                <a:latin typeface="Arial"/>
                <a:ea typeface="Arial"/>
                <a:cs typeface="Arial"/>
                <a:sym typeface="Arial"/>
              </a:rPr>
              <a:t>Functional</a:t>
            </a:r>
            <a:endParaRPr/>
          </a:p>
        </p:txBody>
      </p:sp>
      <p:sp>
        <p:nvSpPr>
          <p:cNvPr id="2276" name="Google Shape;2276;p68"/>
          <p:cNvSpPr/>
          <p:nvPr/>
        </p:nvSpPr>
        <p:spPr>
          <a:xfrm>
            <a:off x="4358843" y="2074272"/>
            <a:ext cx="1999568" cy="1274491"/>
          </a:xfrm>
          <a:prstGeom prst="rect">
            <a:avLst/>
          </a:prstGeom>
          <a:noFill/>
          <a:ln>
            <a:noFill/>
          </a:ln>
        </p:spPr>
        <p:txBody>
          <a:bodyPr anchorCtr="0" anchor="t" bIns="0" lIns="0" spcFirstLastPara="1" rIns="0" wrap="square" tIns="0">
            <a:noAutofit/>
          </a:bodyPr>
          <a:lstStyle/>
          <a:p>
            <a:pPr indent="-128588" lvl="3" marL="130302" marR="0" rtl="0" algn="l">
              <a:lnSpc>
                <a:spcPct val="120000"/>
              </a:lnSpc>
              <a:spcBef>
                <a:spcPts val="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Validation of UI elements like Fonts ,Pixels etc.</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Functionality like links, buttons</a:t>
            </a:r>
            <a:br>
              <a:rPr b="0" i="0" lang="en-US" sz="750" u="none" cap="none" strike="noStrike">
                <a:solidFill>
                  <a:srgbClr val="000000"/>
                </a:solidFill>
                <a:latin typeface="Arial"/>
                <a:ea typeface="Arial"/>
                <a:cs typeface="Arial"/>
                <a:sym typeface="Arial"/>
              </a:rPr>
            </a:br>
            <a:r>
              <a:rPr b="0" i="0" lang="en-US" sz="750" u="none" cap="none" strike="noStrike">
                <a:solidFill>
                  <a:srgbClr val="000000"/>
                </a:solidFill>
                <a:latin typeface="Arial"/>
                <a:ea typeface="Arial"/>
                <a:cs typeface="Arial"/>
                <a:sym typeface="Arial"/>
              </a:rPr>
              <a:t>tabbing etc.</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Accessibility testing</a:t>
            </a:r>
            <a:endParaRPr/>
          </a:p>
        </p:txBody>
      </p:sp>
      <p:sp>
        <p:nvSpPr>
          <p:cNvPr id="2277" name="Google Shape;2277;p68"/>
          <p:cNvSpPr/>
          <p:nvPr/>
        </p:nvSpPr>
        <p:spPr>
          <a:xfrm>
            <a:off x="6750494" y="2064338"/>
            <a:ext cx="1929980" cy="938540"/>
          </a:xfrm>
          <a:prstGeom prst="rect">
            <a:avLst/>
          </a:prstGeom>
          <a:noFill/>
          <a:ln>
            <a:noFill/>
          </a:ln>
        </p:spPr>
        <p:txBody>
          <a:bodyPr anchorCtr="0" anchor="t" bIns="0" lIns="0" spcFirstLastPara="1" rIns="0" wrap="square" tIns="0">
            <a:noAutofit/>
          </a:bodyPr>
          <a:lstStyle/>
          <a:p>
            <a:pPr indent="-128588" lvl="3" marL="130302" marR="0" rtl="0" algn="l">
              <a:lnSpc>
                <a:spcPct val="120000"/>
              </a:lnSpc>
              <a:spcBef>
                <a:spcPts val="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Web Services </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Micro Services </a:t>
            </a:r>
            <a:endParaRPr/>
          </a:p>
          <a:p>
            <a:pPr indent="-128588" lvl="3" marL="130302" marR="0" rtl="0" algn="l">
              <a:lnSpc>
                <a:spcPct val="120000"/>
              </a:lnSpc>
              <a:spcBef>
                <a:spcPts val="300"/>
              </a:spcBef>
              <a:spcAft>
                <a:spcPts val="0"/>
              </a:spcAft>
              <a:buClr>
                <a:srgbClr val="000000"/>
              </a:buClr>
              <a:buSzPts val="750"/>
              <a:buFont typeface="Arial"/>
              <a:buChar char="•"/>
            </a:pPr>
            <a:r>
              <a:rPr b="0" i="0" lang="en-US" sz="750" u="none" cap="none" strike="noStrike">
                <a:solidFill>
                  <a:srgbClr val="000000"/>
                </a:solidFill>
                <a:latin typeface="Arial"/>
                <a:ea typeface="Arial"/>
                <a:cs typeface="Arial"/>
                <a:sym typeface="Arial"/>
              </a:rPr>
              <a:t>REST/SOAP/JSON &amp; XML validation</a:t>
            </a:r>
            <a:endParaRPr/>
          </a:p>
        </p:txBody>
      </p:sp>
      <p:pic>
        <p:nvPicPr>
          <p:cNvPr descr="200 icons-45.png" id="2278" name="Google Shape;2278;p68"/>
          <p:cNvPicPr preferRelativeResize="0"/>
          <p:nvPr/>
        </p:nvPicPr>
        <p:blipFill rotWithShape="1">
          <a:blip r:embed="rId3">
            <a:alphaModFix/>
          </a:blip>
          <a:srcRect b="0" l="0" r="0" t="0"/>
          <a:stretch/>
        </p:blipFill>
        <p:spPr>
          <a:xfrm>
            <a:off x="617398" y="1593174"/>
            <a:ext cx="317144" cy="317144"/>
          </a:xfrm>
          <a:prstGeom prst="rect">
            <a:avLst/>
          </a:prstGeom>
          <a:noFill/>
          <a:ln>
            <a:noFill/>
          </a:ln>
        </p:spPr>
      </p:pic>
      <p:pic>
        <p:nvPicPr>
          <p:cNvPr descr="https://d30y9cdsu7xlg0.cloudfront.net/png/1258484-200.png" id="2279" name="Google Shape;2279;p68"/>
          <p:cNvPicPr preferRelativeResize="0"/>
          <p:nvPr/>
        </p:nvPicPr>
        <p:blipFill rotWithShape="1">
          <a:blip r:embed="rId4">
            <a:alphaModFix/>
          </a:blip>
          <a:srcRect b="0" l="0" r="0" t="0"/>
          <a:stretch/>
        </p:blipFill>
        <p:spPr>
          <a:xfrm>
            <a:off x="4516069" y="1638022"/>
            <a:ext cx="227449" cy="227449"/>
          </a:xfrm>
          <a:prstGeom prst="rect">
            <a:avLst/>
          </a:prstGeom>
          <a:noFill/>
          <a:ln>
            <a:noFill/>
          </a:ln>
        </p:spPr>
      </p:pic>
      <p:pic>
        <p:nvPicPr>
          <p:cNvPr descr="https://d30y9cdsu7xlg0.cloudfront.net/png/793130-200.png" id="2280" name="Google Shape;2280;p68"/>
          <p:cNvPicPr preferRelativeResize="0"/>
          <p:nvPr/>
        </p:nvPicPr>
        <p:blipFill rotWithShape="1">
          <a:blip r:embed="rId5">
            <a:alphaModFix/>
          </a:blip>
          <a:srcRect b="0" l="0" r="0" t="0"/>
          <a:stretch/>
        </p:blipFill>
        <p:spPr>
          <a:xfrm>
            <a:off x="6871968" y="1606295"/>
            <a:ext cx="282671" cy="282671"/>
          </a:xfrm>
          <a:prstGeom prst="rect">
            <a:avLst/>
          </a:prstGeom>
          <a:noFill/>
          <a:ln>
            <a:noFill/>
          </a:ln>
        </p:spPr>
      </p:pic>
      <p:sp>
        <p:nvSpPr>
          <p:cNvPr id="2281" name="Google Shape;2281;p68"/>
          <p:cNvSpPr/>
          <p:nvPr/>
        </p:nvSpPr>
        <p:spPr>
          <a:xfrm>
            <a:off x="2176548" y="1508280"/>
            <a:ext cx="486932" cy="486932"/>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2282" name="Google Shape;2282;p68"/>
          <p:cNvSpPr/>
          <p:nvPr/>
        </p:nvSpPr>
        <p:spPr>
          <a:xfrm>
            <a:off x="2732238" y="1512395"/>
            <a:ext cx="1303775" cy="4787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0070C0"/>
                </a:solidFill>
                <a:latin typeface="Arial"/>
                <a:ea typeface="Arial"/>
                <a:cs typeface="Arial"/>
                <a:sym typeface="Arial"/>
              </a:rPr>
              <a:t>Mobile</a:t>
            </a:r>
            <a:endParaRPr/>
          </a:p>
        </p:txBody>
      </p:sp>
      <p:pic>
        <p:nvPicPr>
          <p:cNvPr descr="200 icons-44.png" id="2283" name="Google Shape;2283;p68"/>
          <p:cNvPicPr preferRelativeResize="0"/>
          <p:nvPr/>
        </p:nvPicPr>
        <p:blipFill rotWithShape="1">
          <a:blip r:embed="rId6">
            <a:alphaModFix/>
          </a:blip>
          <a:srcRect b="0" l="0" r="0" t="0"/>
          <a:stretch/>
        </p:blipFill>
        <p:spPr>
          <a:xfrm>
            <a:off x="2275859" y="1607590"/>
            <a:ext cx="288313" cy="288313"/>
          </a:xfrm>
          <a:prstGeom prst="rect">
            <a:avLst/>
          </a:prstGeom>
          <a:noFill/>
          <a:ln>
            <a:noFill/>
          </a:ln>
        </p:spPr>
      </p:pic>
      <p:sp>
        <p:nvSpPr>
          <p:cNvPr id="2284" name="Google Shape;2284;p68"/>
          <p:cNvSpPr/>
          <p:nvPr/>
        </p:nvSpPr>
        <p:spPr>
          <a:xfrm>
            <a:off x="4386327" y="1508280"/>
            <a:ext cx="486932" cy="486932"/>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2285" name="Google Shape;2285;p68"/>
          <p:cNvSpPr/>
          <p:nvPr/>
        </p:nvSpPr>
        <p:spPr>
          <a:xfrm>
            <a:off x="4942016" y="1512395"/>
            <a:ext cx="1303775" cy="4787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0070C0"/>
                </a:solidFill>
                <a:latin typeface="Arial"/>
                <a:ea typeface="Arial"/>
                <a:cs typeface="Arial"/>
                <a:sym typeface="Arial"/>
              </a:rPr>
              <a:t>User Interface</a:t>
            </a:r>
            <a:endParaRPr/>
          </a:p>
        </p:txBody>
      </p:sp>
      <p:sp>
        <p:nvSpPr>
          <p:cNvPr id="2286" name="Google Shape;2286;p68"/>
          <p:cNvSpPr/>
          <p:nvPr/>
        </p:nvSpPr>
        <p:spPr>
          <a:xfrm>
            <a:off x="6769838" y="1504165"/>
            <a:ext cx="486932" cy="486932"/>
          </a:xfrm>
          <a:prstGeom prst="ellipse">
            <a:avLst/>
          </a:prstGeom>
          <a:noFill/>
          <a:ln cap="flat" cmpd="sng" w="571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2287" name="Google Shape;2287;p68"/>
          <p:cNvSpPr/>
          <p:nvPr/>
        </p:nvSpPr>
        <p:spPr>
          <a:xfrm>
            <a:off x="7325527" y="1508280"/>
            <a:ext cx="1354946" cy="478701"/>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50">
                <a:solidFill>
                  <a:srgbClr val="0070C0"/>
                </a:solidFill>
                <a:latin typeface="Arial"/>
                <a:ea typeface="Arial"/>
                <a:cs typeface="Arial"/>
                <a:sym typeface="Arial"/>
              </a:rPr>
              <a:t>Services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69"/>
          <p:cNvSpPr txBox="1"/>
          <p:nvPr>
            <p:ph type="ctrTitle"/>
          </p:nvPr>
        </p:nvSpPr>
        <p:spPr>
          <a:xfrm>
            <a:off x="457200" y="459908"/>
            <a:ext cx="7687056" cy="1034129"/>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SzPts val="6000"/>
              <a:buFont typeface="Arial"/>
              <a:buNone/>
            </a:pPr>
            <a:r>
              <a:rPr lang="en-US" sz="4200"/>
              <a:t>Test Automation using TestX and Cucumber BDD</a:t>
            </a:r>
            <a:endParaRPr sz="4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70"/>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TestX Accelerator</a:t>
            </a:r>
            <a:endParaRPr/>
          </a:p>
        </p:txBody>
      </p:sp>
      <p:sp>
        <p:nvSpPr>
          <p:cNvPr id="2299" name="Google Shape;2299;p7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300" name="Google Shape;2300;p70"/>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2301" name="Google Shape;2301;p70"/>
          <p:cNvSpPr txBox="1"/>
          <p:nvPr/>
        </p:nvSpPr>
        <p:spPr>
          <a:xfrm>
            <a:off x="457200" y="973374"/>
            <a:ext cx="822959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PS InnerSource ecosystem developed by PS engineers to accelerate solutions for PS clients; where TestX gives you the best-in-class Quality Engineering frameworks to accelerate your End-to-End Test deliverables and bring radical new efficiencies across the test lifecycle.</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sp>
        <p:nvSpPr>
          <p:cNvPr id="2302" name="Google Shape;2302;p70"/>
          <p:cNvSpPr txBox="1"/>
          <p:nvPr/>
        </p:nvSpPr>
        <p:spPr>
          <a:xfrm>
            <a:off x="457201" y="2011445"/>
            <a:ext cx="3095204" cy="1638141"/>
          </a:xfrm>
          <a:prstGeom prst="rect">
            <a:avLst/>
          </a:prstGeom>
          <a:noFill/>
          <a:ln>
            <a:noFill/>
          </a:ln>
        </p:spPr>
        <p:txBody>
          <a:bodyPr anchorCtr="0" anchor="t" bIns="45700" lIns="91425" spcFirstLastPara="1" rIns="91425" wrap="square" tIns="45700">
            <a:spAutoFit/>
          </a:bodyPr>
          <a:lstStyle/>
          <a:p>
            <a:pPr indent="0" lvl="0" marL="171446" marR="0" rtl="0" algn="l">
              <a:spcBef>
                <a:spcPts val="0"/>
              </a:spcBef>
              <a:spcAft>
                <a:spcPts val="0"/>
              </a:spcAft>
              <a:buNone/>
            </a:pPr>
            <a:r>
              <a:rPr b="1" lang="en-US" sz="1500">
                <a:solidFill>
                  <a:schemeClr val="dk1"/>
                </a:solidFill>
                <a:latin typeface="Arial"/>
                <a:ea typeface="Arial"/>
                <a:cs typeface="Arial"/>
                <a:sym typeface="Arial"/>
              </a:rPr>
              <a:t>Key TestX Accelerators:</a:t>
            </a:r>
            <a:endParaRPr sz="1500">
              <a:solidFill>
                <a:schemeClr val="dk1"/>
              </a:solidFill>
              <a:latin typeface="Arial"/>
              <a:ea typeface="Arial"/>
              <a:cs typeface="Arial"/>
              <a:sym typeface="Arial"/>
            </a:endParaRPr>
          </a:p>
          <a:p>
            <a:pPr indent="-193668" lvl="0" marL="257168" marR="0" rtl="0" algn="l">
              <a:spcBef>
                <a:spcPts val="0"/>
              </a:spcBef>
              <a:spcAft>
                <a:spcPts val="0"/>
              </a:spcAft>
              <a:buClr>
                <a:schemeClr val="dk1"/>
              </a:buClr>
              <a:buSzPts val="1000"/>
              <a:buFont typeface="Noto Sans Symbols"/>
              <a:buNone/>
            </a:pPr>
            <a:r>
              <a:t/>
            </a:r>
            <a:endParaRPr sz="1200">
              <a:solidFill>
                <a:schemeClr val="dk1"/>
              </a:solidFill>
              <a:latin typeface="Poppins Medium"/>
              <a:ea typeface="Poppins Medium"/>
              <a:cs typeface="Poppins Medium"/>
              <a:sym typeface="Poppins Medium"/>
            </a:endParaRPr>
          </a:p>
          <a:p>
            <a:pPr indent="-214308" lvl="0" marL="214308" marR="0" rtl="0" algn="l">
              <a:lnSpc>
                <a:spcPct val="15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Microservice Testing (ResrAassured) </a:t>
            </a:r>
            <a:endParaRPr/>
          </a:p>
          <a:p>
            <a:pPr indent="-214308" lvl="0" marL="214308" marR="0" rtl="0" algn="l">
              <a:lnSpc>
                <a:spcPct val="15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Load Testing (Gatling)</a:t>
            </a:r>
            <a:endParaRPr/>
          </a:p>
          <a:p>
            <a:pPr indent="-214308" lvl="0" marL="214308" marR="0" rtl="0" algn="l">
              <a:lnSpc>
                <a:spcPct val="15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Web Testing (WDIO)</a:t>
            </a:r>
            <a:endParaRPr/>
          </a:p>
          <a:p>
            <a:pPr indent="-214308" lvl="0" marL="214308" marR="0" rtl="0" algn="l">
              <a:lnSpc>
                <a:spcPct val="15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Accessibility Testing (Axecore) </a:t>
            </a:r>
            <a:endParaRPr/>
          </a:p>
          <a:p>
            <a:pPr indent="-214308" lvl="0" marL="214308" marR="0" rtl="0" algn="l">
              <a:lnSpc>
                <a:spcPct val="150000"/>
              </a:lnSpc>
              <a:spcBef>
                <a:spcPts val="0"/>
              </a:spcBef>
              <a:spcAft>
                <a:spcPts val="0"/>
              </a:spcAft>
              <a:buClr>
                <a:schemeClr val="dk1"/>
              </a:buClr>
              <a:buSzPts val="1000"/>
              <a:buFont typeface="Arial"/>
              <a:buChar char="•"/>
            </a:pPr>
            <a:r>
              <a:rPr lang="en-US" sz="1000">
                <a:solidFill>
                  <a:schemeClr val="dk1"/>
                </a:solidFill>
                <a:latin typeface="Arial"/>
                <a:ea typeface="Arial"/>
                <a:cs typeface="Arial"/>
                <a:sym typeface="Arial"/>
              </a:rPr>
              <a:t>E2E Testing</a:t>
            </a:r>
            <a:endParaRPr/>
          </a:p>
        </p:txBody>
      </p:sp>
      <p:sp>
        <p:nvSpPr>
          <p:cNvPr id="2303" name="Google Shape;2303;p70"/>
          <p:cNvSpPr txBox="1"/>
          <p:nvPr/>
        </p:nvSpPr>
        <p:spPr>
          <a:xfrm>
            <a:off x="3669361" y="2011445"/>
            <a:ext cx="5288522" cy="23791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Arial"/>
                <a:ea typeface="Arial"/>
                <a:cs typeface="Arial"/>
                <a:sym typeface="Arial"/>
              </a:rPr>
              <a:t>Key Benefits :</a:t>
            </a:r>
            <a:endParaRPr/>
          </a:p>
          <a:p>
            <a:pPr indent="0" lvl="0" marL="0" marR="0" rtl="0" algn="l">
              <a:spcBef>
                <a:spcPts val="0"/>
              </a:spcBef>
              <a:spcAft>
                <a:spcPts val="0"/>
              </a:spcAft>
              <a:buNone/>
            </a:pPr>
            <a:r>
              <a:t/>
            </a:r>
            <a:endParaRPr b="1" sz="1350">
              <a:solidFill>
                <a:schemeClr val="dk1"/>
              </a:solidFill>
              <a:latin typeface="Poppins"/>
              <a:ea typeface="Poppins"/>
              <a:cs typeface="Poppins"/>
              <a:sym typeface="Poppins"/>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BDD Based framework : Business-friendly test scenarios</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Cucumber reporting Integrated : For easy test execution reporting</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Test data management : Test data files are maintained in framework independent json files for easy change and maintenance</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Open source : No cost and no additional license required. </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DevOps Integration : Jenkin integration and build verification.</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Device and OS support : It supports all device and OS combination, Real and emulator execution support</a:t>
            </a:r>
            <a:endParaRPr/>
          </a:p>
          <a:p>
            <a:pPr indent="-214308" lvl="0" marL="214308" marR="0" rtl="0" algn="l">
              <a:lnSpc>
                <a:spcPct val="150000"/>
              </a:lnSpc>
              <a:spcBef>
                <a:spcPts val="0"/>
              </a:spcBef>
              <a:spcAft>
                <a:spcPts val="0"/>
              </a:spcAft>
              <a:buClr>
                <a:schemeClr val="dk1"/>
              </a:buClr>
              <a:buSzPts val="900"/>
              <a:buFont typeface="Arial"/>
              <a:buChar char="•"/>
            </a:pPr>
            <a:r>
              <a:rPr lang="en-US" sz="900">
                <a:solidFill>
                  <a:schemeClr val="dk1"/>
                </a:solidFill>
                <a:latin typeface="Arial"/>
                <a:ea typeface="Arial"/>
                <a:cs typeface="Arial"/>
                <a:sym typeface="Arial"/>
              </a:rPr>
              <a:t>Cloud execution : Simple and single command integration with Saucelabs or  Sauce labs other cloud service providers to access 100s of devices and browsers</a:t>
            </a:r>
            <a:endParaRPr/>
          </a:p>
        </p:txBody>
      </p:sp>
      <p:sp>
        <p:nvSpPr>
          <p:cNvPr id="2304" name="Google Shape;2304;p70"/>
          <p:cNvSpPr txBox="1"/>
          <p:nvPr/>
        </p:nvSpPr>
        <p:spPr>
          <a:xfrm>
            <a:off x="457200" y="4366317"/>
            <a:ext cx="28817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Calibri"/>
                <a:ea typeface="Calibri"/>
                <a:cs typeface="Calibri"/>
                <a:sym typeface="Calibri"/>
              </a:rPr>
              <a:t>Note: All the accelerators are ready to use just install dependencies and start writing new tests.</a:t>
            </a:r>
            <a:endParaRPr sz="75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71"/>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TestX – Accelerator : Key Features</a:t>
            </a:r>
            <a:endParaRPr/>
          </a:p>
        </p:txBody>
      </p:sp>
      <p:sp>
        <p:nvSpPr>
          <p:cNvPr id="2310" name="Google Shape;2310;p7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311" name="Google Shape;2311;p71"/>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sp>
        <p:nvSpPr>
          <p:cNvPr id="2312" name="Google Shape;2312;p71"/>
          <p:cNvSpPr/>
          <p:nvPr/>
        </p:nvSpPr>
        <p:spPr>
          <a:xfrm>
            <a:off x="872693" y="3163608"/>
            <a:ext cx="1203051" cy="1202817"/>
          </a:xfrm>
          <a:prstGeom prst="ellipse">
            <a:avLst/>
          </a:prstGeom>
          <a:noFill/>
          <a:ln cap="flat" cmpd="sng" w="76200">
            <a:solidFill>
              <a:srgbClr val="F8414D"/>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13" name="Google Shape;2313;p71"/>
          <p:cNvSpPr/>
          <p:nvPr/>
        </p:nvSpPr>
        <p:spPr>
          <a:xfrm>
            <a:off x="2423379" y="1275395"/>
            <a:ext cx="1203051" cy="1202817"/>
          </a:xfrm>
          <a:prstGeom prst="ellipse">
            <a:avLst/>
          </a:prstGeom>
          <a:noFill/>
          <a:ln cap="flat" cmpd="sng" w="76200">
            <a:solidFill>
              <a:srgbClr val="9E670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14" name="Google Shape;2314;p71"/>
          <p:cNvSpPr/>
          <p:nvPr/>
        </p:nvSpPr>
        <p:spPr>
          <a:xfrm>
            <a:off x="3985871" y="1335323"/>
            <a:ext cx="1203051" cy="1202817"/>
          </a:xfrm>
          <a:prstGeom prst="ellipse">
            <a:avLst/>
          </a:prstGeom>
          <a:solidFill>
            <a:schemeClr val="lt1"/>
          </a:solidFill>
          <a:ln cap="flat" cmpd="sng" w="76200">
            <a:solidFill>
              <a:srgbClr val="0070C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15" name="Google Shape;2315;p71"/>
          <p:cNvSpPr/>
          <p:nvPr/>
        </p:nvSpPr>
        <p:spPr>
          <a:xfrm>
            <a:off x="5610245" y="1286102"/>
            <a:ext cx="1203051" cy="1202817"/>
          </a:xfrm>
          <a:prstGeom prst="ellipse">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16" name="Google Shape;2316;p71"/>
          <p:cNvSpPr txBox="1"/>
          <p:nvPr/>
        </p:nvSpPr>
        <p:spPr>
          <a:xfrm>
            <a:off x="870257" y="3409893"/>
            <a:ext cx="1226664"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Scalable</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&amp;</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Lightweight</a:t>
            </a:r>
            <a:endParaRPr/>
          </a:p>
        </p:txBody>
      </p:sp>
      <p:sp>
        <p:nvSpPr>
          <p:cNvPr id="2317" name="Google Shape;2317;p71"/>
          <p:cNvSpPr txBox="1"/>
          <p:nvPr/>
        </p:nvSpPr>
        <p:spPr>
          <a:xfrm>
            <a:off x="2560846" y="1628100"/>
            <a:ext cx="9611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Parallel </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Execution</a:t>
            </a:r>
            <a:endParaRPr/>
          </a:p>
        </p:txBody>
      </p:sp>
      <p:sp>
        <p:nvSpPr>
          <p:cNvPr id="2318" name="Google Shape;2318;p71"/>
          <p:cNvSpPr txBox="1"/>
          <p:nvPr/>
        </p:nvSpPr>
        <p:spPr>
          <a:xfrm>
            <a:off x="4106847" y="1694357"/>
            <a:ext cx="9611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Headless</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Execution</a:t>
            </a:r>
            <a:endParaRPr/>
          </a:p>
        </p:txBody>
      </p:sp>
      <p:sp>
        <p:nvSpPr>
          <p:cNvPr id="2319" name="Google Shape;2319;p71"/>
          <p:cNvSpPr txBox="1"/>
          <p:nvPr/>
        </p:nvSpPr>
        <p:spPr>
          <a:xfrm>
            <a:off x="5733128" y="1638807"/>
            <a:ext cx="95728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DevOps </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Integration </a:t>
            </a:r>
            <a:endParaRPr sz="1000">
              <a:solidFill>
                <a:srgbClr val="002060"/>
              </a:solidFill>
              <a:latin typeface="Arial"/>
              <a:ea typeface="Arial"/>
              <a:cs typeface="Arial"/>
              <a:sym typeface="Arial"/>
            </a:endParaRPr>
          </a:p>
        </p:txBody>
      </p:sp>
      <p:sp>
        <p:nvSpPr>
          <p:cNvPr id="2320" name="Google Shape;2320;p71"/>
          <p:cNvSpPr/>
          <p:nvPr/>
        </p:nvSpPr>
        <p:spPr>
          <a:xfrm>
            <a:off x="870257" y="1335323"/>
            <a:ext cx="1203051" cy="1202817"/>
          </a:xfrm>
          <a:prstGeom prst="ellipse">
            <a:avLst/>
          </a:prstGeom>
          <a:noFill/>
          <a:ln cap="flat" cmpd="sng" w="76200">
            <a:solidFill>
              <a:srgbClr val="F8414D"/>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21" name="Google Shape;2321;p71"/>
          <p:cNvSpPr txBox="1"/>
          <p:nvPr/>
        </p:nvSpPr>
        <p:spPr>
          <a:xfrm>
            <a:off x="870257" y="1695948"/>
            <a:ext cx="12266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Functional &amp; API Testing</a:t>
            </a:r>
            <a:endParaRPr/>
          </a:p>
        </p:txBody>
      </p:sp>
      <p:sp>
        <p:nvSpPr>
          <p:cNvPr id="2322" name="Google Shape;2322;p71"/>
          <p:cNvSpPr txBox="1"/>
          <p:nvPr/>
        </p:nvSpPr>
        <p:spPr>
          <a:xfrm>
            <a:off x="2558643" y="3450094"/>
            <a:ext cx="1009434"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Accessibility Testing</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(Axe-Core)</a:t>
            </a:r>
            <a:endParaRPr/>
          </a:p>
        </p:txBody>
      </p:sp>
      <p:sp>
        <p:nvSpPr>
          <p:cNvPr id="2323" name="Google Shape;2323;p71"/>
          <p:cNvSpPr/>
          <p:nvPr/>
        </p:nvSpPr>
        <p:spPr>
          <a:xfrm>
            <a:off x="4059560" y="3280680"/>
            <a:ext cx="1203051" cy="1202817"/>
          </a:xfrm>
          <a:prstGeom prst="ellipse">
            <a:avLst/>
          </a:prstGeom>
          <a:solidFill>
            <a:schemeClr val="lt1"/>
          </a:solidFill>
          <a:ln cap="flat" cmpd="sng" w="76200">
            <a:solidFill>
              <a:srgbClr val="0070C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24" name="Google Shape;2324;p71"/>
          <p:cNvSpPr txBox="1"/>
          <p:nvPr/>
        </p:nvSpPr>
        <p:spPr>
          <a:xfrm>
            <a:off x="4047753" y="3639714"/>
            <a:ext cx="12266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Device &amp; OS Support</a:t>
            </a:r>
            <a:endParaRPr/>
          </a:p>
        </p:txBody>
      </p:sp>
      <p:sp>
        <p:nvSpPr>
          <p:cNvPr id="2325" name="Google Shape;2325;p71"/>
          <p:cNvSpPr/>
          <p:nvPr/>
        </p:nvSpPr>
        <p:spPr>
          <a:xfrm>
            <a:off x="2423379" y="3163608"/>
            <a:ext cx="1203051" cy="1202817"/>
          </a:xfrm>
          <a:prstGeom prst="ellipse">
            <a:avLst/>
          </a:prstGeom>
          <a:noFill/>
          <a:ln cap="flat" cmpd="sng" w="76200">
            <a:solidFill>
              <a:srgbClr val="9E670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26" name="Google Shape;2326;p71"/>
          <p:cNvSpPr/>
          <p:nvPr/>
        </p:nvSpPr>
        <p:spPr>
          <a:xfrm>
            <a:off x="5610245" y="3231458"/>
            <a:ext cx="1203051" cy="1202817"/>
          </a:xfrm>
          <a:prstGeom prst="ellipse">
            <a:avLst/>
          </a:prstGeom>
          <a:noFill/>
          <a:ln cap="flat" cmpd="sng" w="76200">
            <a:solidFill>
              <a:srgbClr val="00B0F0"/>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27" name="Google Shape;2327;p71"/>
          <p:cNvSpPr txBox="1"/>
          <p:nvPr/>
        </p:nvSpPr>
        <p:spPr>
          <a:xfrm>
            <a:off x="5610245" y="3578951"/>
            <a:ext cx="1203051"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Reports</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(Allure, Cumber</a:t>
            </a:r>
            <a:endParaRPr/>
          </a:p>
          <a:p>
            <a:pPr indent="0" lvl="0" marL="0" marR="0" rtl="0" algn="ctr">
              <a:spcBef>
                <a:spcPts val="0"/>
              </a:spcBef>
              <a:spcAft>
                <a:spcPts val="0"/>
              </a:spcAft>
              <a:buNone/>
            </a:pPr>
            <a:r>
              <a:rPr lang="en-US" sz="1000">
                <a:solidFill>
                  <a:srgbClr val="002060"/>
                </a:solidFill>
                <a:latin typeface="Arial"/>
                <a:ea typeface="Arial"/>
                <a:cs typeface="Arial"/>
                <a:sym typeface="Arial"/>
              </a:rPr>
              <a:t>Console)</a:t>
            </a:r>
            <a:endParaRPr/>
          </a:p>
        </p:txBody>
      </p:sp>
      <p:sp>
        <p:nvSpPr>
          <p:cNvPr id="2328" name="Google Shape;2328;p71"/>
          <p:cNvSpPr/>
          <p:nvPr/>
        </p:nvSpPr>
        <p:spPr>
          <a:xfrm>
            <a:off x="7225247" y="1275395"/>
            <a:ext cx="1203051" cy="1202817"/>
          </a:xfrm>
          <a:prstGeom prst="ellipse">
            <a:avLst/>
          </a:prstGeom>
          <a:noFill/>
          <a:ln cap="flat" cmpd="sng" w="76200">
            <a:solidFill>
              <a:schemeClr val="accent6"/>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29" name="Google Shape;2329;p71"/>
          <p:cNvSpPr txBox="1"/>
          <p:nvPr/>
        </p:nvSpPr>
        <p:spPr>
          <a:xfrm>
            <a:off x="7348130" y="1628100"/>
            <a:ext cx="95728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Cloud execution</a:t>
            </a:r>
            <a:endParaRPr/>
          </a:p>
        </p:txBody>
      </p:sp>
      <p:sp>
        <p:nvSpPr>
          <p:cNvPr id="2330" name="Google Shape;2330;p71"/>
          <p:cNvSpPr/>
          <p:nvPr/>
        </p:nvSpPr>
        <p:spPr>
          <a:xfrm>
            <a:off x="7225247" y="3220751"/>
            <a:ext cx="1203051" cy="1202817"/>
          </a:xfrm>
          <a:prstGeom prst="ellipse">
            <a:avLst/>
          </a:prstGeom>
          <a:noFill/>
          <a:ln cap="flat" cmpd="sng" w="76200">
            <a:solidFill>
              <a:schemeClr val="accent6"/>
            </a:solidFill>
            <a:prstDash val="solid"/>
            <a:round/>
            <a:headEnd len="sm" w="sm" type="none"/>
            <a:tailEnd len="sm" w="sm" type="none"/>
          </a:ln>
        </p:spPr>
        <p:txBody>
          <a:bodyPr anchorCtr="0" anchor="ctr" bIns="45700" lIns="91425" spcFirstLastPara="1" rIns="91425" wrap="square" tIns="729000">
            <a:noAutofit/>
          </a:bodyPr>
          <a:lstStyle/>
          <a:p>
            <a:pPr indent="0" lvl="0" marL="0" marR="0" rtl="0" algn="ctr">
              <a:spcBef>
                <a:spcPts val="0"/>
              </a:spcBef>
              <a:spcAft>
                <a:spcPts val="0"/>
              </a:spcAft>
              <a:buNone/>
            </a:pPr>
            <a:r>
              <a:t/>
            </a:r>
            <a:endParaRPr sz="1000">
              <a:solidFill>
                <a:srgbClr val="000000"/>
              </a:solidFill>
              <a:latin typeface="Arial"/>
              <a:ea typeface="Arial"/>
              <a:cs typeface="Arial"/>
              <a:sym typeface="Arial"/>
            </a:endParaRPr>
          </a:p>
        </p:txBody>
      </p:sp>
      <p:sp>
        <p:nvSpPr>
          <p:cNvPr id="2331" name="Google Shape;2331;p71"/>
          <p:cNvSpPr txBox="1"/>
          <p:nvPr/>
        </p:nvSpPr>
        <p:spPr>
          <a:xfrm>
            <a:off x="7225247" y="3568245"/>
            <a:ext cx="1203051"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rgbClr val="002060"/>
                </a:solidFill>
                <a:latin typeface="Arial"/>
                <a:ea typeface="Arial"/>
                <a:cs typeface="Arial"/>
                <a:sym typeface="Arial"/>
              </a:rPr>
              <a:t>Lighthouse Integration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72"/>
          <p:cNvSpPr txBox="1"/>
          <p:nvPr>
            <p:ph type="title"/>
          </p:nvPr>
        </p:nvSpPr>
        <p:spPr>
          <a:xfrm>
            <a:off x="441064" y="590969"/>
            <a:ext cx="7005917" cy="39831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dk1"/>
              </a:buClr>
              <a:buSzPts val="2000"/>
              <a:buFont typeface="Arial"/>
              <a:buNone/>
            </a:pPr>
            <a:r>
              <a:rPr lang="en-US"/>
              <a:t>Behavior Driven Development [BDD] with Cucumber &amp; TestX</a:t>
            </a:r>
            <a:endParaRPr/>
          </a:p>
        </p:txBody>
      </p:sp>
      <p:sp>
        <p:nvSpPr>
          <p:cNvPr id="2338" name="Google Shape;2338;p7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grpSp>
        <p:nvGrpSpPr>
          <p:cNvPr id="2339" name="Google Shape;2339;p72"/>
          <p:cNvGrpSpPr/>
          <p:nvPr/>
        </p:nvGrpSpPr>
        <p:grpSpPr>
          <a:xfrm>
            <a:off x="1540849" y="1934219"/>
            <a:ext cx="2604834" cy="2106659"/>
            <a:chOff x="219229" y="-8308"/>
            <a:chExt cx="2604834" cy="2106659"/>
          </a:xfrm>
        </p:grpSpPr>
        <p:sp>
          <p:nvSpPr>
            <p:cNvPr id="2340" name="Google Shape;2340;p72"/>
            <p:cNvSpPr/>
            <p:nvPr/>
          </p:nvSpPr>
          <p:spPr>
            <a:xfrm>
              <a:off x="468317" y="-8308"/>
              <a:ext cx="2106659" cy="2106659"/>
            </a:xfrm>
            <a:custGeom>
              <a:rect b="b" l="l" r="r" t="t"/>
              <a:pathLst>
                <a:path extrusionOk="0" h="120000" w="120000">
                  <a:moveTo>
                    <a:pt x="77120" y="6242"/>
                  </a:moveTo>
                  <a:lnTo>
                    <a:pt x="77120" y="6242"/>
                  </a:lnTo>
                  <a:cubicBezTo>
                    <a:pt x="101953" y="14151"/>
                    <a:pt x="118138" y="38040"/>
                    <a:pt x="116274" y="64035"/>
                  </a:cubicBezTo>
                  <a:cubicBezTo>
                    <a:pt x="114409" y="90031"/>
                    <a:pt x="94982" y="111366"/>
                    <a:pt x="69274" y="115651"/>
                  </a:cubicBezTo>
                  <a:cubicBezTo>
                    <a:pt x="43567" y="119935"/>
                    <a:pt x="18270" y="106053"/>
                    <a:pt x="8076" y="82067"/>
                  </a:cubicBezTo>
                  <a:cubicBezTo>
                    <a:pt x="-2117" y="58081"/>
                    <a:pt x="5445" y="30234"/>
                    <a:pt x="26372" y="14699"/>
                  </a:cubicBezTo>
                  <a:lnTo>
                    <a:pt x="24513" y="11655"/>
                  </a:lnTo>
                  <a:lnTo>
                    <a:pt x="32337" y="14685"/>
                  </a:lnTo>
                  <a:lnTo>
                    <a:pt x="31712" y="23448"/>
                  </a:lnTo>
                  <a:lnTo>
                    <a:pt x="29854" y="20404"/>
                  </a:lnTo>
                  <a:lnTo>
                    <a:pt x="29854" y="20404"/>
                  </a:lnTo>
                  <a:cubicBezTo>
                    <a:pt x="11608" y="34296"/>
                    <a:pt x="5217" y="58857"/>
                    <a:pt x="14378" y="79881"/>
                  </a:cubicBezTo>
                  <a:cubicBezTo>
                    <a:pt x="23540" y="100904"/>
                    <a:pt x="45881" y="112945"/>
                    <a:pt x="68478" y="109038"/>
                  </a:cubicBezTo>
                  <a:cubicBezTo>
                    <a:pt x="91076" y="105131"/>
                    <a:pt x="108077" y="86288"/>
                    <a:pt x="109648" y="63409"/>
                  </a:cubicBezTo>
                  <a:cubicBezTo>
                    <a:pt x="111219" y="40530"/>
                    <a:pt x="96952" y="19540"/>
                    <a:pt x="75101" y="12581"/>
                  </a:cubicBezTo>
                  <a:close/>
                </a:path>
              </a:pathLst>
            </a:custGeom>
            <a:solidFill>
              <a:srgbClr val="F8C9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2"/>
            <p:cNvSpPr/>
            <p:nvPr/>
          </p:nvSpPr>
          <p:spPr>
            <a:xfrm>
              <a:off x="1073623" y="1140"/>
              <a:ext cx="896047" cy="448023"/>
            </a:xfrm>
            <a:prstGeom prst="roundRect">
              <a:avLst>
                <a:gd fmla="val 16667" name="adj"/>
              </a:avLst>
            </a:prstGeom>
            <a:solidFill>
              <a:schemeClr val="accent1"/>
            </a:solidFill>
            <a:ln cap="sq"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2"/>
            <p:cNvSpPr txBox="1"/>
            <p:nvPr/>
          </p:nvSpPr>
          <p:spPr>
            <a:xfrm>
              <a:off x="1095494" y="23011"/>
              <a:ext cx="852305" cy="404281"/>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lang="en-US" sz="1000">
                  <a:solidFill>
                    <a:schemeClr val="lt1"/>
                  </a:solidFill>
                  <a:latin typeface="Arial"/>
                  <a:ea typeface="Arial"/>
                  <a:cs typeface="Arial"/>
                  <a:sym typeface="Arial"/>
                </a:rPr>
                <a:t>Define Behavior</a:t>
              </a:r>
              <a:endParaRPr/>
            </a:p>
          </p:txBody>
        </p:sp>
        <p:sp>
          <p:nvSpPr>
            <p:cNvPr id="2343" name="Google Shape;2343;p72"/>
            <p:cNvSpPr/>
            <p:nvPr/>
          </p:nvSpPr>
          <p:spPr>
            <a:xfrm>
              <a:off x="1928016" y="621893"/>
              <a:ext cx="896047" cy="448023"/>
            </a:xfrm>
            <a:prstGeom prst="roundRect">
              <a:avLst>
                <a:gd fmla="val 16667" name="adj"/>
              </a:avLst>
            </a:prstGeom>
            <a:solidFill>
              <a:schemeClr val="accent1"/>
            </a:solidFill>
            <a:ln cap="sq"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2"/>
            <p:cNvSpPr txBox="1"/>
            <p:nvPr/>
          </p:nvSpPr>
          <p:spPr>
            <a:xfrm>
              <a:off x="1949887" y="643764"/>
              <a:ext cx="852305" cy="404281"/>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lang="en-US" sz="1000">
                  <a:solidFill>
                    <a:schemeClr val="lt1"/>
                  </a:solidFill>
                  <a:latin typeface="Arial"/>
                  <a:ea typeface="Arial"/>
                  <a:cs typeface="Arial"/>
                  <a:sym typeface="Arial"/>
                </a:rPr>
                <a:t>Step Definition</a:t>
              </a:r>
              <a:endParaRPr/>
            </a:p>
          </p:txBody>
        </p:sp>
        <p:sp>
          <p:nvSpPr>
            <p:cNvPr id="2345" name="Google Shape;2345;p72"/>
            <p:cNvSpPr/>
            <p:nvPr/>
          </p:nvSpPr>
          <p:spPr>
            <a:xfrm>
              <a:off x="1601667" y="1626292"/>
              <a:ext cx="896047" cy="448023"/>
            </a:xfrm>
            <a:prstGeom prst="roundRect">
              <a:avLst>
                <a:gd fmla="val 16667" name="adj"/>
              </a:avLst>
            </a:prstGeom>
            <a:solidFill>
              <a:schemeClr val="accent1"/>
            </a:solidFill>
            <a:ln cap="sq"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2"/>
            <p:cNvSpPr txBox="1"/>
            <p:nvPr/>
          </p:nvSpPr>
          <p:spPr>
            <a:xfrm>
              <a:off x="1623538" y="1648163"/>
              <a:ext cx="852305" cy="404281"/>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lang="en-US" sz="1000">
                  <a:solidFill>
                    <a:schemeClr val="lt1"/>
                  </a:solidFill>
                  <a:latin typeface="Arial"/>
                  <a:ea typeface="Arial"/>
                  <a:cs typeface="Arial"/>
                  <a:sym typeface="Arial"/>
                </a:rPr>
                <a:t>Run and fail</a:t>
              </a:r>
              <a:endParaRPr/>
            </a:p>
          </p:txBody>
        </p:sp>
        <p:sp>
          <p:nvSpPr>
            <p:cNvPr id="2347" name="Google Shape;2347;p72"/>
            <p:cNvSpPr/>
            <p:nvPr/>
          </p:nvSpPr>
          <p:spPr>
            <a:xfrm>
              <a:off x="545578" y="1626292"/>
              <a:ext cx="896047" cy="448023"/>
            </a:xfrm>
            <a:prstGeom prst="roundRect">
              <a:avLst>
                <a:gd fmla="val 16667" name="adj"/>
              </a:avLst>
            </a:prstGeom>
            <a:solidFill>
              <a:schemeClr val="accent1"/>
            </a:solidFill>
            <a:ln cap="sq"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2"/>
            <p:cNvSpPr txBox="1"/>
            <p:nvPr/>
          </p:nvSpPr>
          <p:spPr>
            <a:xfrm>
              <a:off x="567449" y="1648163"/>
              <a:ext cx="852305" cy="404281"/>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lang="en-US" sz="1000">
                  <a:solidFill>
                    <a:schemeClr val="lt1"/>
                  </a:solidFill>
                  <a:latin typeface="Arial"/>
                  <a:ea typeface="Arial"/>
                  <a:cs typeface="Arial"/>
                  <a:sym typeface="Arial"/>
                </a:rPr>
                <a:t>Write code to make step pass </a:t>
              </a:r>
              <a:endParaRPr b="0" sz="1000">
                <a:solidFill>
                  <a:schemeClr val="lt1"/>
                </a:solidFill>
                <a:latin typeface="Arial"/>
                <a:ea typeface="Arial"/>
                <a:cs typeface="Arial"/>
                <a:sym typeface="Arial"/>
              </a:endParaRPr>
            </a:p>
          </p:txBody>
        </p:sp>
        <p:sp>
          <p:nvSpPr>
            <p:cNvPr id="2349" name="Google Shape;2349;p72"/>
            <p:cNvSpPr/>
            <p:nvPr/>
          </p:nvSpPr>
          <p:spPr>
            <a:xfrm>
              <a:off x="219229" y="621893"/>
              <a:ext cx="896047" cy="448023"/>
            </a:xfrm>
            <a:prstGeom prst="roundRect">
              <a:avLst>
                <a:gd fmla="val 16667" name="adj"/>
              </a:avLst>
            </a:prstGeom>
            <a:solidFill>
              <a:schemeClr val="accent1"/>
            </a:solidFill>
            <a:ln cap="sq"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2"/>
            <p:cNvSpPr txBox="1"/>
            <p:nvPr/>
          </p:nvSpPr>
          <p:spPr>
            <a:xfrm>
              <a:off x="241100" y="643764"/>
              <a:ext cx="852305" cy="404281"/>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lt1"/>
                </a:buClr>
                <a:buSzPts val="1000"/>
                <a:buFont typeface="Arial"/>
                <a:buNone/>
              </a:pPr>
              <a:r>
                <a:rPr b="0" lang="en-US" sz="1000">
                  <a:solidFill>
                    <a:schemeClr val="lt1"/>
                  </a:solidFill>
                  <a:latin typeface="Arial"/>
                  <a:ea typeface="Arial"/>
                  <a:cs typeface="Arial"/>
                  <a:sym typeface="Arial"/>
                </a:rPr>
                <a:t>Run and Pass</a:t>
              </a:r>
              <a:endParaRPr/>
            </a:p>
          </p:txBody>
        </p:sp>
      </p:grpSp>
      <p:pic>
        <p:nvPicPr>
          <p:cNvPr descr="Business Users icon PNG and SVG Vector Free Download" id="2351" name="Google Shape;2351;p72"/>
          <p:cNvPicPr preferRelativeResize="0"/>
          <p:nvPr/>
        </p:nvPicPr>
        <p:blipFill rotWithShape="1">
          <a:blip r:embed="rId3">
            <a:alphaModFix/>
          </a:blip>
          <a:srcRect b="0" l="0" r="0" t="0"/>
          <a:stretch/>
        </p:blipFill>
        <p:spPr>
          <a:xfrm>
            <a:off x="368729" y="1481237"/>
            <a:ext cx="672297" cy="398313"/>
          </a:xfrm>
          <a:prstGeom prst="rect">
            <a:avLst/>
          </a:prstGeom>
          <a:noFill/>
          <a:ln>
            <a:noFill/>
          </a:ln>
        </p:spPr>
      </p:pic>
      <p:pic>
        <p:nvPicPr>
          <p:cNvPr descr="Software Developer Icons - Free SVG &amp; PNG Software Developer Images - Noun  Project" id="2352" name="Google Shape;2352;p72"/>
          <p:cNvPicPr preferRelativeResize="0"/>
          <p:nvPr/>
        </p:nvPicPr>
        <p:blipFill rotWithShape="1">
          <a:blip r:embed="rId4">
            <a:alphaModFix/>
          </a:blip>
          <a:srcRect b="0" l="0" r="0" t="0"/>
          <a:stretch/>
        </p:blipFill>
        <p:spPr>
          <a:xfrm>
            <a:off x="155762" y="3332856"/>
            <a:ext cx="885265" cy="885265"/>
          </a:xfrm>
          <a:prstGeom prst="rect">
            <a:avLst/>
          </a:prstGeom>
          <a:noFill/>
          <a:ln>
            <a:noFill/>
          </a:ln>
        </p:spPr>
      </p:pic>
      <p:sp>
        <p:nvSpPr>
          <p:cNvPr id="2353" name="Google Shape;2353;p72"/>
          <p:cNvSpPr txBox="1"/>
          <p:nvPr/>
        </p:nvSpPr>
        <p:spPr>
          <a:xfrm>
            <a:off x="314745" y="1918322"/>
            <a:ext cx="885265" cy="4385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Arial"/>
                <a:ea typeface="Arial"/>
                <a:cs typeface="Arial"/>
                <a:sym typeface="Arial"/>
              </a:rPr>
              <a:t>Product/ UAT / QA / Domain Expert</a:t>
            </a:r>
            <a:endParaRPr/>
          </a:p>
        </p:txBody>
      </p:sp>
      <p:sp>
        <p:nvSpPr>
          <p:cNvPr id="2354" name="Google Shape;2354;p72"/>
          <p:cNvSpPr txBox="1"/>
          <p:nvPr/>
        </p:nvSpPr>
        <p:spPr>
          <a:xfrm>
            <a:off x="185877" y="4068080"/>
            <a:ext cx="885265"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50">
                <a:solidFill>
                  <a:schemeClr val="dk1"/>
                </a:solidFill>
                <a:latin typeface="Arial"/>
                <a:ea typeface="Arial"/>
                <a:cs typeface="Arial"/>
                <a:sym typeface="Arial"/>
              </a:rPr>
              <a:t>Developer</a:t>
            </a:r>
            <a:endParaRPr/>
          </a:p>
        </p:txBody>
      </p:sp>
      <p:cxnSp>
        <p:nvCxnSpPr>
          <p:cNvPr id="2355" name="Google Shape;2355;p72"/>
          <p:cNvCxnSpPr>
            <a:stCxn id="2352" idx="3"/>
          </p:cNvCxnSpPr>
          <p:nvPr/>
        </p:nvCxnSpPr>
        <p:spPr>
          <a:xfrm>
            <a:off x="1041027" y="3775489"/>
            <a:ext cx="806700" cy="0"/>
          </a:xfrm>
          <a:prstGeom prst="straightConnector1">
            <a:avLst/>
          </a:prstGeom>
          <a:solidFill>
            <a:schemeClr val="accent1"/>
          </a:solidFill>
          <a:ln cap="sq" cmpd="sng" w="12700">
            <a:solidFill>
              <a:srgbClr val="BFBFBF"/>
            </a:solidFill>
            <a:prstDash val="solid"/>
            <a:round/>
            <a:headEnd len="sm" w="sm" type="none"/>
            <a:tailEnd len="med" w="med" type="triangle"/>
          </a:ln>
        </p:spPr>
      </p:cxnSp>
      <p:cxnSp>
        <p:nvCxnSpPr>
          <p:cNvPr id="2356" name="Google Shape;2356;p72"/>
          <p:cNvCxnSpPr>
            <a:stCxn id="2351" idx="3"/>
          </p:cNvCxnSpPr>
          <p:nvPr/>
        </p:nvCxnSpPr>
        <p:spPr>
          <a:xfrm>
            <a:off x="1041026" y="1680394"/>
            <a:ext cx="1802100" cy="262200"/>
          </a:xfrm>
          <a:prstGeom prst="bentConnector2">
            <a:avLst/>
          </a:prstGeom>
          <a:solidFill>
            <a:schemeClr val="accent1"/>
          </a:solidFill>
          <a:ln cap="sq" cmpd="sng" w="12700">
            <a:solidFill>
              <a:srgbClr val="BFBFBF"/>
            </a:solidFill>
            <a:prstDash val="solid"/>
            <a:round/>
            <a:headEnd len="sm" w="sm" type="none"/>
            <a:tailEnd len="med" w="med" type="triangle"/>
          </a:ln>
        </p:spPr>
      </p:cxnSp>
      <p:sp>
        <p:nvSpPr>
          <p:cNvPr id="2357" name="Google Shape;2357;p72"/>
          <p:cNvSpPr txBox="1"/>
          <p:nvPr>
            <p:ph idx="1" type="body"/>
          </p:nvPr>
        </p:nvSpPr>
        <p:spPr>
          <a:xfrm>
            <a:off x="5244353" y="1105552"/>
            <a:ext cx="3458583" cy="262133"/>
          </a:xfrm>
          <a:prstGeom prst="rect">
            <a:avLst/>
          </a:prstGeom>
          <a:noFill/>
          <a:ln>
            <a:noFill/>
          </a:ln>
        </p:spPr>
        <p:txBody>
          <a:bodyPr anchorCtr="0" anchor="t" bIns="0" lIns="0" spcFirstLastPara="1" rIns="0" wrap="square" tIns="0">
            <a:noAutofit/>
          </a:bodyPr>
          <a:lstStyle/>
          <a:p>
            <a:pPr indent="0" lvl="2" marL="0" rtl="0" algn="l">
              <a:lnSpc>
                <a:spcPct val="100000"/>
              </a:lnSpc>
              <a:spcBef>
                <a:spcPts val="0"/>
              </a:spcBef>
              <a:spcAft>
                <a:spcPts val="0"/>
              </a:spcAft>
              <a:buClr>
                <a:schemeClr val="dk1"/>
              </a:buClr>
              <a:buSzPts val="1260"/>
              <a:buNone/>
            </a:pPr>
            <a:r>
              <a:rPr b="1" lang="en-US" sz="900"/>
              <a:t>Cucumber uses Gherkin language to </a:t>
            </a:r>
            <a:r>
              <a:rPr b="1" lang="en-US" sz="900">
                <a:solidFill>
                  <a:schemeClr val="accent1"/>
                </a:solidFill>
              </a:rPr>
              <a:t>define test cases in plain English</a:t>
            </a:r>
            <a:endParaRPr/>
          </a:p>
        </p:txBody>
      </p:sp>
      <p:graphicFrame>
        <p:nvGraphicFramePr>
          <p:cNvPr id="2358" name="Google Shape;2358;p72"/>
          <p:cNvGraphicFramePr/>
          <p:nvPr/>
        </p:nvGraphicFramePr>
        <p:xfrm>
          <a:off x="5244352" y="1351364"/>
          <a:ext cx="3000000" cy="3000000"/>
        </p:xfrm>
        <a:graphic>
          <a:graphicData uri="http://schemas.openxmlformats.org/drawingml/2006/table">
            <a:tbl>
              <a:tblPr bandRow="1" firstRow="1">
                <a:noFill/>
                <a:tableStyleId>{5BAEAF05-E4BE-4548-B17F-0438588C7A2F}</a:tableStyleId>
              </a:tblPr>
              <a:tblGrid>
                <a:gridCol w="1516825"/>
                <a:gridCol w="1972225"/>
              </a:tblGrid>
              <a:tr h="278125">
                <a:tc>
                  <a:txBody>
                    <a:bodyPr/>
                    <a:lstStyle/>
                    <a:p>
                      <a:pPr indent="0" lvl="0" marL="0" marR="0" rtl="0" algn="l">
                        <a:spcBef>
                          <a:spcPts val="0"/>
                        </a:spcBef>
                        <a:spcAft>
                          <a:spcPts val="0"/>
                        </a:spcAft>
                        <a:buNone/>
                      </a:pPr>
                      <a:r>
                        <a:rPr lang="en-US" sz="800"/>
                        <a:t>Given – When – Then Approach</a:t>
                      </a:r>
                      <a:endParaRPr/>
                    </a:p>
                  </a:txBody>
                  <a:tcPr marT="34300" marB="34300" marR="68575" marL="68575" anchor="ctr"/>
                </a:tc>
                <a:tc>
                  <a:txBody>
                    <a:bodyPr/>
                    <a:lstStyle/>
                    <a:p>
                      <a:pPr indent="0" lvl="0" marL="0" marR="0" rtl="0" algn="l">
                        <a:spcBef>
                          <a:spcPts val="0"/>
                        </a:spcBef>
                        <a:spcAft>
                          <a:spcPts val="0"/>
                        </a:spcAft>
                        <a:buNone/>
                      </a:pPr>
                      <a:r>
                        <a:rPr lang="en-US" sz="800"/>
                        <a:t>Example Behavior Definition </a:t>
                      </a:r>
                      <a:endParaRPr/>
                    </a:p>
                  </a:txBody>
                  <a:tcPr marT="34300" marB="34300" marR="68575" marL="68575" anchor="ctr"/>
                </a:tc>
              </a:tr>
              <a:tr h="278125">
                <a:tc>
                  <a:txBody>
                    <a:bodyPr/>
                    <a:lstStyle/>
                    <a:p>
                      <a:pPr indent="0" lvl="0" marL="0" marR="0" rtl="0" algn="l">
                        <a:spcBef>
                          <a:spcPts val="0"/>
                        </a:spcBef>
                        <a:spcAft>
                          <a:spcPts val="0"/>
                        </a:spcAft>
                        <a:buNone/>
                      </a:pPr>
                      <a:r>
                        <a:rPr b="1" lang="en-US" sz="800"/>
                        <a:t>Given</a:t>
                      </a:r>
                      <a:r>
                        <a:rPr lang="en-US" sz="800"/>
                        <a:t>: Some given context</a:t>
                      </a:r>
                      <a:endParaRPr/>
                    </a:p>
                  </a:txBody>
                  <a:tcPr marT="34300" marB="34300" marR="68575" marL="68575" anchor="ctr"/>
                </a:tc>
                <a:tc>
                  <a:txBody>
                    <a:bodyPr/>
                    <a:lstStyle/>
                    <a:p>
                      <a:pPr indent="0" lvl="0" marL="0" marR="0" rtl="0" algn="l">
                        <a:spcBef>
                          <a:spcPts val="0"/>
                        </a:spcBef>
                        <a:spcAft>
                          <a:spcPts val="0"/>
                        </a:spcAft>
                        <a:buNone/>
                      </a:pPr>
                      <a:r>
                        <a:rPr b="1" lang="en-US" sz="800"/>
                        <a:t>Given</a:t>
                      </a:r>
                      <a:r>
                        <a:rPr lang="en-US" sz="800"/>
                        <a:t>: I am on Smartphones Page</a:t>
                      </a:r>
                      <a:endParaRPr/>
                    </a:p>
                  </a:txBody>
                  <a:tcPr marT="34300" marB="34300" marR="68575" marL="68575" anchor="ctr"/>
                </a:tc>
              </a:tr>
              <a:tr h="278125">
                <a:tc>
                  <a:txBody>
                    <a:bodyPr/>
                    <a:lstStyle/>
                    <a:p>
                      <a:pPr indent="0" lvl="0" marL="0" marR="0" rtl="0" algn="l">
                        <a:spcBef>
                          <a:spcPts val="0"/>
                        </a:spcBef>
                        <a:spcAft>
                          <a:spcPts val="0"/>
                        </a:spcAft>
                        <a:buNone/>
                      </a:pPr>
                      <a:r>
                        <a:rPr b="1" lang="en-US" sz="800"/>
                        <a:t>When:</a:t>
                      </a:r>
                      <a:r>
                        <a:rPr lang="en-US" sz="800"/>
                        <a:t> Some action is performed</a:t>
                      </a:r>
                      <a:endParaRPr/>
                    </a:p>
                  </a:txBody>
                  <a:tcPr marT="34300" marB="34300" marR="68575" marL="68575" anchor="ctr"/>
                </a:tc>
                <a:tc>
                  <a:txBody>
                    <a:bodyPr/>
                    <a:lstStyle/>
                    <a:p>
                      <a:pPr indent="0" lvl="0" marL="0" marR="0" rtl="0" algn="l">
                        <a:spcBef>
                          <a:spcPts val="0"/>
                        </a:spcBef>
                        <a:spcAft>
                          <a:spcPts val="0"/>
                        </a:spcAft>
                        <a:buNone/>
                      </a:pPr>
                      <a:r>
                        <a:rPr b="1" lang="en-US" sz="800"/>
                        <a:t>When</a:t>
                      </a:r>
                      <a:r>
                        <a:rPr lang="en-US" sz="800"/>
                        <a:t>: User clicks Product Tile</a:t>
                      </a:r>
                      <a:endParaRPr/>
                    </a:p>
                  </a:txBody>
                  <a:tcPr marT="34300" marB="34300" marR="68575" marL="68575" anchor="ctr"/>
                </a:tc>
              </a:tr>
              <a:tr h="278125">
                <a:tc>
                  <a:txBody>
                    <a:bodyPr/>
                    <a:lstStyle/>
                    <a:p>
                      <a:pPr indent="0" lvl="0" marL="0" marR="0" rtl="0" algn="l">
                        <a:spcBef>
                          <a:spcPts val="0"/>
                        </a:spcBef>
                        <a:spcAft>
                          <a:spcPts val="0"/>
                        </a:spcAft>
                        <a:buNone/>
                      </a:pPr>
                      <a:r>
                        <a:rPr b="1" lang="en-US" sz="800"/>
                        <a:t>Then: </a:t>
                      </a:r>
                      <a:r>
                        <a:rPr b="0" lang="en-US" sz="800"/>
                        <a:t>Expected outcome</a:t>
                      </a:r>
                      <a:endParaRPr/>
                    </a:p>
                  </a:txBody>
                  <a:tcPr marT="34300" marB="34300" marR="68575" marL="68575" anchor="ctr"/>
                </a:tc>
                <a:tc>
                  <a:txBody>
                    <a:bodyPr/>
                    <a:lstStyle/>
                    <a:p>
                      <a:pPr indent="0" lvl="0" marL="0" marR="0" rtl="0" algn="l">
                        <a:spcBef>
                          <a:spcPts val="0"/>
                        </a:spcBef>
                        <a:spcAft>
                          <a:spcPts val="0"/>
                        </a:spcAft>
                        <a:buNone/>
                      </a:pPr>
                      <a:r>
                        <a:rPr b="1" lang="en-US" sz="800"/>
                        <a:t>Then</a:t>
                      </a:r>
                      <a:r>
                        <a:rPr lang="en-US" sz="800"/>
                        <a:t>: User is navigated to product detail page</a:t>
                      </a:r>
                      <a:endParaRPr/>
                    </a:p>
                  </a:txBody>
                  <a:tcPr marT="34300" marB="34300" marR="68575" marL="68575" anchor="ctr"/>
                </a:tc>
              </a:tr>
            </a:tbl>
          </a:graphicData>
        </a:graphic>
      </p:graphicFrame>
      <p:graphicFrame>
        <p:nvGraphicFramePr>
          <p:cNvPr id="2359" name="Google Shape;2359;p72"/>
          <p:cNvGraphicFramePr/>
          <p:nvPr/>
        </p:nvGraphicFramePr>
        <p:xfrm>
          <a:off x="5244352" y="2787350"/>
          <a:ext cx="3000000" cy="3000000"/>
        </p:xfrm>
        <a:graphic>
          <a:graphicData uri="http://schemas.openxmlformats.org/drawingml/2006/table">
            <a:tbl>
              <a:tblPr bandRow="1" firstRow="1">
                <a:noFill/>
                <a:tableStyleId>{EF9EDF36-7B04-4B7E-B568-544627838A7C}</a:tableStyleId>
              </a:tblPr>
              <a:tblGrid>
                <a:gridCol w="3489075"/>
              </a:tblGrid>
              <a:tr h="1200150">
                <a:tc>
                  <a:txBody>
                    <a:bodyPr/>
                    <a:lstStyle/>
                    <a:p>
                      <a:pPr indent="0" lvl="0" marL="0" marR="0" rtl="0" algn="l">
                        <a:spcBef>
                          <a:spcPts val="0"/>
                        </a:spcBef>
                        <a:spcAft>
                          <a:spcPts val="0"/>
                        </a:spcAft>
                        <a:buNone/>
                      </a:pPr>
                      <a:r>
                        <a:rPr lang="en-US" sz="700">
                          <a:solidFill>
                            <a:schemeClr val="dk1"/>
                          </a:solidFill>
                          <a:latin typeface="Arial"/>
                          <a:ea typeface="Arial"/>
                          <a:cs typeface="Arial"/>
                          <a:sym typeface="Arial"/>
                        </a:rPr>
                        <a:t>Given(/I open the Smartphones page"</a:t>
                      </a:r>
                      <a:r>
                        <a:rPr b="0" lang="en-US" sz="700">
                          <a:solidFill>
                            <a:schemeClr val="dk1"/>
                          </a:solidFill>
                          <a:latin typeface="Arial"/>
                          <a:ea typeface="Arial"/>
                          <a:cs typeface="Arial"/>
                          <a:sym typeface="Arial"/>
                        </a:rPr>
                        <a:t>, function () {</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 cy.visit(“https://www.verizon.com/smartphones/”)</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700">
                        <a:solidFill>
                          <a:schemeClr val="dk1"/>
                        </a:solidFill>
                        <a:latin typeface="Arial"/>
                        <a:ea typeface="Arial"/>
                        <a:cs typeface="Arial"/>
                        <a:sym typeface="Arial"/>
                      </a:endParaRPr>
                    </a:p>
                    <a:p>
                      <a:pPr indent="0" lvl="0" marL="0" marR="0" rtl="0" algn="l">
                        <a:spcBef>
                          <a:spcPts val="0"/>
                        </a:spcBef>
                        <a:spcAft>
                          <a:spcPts val="0"/>
                        </a:spcAft>
                        <a:buNone/>
                      </a:pPr>
                      <a:r>
                        <a:rPr lang="en-US" sz="700">
                          <a:solidFill>
                            <a:schemeClr val="dk1"/>
                          </a:solidFill>
                          <a:latin typeface="Arial"/>
                          <a:ea typeface="Arial"/>
                          <a:cs typeface="Arial"/>
                          <a:sym typeface="Arial"/>
                        </a:rPr>
                        <a:t>When(/^User clicks Product Tile </a:t>
                      </a:r>
                      <a:r>
                        <a:rPr b="0" lang="en-US" sz="700">
                          <a:solidFill>
                            <a:schemeClr val="dk1"/>
                          </a:solidFill>
                          <a:latin typeface="Arial"/>
                          <a:ea typeface="Arial"/>
                          <a:cs typeface="Arial"/>
                          <a:sym typeface="Arial"/>
                        </a:rPr>
                        <a:t>$/, function (state) {</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 Write test script here that turns the phrase above into concrete actions</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a:t>
                      </a:r>
                      <a:endParaRPr/>
                    </a:p>
                    <a:p>
                      <a:pPr indent="0" lvl="0" marL="0" marR="0" rtl="0" algn="l">
                        <a:spcBef>
                          <a:spcPts val="0"/>
                        </a:spcBef>
                        <a:spcAft>
                          <a:spcPts val="0"/>
                        </a:spcAft>
                        <a:buNone/>
                      </a:pPr>
                      <a:r>
                        <a:t/>
                      </a:r>
                      <a:endParaRPr sz="700">
                        <a:solidFill>
                          <a:schemeClr val="dk1"/>
                        </a:solidFill>
                        <a:latin typeface="Arial"/>
                        <a:ea typeface="Arial"/>
                        <a:cs typeface="Arial"/>
                        <a:sym typeface="Arial"/>
                      </a:endParaRPr>
                    </a:p>
                    <a:p>
                      <a:pPr indent="0" lvl="0" marL="0" marR="0" rtl="0" algn="l">
                        <a:spcBef>
                          <a:spcPts val="0"/>
                        </a:spcBef>
                        <a:spcAft>
                          <a:spcPts val="0"/>
                        </a:spcAft>
                        <a:buNone/>
                      </a:pPr>
                      <a:r>
                        <a:rPr lang="en-US" sz="700">
                          <a:solidFill>
                            <a:schemeClr val="dk1"/>
                          </a:solidFill>
                          <a:latin typeface="Arial"/>
                          <a:ea typeface="Arial"/>
                          <a:cs typeface="Arial"/>
                          <a:sym typeface="Arial"/>
                        </a:rPr>
                        <a:t>Then(/^User is navigated to product detail page </a:t>
                      </a:r>
                      <a:r>
                        <a:rPr b="0" lang="en-US" sz="700">
                          <a:solidFill>
                            <a:schemeClr val="dk1"/>
                          </a:solidFill>
                          <a:latin typeface="Arial"/>
                          <a:ea typeface="Arial"/>
                          <a:cs typeface="Arial"/>
                          <a:sym typeface="Arial"/>
                        </a:rPr>
                        <a:t>”$/, function (state) {</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 Write the test script here that turns the phrase above into concrete actions</a:t>
                      </a:r>
                      <a:endParaRPr/>
                    </a:p>
                    <a:p>
                      <a:pPr indent="0" lvl="0" marL="0" marR="0" rtl="0" algn="l">
                        <a:spcBef>
                          <a:spcPts val="0"/>
                        </a:spcBef>
                        <a:spcAft>
                          <a:spcPts val="0"/>
                        </a:spcAft>
                        <a:buNone/>
                      </a:pPr>
                      <a:r>
                        <a:rPr b="0" lang="en-US" sz="700">
                          <a:solidFill>
                            <a:schemeClr val="dk1"/>
                          </a:solidFill>
                          <a:latin typeface="Arial"/>
                          <a:ea typeface="Arial"/>
                          <a:cs typeface="Arial"/>
                          <a:sym typeface="Arial"/>
                        </a:rPr>
                        <a:t>});</a:t>
                      </a:r>
                      <a:endParaRPr/>
                    </a:p>
                  </a:txBody>
                  <a:tcPr marT="34300" marB="34300" marR="68575" marL="68575">
                    <a:solidFill>
                      <a:srgbClr val="C1C4C4"/>
                    </a:solidFill>
                  </a:tcPr>
                </a:tc>
              </a:tr>
            </a:tbl>
          </a:graphicData>
        </a:graphic>
      </p:graphicFrame>
      <p:cxnSp>
        <p:nvCxnSpPr>
          <p:cNvPr id="2360" name="Google Shape;2360;p72"/>
          <p:cNvCxnSpPr/>
          <p:nvPr/>
        </p:nvCxnSpPr>
        <p:spPr>
          <a:xfrm>
            <a:off x="3317613" y="2032060"/>
            <a:ext cx="1926740" cy="0"/>
          </a:xfrm>
          <a:prstGeom prst="straightConnector1">
            <a:avLst/>
          </a:prstGeom>
          <a:solidFill>
            <a:schemeClr val="accent1"/>
          </a:solidFill>
          <a:ln cap="sq" cmpd="sng" w="12700">
            <a:solidFill>
              <a:srgbClr val="BFBFBF"/>
            </a:solidFill>
            <a:prstDash val="solid"/>
            <a:round/>
            <a:headEnd len="sm" w="sm" type="none"/>
            <a:tailEnd len="med" w="med" type="triangle"/>
          </a:ln>
        </p:spPr>
      </p:cxnSp>
      <p:cxnSp>
        <p:nvCxnSpPr>
          <p:cNvPr id="2361" name="Google Shape;2361;p72"/>
          <p:cNvCxnSpPr/>
          <p:nvPr/>
        </p:nvCxnSpPr>
        <p:spPr>
          <a:xfrm>
            <a:off x="4147074" y="2787350"/>
            <a:ext cx="1097400" cy="621000"/>
          </a:xfrm>
          <a:prstGeom prst="bentConnector3">
            <a:avLst>
              <a:gd fmla="val 49994" name="adj1"/>
            </a:avLst>
          </a:prstGeom>
          <a:solidFill>
            <a:schemeClr val="accent1"/>
          </a:solidFill>
          <a:ln cap="sq" cmpd="sng" w="12700">
            <a:solidFill>
              <a:srgbClr val="BFBFBF"/>
            </a:solidFill>
            <a:prstDash val="solid"/>
            <a:round/>
            <a:headEnd len="sm" w="sm"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6" name="Shape 2366"/>
        <p:cNvGrpSpPr/>
        <p:nvPr/>
      </p:nvGrpSpPr>
      <p:grpSpPr>
        <a:xfrm>
          <a:off x="0" y="0"/>
          <a:ext cx="0" cy="0"/>
          <a:chOff x="0" y="0"/>
          <a:chExt cx="0" cy="0"/>
        </a:xfrm>
      </p:grpSpPr>
      <p:sp>
        <p:nvSpPr>
          <p:cNvPr id="2367" name="Google Shape;2367;p73"/>
          <p:cNvSpPr txBox="1"/>
          <p:nvPr>
            <p:ph type="title"/>
          </p:nvPr>
        </p:nvSpPr>
        <p:spPr>
          <a:xfrm>
            <a:off x="457200" y="590550"/>
            <a:ext cx="7086600"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00"/>
              <a:buFont typeface="Arial"/>
              <a:buNone/>
            </a:pPr>
            <a:r>
              <a:rPr lang="en-US" sz="2000">
                <a:solidFill>
                  <a:srgbClr val="000000"/>
                </a:solidFill>
              </a:rPr>
              <a:t>Sample TestX Accelerator Report</a:t>
            </a:r>
            <a:endParaRPr/>
          </a:p>
        </p:txBody>
      </p:sp>
      <p:sp>
        <p:nvSpPr>
          <p:cNvPr id="2368" name="Google Shape;2368;p7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369" name="Google Shape;2369;p73"/>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pic>
        <p:nvPicPr>
          <p:cNvPr id="2370" name="Google Shape;2370;p73"/>
          <p:cNvPicPr preferRelativeResize="0"/>
          <p:nvPr/>
        </p:nvPicPr>
        <p:blipFill rotWithShape="1">
          <a:blip r:embed="rId3">
            <a:alphaModFix/>
          </a:blip>
          <a:srcRect b="0" l="0" r="0" t="0"/>
          <a:stretch/>
        </p:blipFill>
        <p:spPr>
          <a:xfrm>
            <a:off x="849039" y="928921"/>
            <a:ext cx="3995928" cy="1820331"/>
          </a:xfrm>
          <a:prstGeom prst="rect">
            <a:avLst/>
          </a:prstGeom>
          <a:noFill/>
          <a:ln>
            <a:noFill/>
          </a:ln>
        </p:spPr>
      </p:pic>
      <p:pic>
        <p:nvPicPr>
          <p:cNvPr id="2371" name="Google Shape;2371;p73"/>
          <p:cNvPicPr preferRelativeResize="0"/>
          <p:nvPr/>
        </p:nvPicPr>
        <p:blipFill rotWithShape="1">
          <a:blip r:embed="rId4">
            <a:alphaModFix/>
          </a:blip>
          <a:srcRect b="0" l="0" r="0" t="0"/>
          <a:stretch/>
        </p:blipFill>
        <p:spPr>
          <a:xfrm>
            <a:off x="849039" y="2749252"/>
            <a:ext cx="3995928" cy="2002685"/>
          </a:xfrm>
          <a:prstGeom prst="rect">
            <a:avLst/>
          </a:prstGeom>
          <a:noFill/>
          <a:ln>
            <a:noFill/>
          </a:ln>
        </p:spPr>
      </p:pic>
      <p:pic>
        <p:nvPicPr>
          <p:cNvPr id="2372" name="Google Shape;2372;p73"/>
          <p:cNvPicPr preferRelativeResize="0"/>
          <p:nvPr/>
        </p:nvPicPr>
        <p:blipFill rotWithShape="1">
          <a:blip r:embed="rId5">
            <a:alphaModFix/>
          </a:blip>
          <a:srcRect b="0" l="0" r="0" t="0"/>
          <a:stretch/>
        </p:blipFill>
        <p:spPr>
          <a:xfrm>
            <a:off x="4844967" y="928921"/>
            <a:ext cx="3663192" cy="1820331"/>
          </a:xfrm>
          <a:prstGeom prst="rect">
            <a:avLst/>
          </a:prstGeom>
          <a:noFill/>
          <a:ln cap="flat" cmpd="sng" w="9525">
            <a:solidFill>
              <a:srgbClr val="7F7F7F"/>
            </a:solidFill>
            <a:prstDash val="solid"/>
            <a:round/>
            <a:headEnd len="sm" w="sm" type="none"/>
            <a:tailEnd len="sm" w="sm" type="none"/>
          </a:ln>
        </p:spPr>
      </p:pic>
      <p:pic>
        <p:nvPicPr>
          <p:cNvPr id="2373" name="Google Shape;2373;p73"/>
          <p:cNvPicPr preferRelativeResize="0"/>
          <p:nvPr/>
        </p:nvPicPr>
        <p:blipFill rotWithShape="1">
          <a:blip r:embed="rId6">
            <a:alphaModFix/>
          </a:blip>
          <a:srcRect b="0" l="0" r="0" t="0"/>
          <a:stretch/>
        </p:blipFill>
        <p:spPr>
          <a:xfrm>
            <a:off x="4844967" y="2749252"/>
            <a:ext cx="3663192" cy="2002685"/>
          </a:xfrm>
          <a:prstGeom prst="rect">
            <a:avLst/>
          </a:prstGeom>
          <a:noFill/>
          <a:ln cap="flat" cmpd="sng" w="9525">
            <a:solidFill>
              <a:srgbClr val="7F7F7F"/>
            </a:solidFill>
            <a:prstDash val="solid"/>
            <a:round/>
            <a:headEnd len="sm" w="sm" type="none"/>
            <a:tailEnd len="sm" w="sm" type="none"/>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7" name="Shape 2377"/>
        <p:cNvGrpSpPr/>
        <p:nvPr/>
      </p:nvGrpSpPr>
      <p:grpSpPr>
        <a:xfrm>
          <a:off x="0" y="0"/>
          <a:ext cx="0" cy="0"/>
          <a:chOff x="0" y="0"/>
          <a:chExt cx="0" cy="0"/>
        </a:xfrm>
      </p:grpSpPr>
      <p:sp>
        <p:nvSpPr>
          <p:cNvPr id="2378" name="Google Shape;2378;p74"/>
          <p:cNvSpPr txBox="1"/>
          <p:nvPr>
            <p:ph type="title"/>
          </p:nvPr>
        </p:nvSpPr>
        <p:spPr>
          <a:xfrm>
            <a:off x="457199" y="590550"/>
            <a:ext cx="8001001" cy="5715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rgbClr val="000000"/>
              </a:buClr>
              <a:buSzPts val="2000"/>
              <a:buFont typeface="Arial"/>
              <a:buNone/>
            </a:pPr>
            <a:r>
              <a:rPr lang="en-US" sz="2000">
                <a:solidFill>
                  <a:srgbClr val="000000"/>
                </a:solidFill>
              </a:rPr>
              <a:t>Zephyr Test Management Tool – Integrated with JIRA | Sample Report</a:t>
            </a:r>
            <a:endParaRPr/>
          </a:p>
        </p:txBody>
      </p:sp>
      <p:sp>
        <p:nvSpPr>
          <p:cNvPr id="2379" name="Google Shape;2379;p7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cxnSp>
        <p:nvCxnSpPr>
          <p:cNvPr id="2380" name="Google Shape;2380;p74"/>
          <p:cNvCxnSpPr/>
          <p:nvPr/>
        </p:nvCxnSpPr>
        <p:spPr>
          <a:xfrm>
            <a:off x="-864181" y="1450428"/>
            <a:ext cx="0" cy="2648607"/>
          </a:xfrm>
          <a:prstGeom prst="straightConnector1">
            <a:avLst/>
          </a:prstGeom>
          <a:solidFill>
            <a:schemeClr val="accent1"/>
          </a:solidFill>
          <a:ln cap="sq" cmpd="sng" w="38100">
            <a:solidFill>
              <a:srgbClr val="E3E3E3"/>
            </a:solidFill>
            <a:prstDash val="dot"/>
            <a:round/>
            <a:headEnd len="sm" w="sm" type="none"/>
            <a:tailEnd len="sm" w="sm" type="none"/>
          </a:ln>
        </p:spPr>
      </p:cxnSp>
      <p:pic>
        <p:nvPicPr>
          <p:cNvPr id="2381" name="Google Shape;2381;p74"/>
          <p:cNvPicPr preferRelativeResize="0"/>
          <p:nvPr/>
        </p:nvPicPr>
        <p:blipFill rotWithShape="1">
          <a:blip r:embed="rId4">
            <a:alphaModFix/>
          </a:blip>
          <a:srcRect b="0" l="0" r="0" t="0"/>
          <a:stretch/>
        </p:blipFill>
        <p:spPr>
          <a:xfrm>
            <a:off x="751969" y="928136"/>
            <a:ext cx="7640061" cy="1571715"/>
          </a:xfrm>
          <a:prstGeom prst="rect">
            <a:avLst/>
          </a:prstGeom>
          <a:noFill/>
          <a:ln>
            <a:noFill/>
          </a:ln>
        </p:spPr>
      </p:pic>
      <p:graphicFrame>
        <p:nvGraphicFramePr>
          <p:cNvPr id="2382" name="Google Shape;2382;p74"/>
          <p:cNvGraphicFramePr/>
          <p:nvPr/>
        </p:nvGraphicFramePr>
        <p:xfrm>
          <a:off x="751969" y="2478550"/>
          <a:ext cx="7640061" cy="1987449"/>
        </p:xfrm>
        <a:graphic>
          <a:graphicData uri="http://schemas.openxmlformats.org/presentationml/2006/ole">
            <mc:AlternateContent>
              <mc:Choice Requires="v">
                <p:oleObj r:id="rId5" imgH="1987449" imgW="7640061" progId="Photoshop.Image.11" spid="_x0000_s1">
                  <p:embed/>
                </p:oleObj>
              </mc:Choice>
              <mc:Fallback>
                <p:oleObj r:id="rId6" imgH="1987449" imgW="7640061" progId="Photoshop.Image.11">
                  <p:embed/>
                  <p:pic>
                    <p:nvPicPr>
                      <p:cNvPr id="2382" name="Google Shape;2382;p74"/>
                      <p:cNvPicPr preferRelativeResize="0"/>
                      <p:nvPr/>
                    </p:nvPicPr>
                    <p:blipFill rotWithShape="1">
                      <a:blip r:embed="rId7">
                        <a:alphaModFix/>
                      </a:blip>
                      <a:srcRect b="0" l="0" r="0" t="0"/>
                      <a:stretch/>
                    </p:blipFill>
                    <p:spPr>
                      <a:xfrm>
                        <a:off x="751969" y="2478550"/>
                        <a:ext cx="7640061" cy="1987449"/>
                      </a:xfrm>
                      <a:prstGeom prst="rect">
                        <a:avLst/>
                      </a:prstGeom>
                      <a:noFill/>
                      <a:ln cap="flat" cmpd="sng" w="9525">
                        <a:solidFill>
                          <a:srgbClr val="0070C0"/>
                        </a:solidFill>
                        <a:prstDash val="solid"/>
                        <a:round/>
                        <a:headEnd len="sm" w="sm" type="none"/>
                        <a:tailEnd len="sm" w="sm" type="none"/>
                      </a:ln>
                    </p:spPr>
                  </p:pic>
                </p:oleObj>
              </mc:Fallback>
            </mc:AlternateContent>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g2d1d8718405_0_0"/>
          <p:cNvSpPr txBox="1"/>
          <p:nvPr>
            <p:ph type="title"/>
          </p:nvPr>
        </p:nvSpPr>
        <p:spPr>
          <a:xfrm>
            <a:off x="457200" y="209550"/>
            <a:ext cx="8292600" cy="228600"/>
          </a:xfrm>
          <a:prstGeom prst="rect">
            <a:avLst/>
          </a:prstGeom>
          <a:noFill/>
          <a:ln>
            <a:noFill/>
          </a:ln>
        </p:spPr>
        <p:txBody>
          <a:bodyPr anchorCtr="0" anchor="t" bIns="0" lIns="0" spcFirstLastPara="1" rIns="0" wrap="square" tIns="0">
            <a:normAutofit fontScale="90000"/>
          </a:bodyPr>
          <a:lstStyle/>
          <a:p>
            <a:pPr indent="0" lvl="0" marL="0" rtl="0" algn="l">
              <a:lnSpc>
                <a:spcPct val="80000"/>
              </a:lnSpc>
              <a:spcBef>
                <a:spcPts val="0"/>
              </a:spcBef>
              <a:spcAft>
                <a:spcPts val="0"/>
              </a:spcAft>
              <a:buSzPct val="90000"/>
              <a:buFont typeface="Verizon NHG DS"/>
              <a:buNone/>
            </a:pPr>
            <a:r>
              <a:rPr lang="en-US" sz="2000">
                <a:latin typeface="Verizon NHG DS"/>
                <a:ea typeface="Verizon NHG DS"/>
                <a:cs typeface="Verizon NHG DS"/>
                <a:sym typeface="Verizon NHG DS"/>
              </a:rPr>
              <a:t>Summary of Architecture Foundation</a:t>
            </a:r>
            <a:endParaRPr>
              <a:solidFill>
                <a:srgbClr val="7F7F7F"/>
              </a:solidFill>
              <a:latin typeface="Verizon NHG DS"/>
              <a:ea typeface="Verizon NHG DS"/>
              <a:cs typeface="Verizon NHG DS"/>
              <a:sym typeface="Verizon NHG DS"/>
            </a:endParaRPr>
          </a:p>
        </p:txBody>
      </p:sp>
      <p:graphicFrame>
        <p:nvGraphicFramePr>
          <p:cNvPr id="2389" name="Google Shape;2389;g2d1d8718405_0_0"/>
          <p:cNvGraphicFramePr/>
          <p:nvPr/>
        </p:nvGraphicFramePr>
        <p:xfrm>
          <a:off x="457199" y="625350"/>
          <a:ext cx="3000000" cy="3000000"/>
        </p:xfrm>
        <a:graphic>
          <a:graphicData uri="http://schemas.openxmlformats.org/drawingml/2006/table">
            <a:tbl>
              <a:tblPr bandRow="1" firstRow="1">
                <a:noFill/>
                <a:tableStyleId>{5BAEAF05-E4BE-4548-B17F-0438588C7A2F}</a:tableStyleId>
              </a:tblPr>
              <a:tblGrid>
                <a:gridCol w="1364925"/>
                <a:gridCol w="4425875"/>
                <a:gridCol w="2024025"/>
                <a:gridCol w="579450"/>
              </a:tblGrid>
              <a:tr h="186475">
                <a:tc>
                  <a:txBody>
                    <a:bodyPr/>
                    <a:lstStyle/>
                    <a:p>
                      <a:pPr indent="0" lvl="0" marL="0" marR="0" rtl="0" algn="l">
                        <a:spcBef>
                          <a:spcPts val="0"/>
                        </a:spcBef>
                        <a:spcAft>
                          <a:spcPts val="0"/>
                        </a:spcAft>
                        <a:buNone/>
                      </a:pPr>
                      <a:r>
                        <a:rPr lang="en-US" sz="700" u="none" cap="none" strike="noStrike">
                          <a:solidFill>
                            <a:schemeClr val="lt1"/>
                          </a:solidFill>
                        </a:rPr>
                        <a:t>Category</a:t>
                      </a:r>
                      <a:endParaRPr sz="700"/>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700">
                          <a:solidFill>
                            <a:schemeClr val="lt1"/>
                          </a:solidFill>
                        </a:rPr>
                        <a:t>Key Decision</a:t>
                      </a:r>
                      <a:endParaRPr sz="700"/>
                    </a:p>
                  </a:txBody>
                  <a:tcPr marT="45725" marB="45725" marR="91450" marL="91450">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700">
                          <a:solidFill>
                            <a:schemeClr val="lt1"/>
                          </a:solidFill>
                        </a:rPr>
                        <a:t>Outcome</a:t>
                      </a:r>
                      <a:endParaRPr sz="700"/>
                    </a:p>
                  </a:txBody>
                  <a:tcPr marT="45725" marB="45725" marR="91450" marL="91450">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dk1"/>
                    </a:solidFill>
                  </a:tcPr>
                </a:tc>
                <a:tc>
                  <a:txBody>
                    <a:bodyPr/>
                    <a:lstStyle/>
                    <a:p>
                      <a:pPr indent="0" lvl="0" marL="0" marR="0" rtl="0" algn="l">
                        <a:spcBef>
                          <a:spcPts val="0"/>
                        </a:spcBef>
                        <a:spcAft>
                          <a:spcPts val="0"/>
                        </a:spcAft>
                        <a:buNone/>
                      </a:pPr>
                      <a:r>
                        <a:rPr lang="en-US" sz="700">
                          <a:solidFill>
                            <a:schemeClr val="lt1"/>
                          </a:solidFill>
                        </a:rPr>
                        <a:t>Status</a:t>
                      </a:r>
                      <a:endParaRPr sz="700"/>
                    </a:p>
                  </a:txBody>
                  <a:tcPr marT="45725" marB="45725" marR="91450" marL="91450">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dk1"/>
                    </a:solidFill>
                  </a:tcPr>
                </a:tc>
              </a:tr>
              <a:tr h="203150">
                <a:tc>
                  <a:txBody>
                    <a:bodyPr/>
                    <a:lstStyle/>
                    <a:p>
                      <a:pPr indent="0" lvl="0" marL="0" marR="0" rtl="0" algn="l">
                        <a:spcBef>
                          <a:spcPts val="0"/>
                        </a:spcBef>
                        <a:spcAft>
                          <a:spcPts val="0"/>
                        </a:spcAft>
                        <a:buNone/>
                      </a:pPr>
                      <a:r>
                        <a:rPr b="1" lang="en-US" sz="700"/>
                        <a:t>Core Architecture Tenets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Defined architecture tenets and guiding principles</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Digital Architects</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314650">
                <a:tc>
                  <a:txBody>
                    <a:bodyPr/>
                    <a:lstStyle/>
                    <a:p>
                      <a:pPr indent="0" lvl="0" marL="0" marR="0" rtl="0" algn="l">
                        <a:spcBef>
                          <a:spcPts val="0"/>
                        </a:spcBef>
                        <a:spcAft>
                          <a:spcPts val="0"/>
                        </a:spcAft>
                        <a:buNone/>
                      </a:pPr>
                      <a:r>
                        <a:rPr b="1" lang="en-US" sz="700"/>
                        <a:t>“Learn” Pages Architecture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AEM Pages to continue with current state architecture </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approach with EA , AEM Platform </a:t>
                      </a:r>
                      <a:endParaRPr/>
                    </a:p>
                    <a:p>
                      <a:pPr indent="0" lvl="0" marL="0" marR="0" rtl="0" algn="l">
                        <a:spcBef>
                          <a:spcPts val="0"/>
                        </a:spcBef>
                        <a:spcAft>
                          <a:spcPts val="0"/>
                        </a:spcAft>
                        <a:buNone/>
                      </a:pPr>
                      <a:r>
                        <a:t/>
                      </a:r>
                      <a:endParaRPr sz="700"/>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3075">
                <a:tc>
                  <a:txBody>
                    <a:bodyPr/>
                    <a:lstStyle/>
                    <a:p>
                      <a:pPr indent="0" lvl="0" marL="0" marR="0" rtl="0" algn="l">
                        <a:spcBef>
                          <a:spcPts val="0"/>
                        </a:spcBef>
                        <a:spcAft>
                          <a:spcPts val="0"/>
                        </a:spcAft>
                        <a:buNone/>
                      </a:pPr>
                      <a:r>
                        <a:rPr b="1" lang="en-US" sz="700"/>
                        <a:t>NSA Pages Web Framework</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Next.js chosen as the web framework</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Aligned with EA and Digital Architects</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51500">
                <a:tc>
                  <a:txBody>
                    <a:bodyPr/>
                    <a:lstStyle/>
                    <a:p>
                      <a:pPr indent="0" lvl="0" marL="0" marR="0" rtl="0" algn="l">
                        <a:spcBef>
                          <a:spcPts val="0"/>
                        </a:spcBef>
                        <a:spcAft>
                          <a:spcPts val="0"/>
                        </a:spcAft>
                        <a:buNone/>
                      </a:pPr>
                      <a:r>
                        <a:rPr b="1" lang="en-US" sz="700"/>
                        <a:t>Rendering Strategies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Next.js Framework can support SSR, CSR ,Hybrid and Static site generation</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EA and Digital Architects</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51500">
                <a:tc>
                  <a:txBody>
                    <a:bodyPr/>
                    <a:lstStyle/>
                    <a:p>
                      <a:pPr indent="0" lvl="0" marL="0" marR="0" rtl="0" algn="l">
                        <a:spcBef>
                          <a:spcPts val="0"/>
                        </a:spcBef>
                        <a:spcAft>
                          <a:spcPts val="0"/>
                        </a:spcAft>
                        <a:buNone/>
                      </a:pPr>
                      <a:r>
                        <a:rPr b="1" lang="en-US" sz="700"/>
                        <a:t>MFE Approach</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Poly repo approach using , Multi Zone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Digital Architects. </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477800">
                <a:tc>
                  <a:txBody>
                    <a:bodyPr/>
                    <a:lstStyle/>
                    <a:p>
                      <a:pPr indent="0" lvl="0" marL="0" marR="0" rtl="0" algn="l">
                        <a:spcBef>
                          <a:spcPts val="0"/>
                        </a:spcBef>
                        <a:spcAft>
                          <a:spcPts val="0"/>
                        </a:spcAft>
                        <a:buNone/>
                      </a:pPr>
                      <a:r>
                        <a:rPr b="1" lang="en-US" sz="700"/>
                        <a:t>Web Architecture Alignment with Assisted </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lnSpc>
                          <a:spcPct val="100000"/>
                        </a:lnSpc>
                        <a:spcBef>
                          <a:spcPts val="0"/>
                        </a:spcBef>
                        <a:spcAft>
                          <a:spcPts val="0"/>
                        </a:spcAft>
                        <a:buClr>
                          <a:schemeClr val="dk1"/>
                        </a:buClr>
                        <a:buSzPts val="700"/>
                        <a:buFont typeface="Arial"/>
                        <a:buChar char="•"/>
                      </a:pPr>
                      <a:r>
                        <a:rPr lang="en-US" sz="700"/>
                        <a:t>Reviewed NGD Architecture with Assisted team </a:t>
                      </a:r>
                      <a:r>
                        <a:rPr lang="en-US"/>
                        <a:t>. </a:t>
                      </a:r>
                      <a:endParaRPr/>
                    </a:p>
                    <a:p>
                      <a:pPr indent="-171450" lvl="0" marL="171450" marR="0" rtl="0" algn="l">
                        <a:lnSpc>
                          <a:spcPct val="100000"/>
                        </a:lnSpc>
                        <a:spcBef>
                          <a:spcPts val="0"/>
                        </a:spcBef>
                        <a:spcAft>
                          <a:spcPts val="0"/>
                        </a:spcAft>
                        <a:buClr>
                          <a:schemeClr val="dk1"/>
                        </a:buClr>
                        <a:buSzPts val="700"/>
                        <a:buFont typeface="Arial"/>
                        <a:buChar char="•"/>
                      </a:pPr>
                      <a:r>
                        <a:rPr lang="en-US" sz="700"/>
                        <a:t>Assisted would need to migrate to Next.js to leverage NGD Next.js components and framework benefits. </a:t>
                      </a:r>
                      <a:endParaRPr/>
                    </a:p>
                    <a:p>
                      <a:pPr indent="-171450" lvl="0" marL="171450" marR="0" rtl="0" algn="l">
                        <a:lnSpc>
                          <a:spcPct val="100000"/>
                        </a:lnSpc>
                        <a:spcBef>
                          <a:spcPts val="0"/>
                        </a:spcBef>
                        <a:spcAft>
                          <a:spcPts val="0"/>
                        </a:spcAft>
                        <a:buClr>
                          <a:schemeClr val="dk1"/>
                        </a:buClr>
                        <a:buSzPts val="700"/>
                        <a:buFont typeface="Arial"/>
                        <a:buChar char="•"/>
                      </a:pPr>
                      <a:r>
                        <a:rPr lang="en-US" sz="700"/>
                        <a:t>NGD common react components/framework libs can be reused though w/o migrating to Next.js </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5/2 - EA Shared recommendation with Assisted</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3075">
                <a:tc>
                  <a:txBody>
                    <a:bodyPr/>
                    <a:lstStyle/>
                    <a:p>
                      <a:pPr indent="0" lvl="0" marL="0" marR="0" rtl="0" algn="l">
                        <a:spcBef>
                          <a:spcPts val="0"/>
                        </a:spcBef>
                        <a:spcAft>
                          <a:spcPts val="0"/>
                        </a:spcAft>
                        <a:buNone/>
                      </a:pPr>
                      <a:r>
                        <a:rPr b="1" lang="en-US" sz="700"/>
                        <a:t>Shift Left / Performance Strategy / Tools</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Tools and shift lefts tasks defined</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Digital Architects and SRE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3075">
                <a:tc>
                  <a:txBody>
                    <a:bodyPr/>
                    <a:lstStyle/>
                    <a:p>
                      <a:pPr indent="0" lvl="0" marL="0" marR="0" rtl="0" algn="l">
                        <a:spcBef>
                          <a:spcPts val="0"/>
                        </a:spcBef>
                        <a:spcAft>
                          <a:spcPts val="0"/>
                        </a:spcAft>
                        <a:buNone/>
                      </a:pPr>
                      <a:r>
                        <a:rPr b="1" lang="en-US" sz="700"/>
                        <a:t>Branching &amp; Env Strategy</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spcBef>
                          <a:spcPts val="0"/>
                        </a:spcBef>
                        <a:spcAft>
                          <a:spcPts val="0"/>
                        </a:spcAft>
                        <a:buClr>
                          <a:schemeClr val="dk1"/>
                        </a:buClr>
                        <a:buSzPts val="700"/>
                        <a:buFont typeface="Arial"/>
                        <a:buChar char="•"/>
                      </a:pPr>
                      <a:r>
                        <a:rPr lang="en-US" sz="700"/>
                        <a:t>NGD Web app to use trunk-based development. Existing Backend SEO, CXP etc to remain in release branching strategy. </a:t>
                      </a:r>
                      <a:r>
                        <a:rPr lang="en-US" sz="700">
                          <a:solidFill>
                            <a:schemeClr val="accent2"/>
                          </a:solidFill>
                        </a:rPr>
                        <a:t>NGD to use existing ER environment</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Digital Architects and SRE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477800">
                <a:tc>
                  <a:txBody>
                    <a:bodyPr/>
                    <a:lstStyle/>
                    <a:p>
                      <a:pPr indent="0" lvl="0" marL="0" marR="0" rtl="0" algn="l">
                        <a:spcBef>
                          <a:spcPts val="0"/>
                        </a:spcBef>
                        <a:spcAft>
                          <a:spcPts val="0"/>
                        </a:spcAft>
                        <a:buNone/>
                      </a:pPr>
                      <a:r>
                        <a:rPr b="1" lang="en-US" sz="700"/>
                        <a:t>Environment [PERF]</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US" sz="700" u="none" cap="none" strike="noStrike">
                          <a:solidFill>
                            <a:srgbClr val="000000"/>
                          </a:solidFill>
                          <a:latin typeface="Verizon NHG TX"/>
                          <a:ea typeface="Verizon NHG TX"/>
                          <a:cs typeface="Verizon NHG TX"/>
                          <a:sym typeface="Verizon NHG TX"/>
                        </a:rPr>
                        <a:t>Discussed the feasibility of having a dedicated environment with SRE and PERF Team</a:t>
                      </a:r>
                      <a:endParaRPr/>
                    </a:p>
                    <a:p>
                      <a:pPr indent="-171450" lvl="0" marL="171450" marR="0" rtl="0" algn="l">
                        <a:lnSpc>
                          <a:spcPct val="100000"/>
                        </a:lnSpc>
                        <a:spcBef>
                          <a:spcPts val="0"/>
                        </a:spcBef>
                        <a:spcAft>
                          <a:spcPts val="0"/>
                        </a:spcAft>
                        <a:buClr>
                          <a:srgbClr val="000000"/>
                        </a:buClr>
                        <a:buSzPts val="700"/>
                        <a:buFont typeface="Arial"/>
                        <a:buChar char="•"/>
                      </a:pPr>
                      <a:r>
                        <a:rPr b="0" i="0" lang="en-US" sz="700" u="none" cap="none" strike="noStrike">
                          <a:solidFill>
                            <a:srgbClr val="000000"/>
                          </a:solidFill>
                          <a:latin typeface="Verizon NHG TX"/>
                          <a:ea typeface="Verizon NHG TX"/>
                          <a:cs typeface="Verizon NHG TX"/>
                          <a:sym typeface="Verizon NHG TX"/>
                        </a:rPr>
                        <a:t>NGD will follow the current Load test process in SIT env and Prod with additional shift left performance checks. </a:t>
                      </a:r>
                      <a:endParaRPr/>
                    </a:p>
                    <a:p>
                      <a:pPr indent="-171450" lvl="0" marL="171450" marR="0" rtl="0" algn="l">
                        <a:lnSpc>
                          <a:spcPct val="100000"/>
                        </a:lnSpc>
                        <a:spcBef>
                          <a:spcPts val="0"/>
                        </a:spcBef>
                        <a:spcAft>
                          <a:spcPts val="0"/>
                        </a:spcAft>
                        <a:buClr>
                          <a:srgbClr val="000000"/>
                        </a:buClr>
                        <a:buSzPts val="700"/>
                        <a:buFont typeface="Arial"/>
                        <a:buChar char="•"/>
                      </a:pPr>
                      <a:r>
                        <a:rPr b="0" i="0" lang="en-US" sz="700" u="none" cap="none" strike="noStrike">
                          <a:solidFill>
                            <a:srgbClr val="000000"/>
                          </a:solidFill>
                          <a:latin typeface="Verizon NHG TX"/>
                          <a:ea typeface="Verizon NHG TX"/>
                          <a:cs typeface="Verizon NHG TX"/>
                          <a:sym typeface="Verizon NHG TX"/>
                        </a:rPr>
                        <a:t>Dedicated env not feasible currently, this would need incur additional maintenance effort and cost</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Digital Architects and SRE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51500">
                <a:tc>
                  <a:txBody>
                    <a:bodyPr/>
                    <a:lstStyle/>
                    <a:p>
                      <a:pPr indent="0" lvl="0" marL="0" marR="0" rtl="0" algn="l">
                        <a:spcBef>
                          <a:spcPts val="0"/>
                        </a:spcBef>
                        <a:spcAft>
                          <a:spcPts val="0"/>
                        </a:spcAft>
                        <a:buNone/>
                      </a:pPr>
                      <a:r>
                        <a:rPr b="1" lang="en-US" sz="700"/>
                        <a:t>QE Automation</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171450" lvl="0" marL="171450" marR="0" rtl="0" algn="l">
                        <a:lnSpc>
                          <a:spcPct val="100000"/>
                        </a:lnSpc>
                        <a:spcBef>
                          <a:spcPts val="0"/>
                        </a:spcBef>
                        <a:spcAft>
                          <a:spcPts val="0"/>
                        </a:spcAft>
                        <a:buClr>
                          <a:srgbClr val="000000"/>
                        </a:buClr>
                        <a:buSzPts val="700"/>
                        <a:buFont typeface="Arial"/>
                        <a:buChar char="•"/>
                      </a:pPr>
                      <a:r>
                        <a:rPr b="0" i="0" lang="en-US" sz="700" u="none" cap="none" strike="noStrike">
                          <a:solidFill>
                            <a:srgbClr val="000000"/>
                          </a:solidFill>
                          <a:latin typeface="Verizon NHG TX"/>
                          <a:ea typeface="Verizon NHG TX"/>
                          <a:cs typeface="Verizon NHG TX"/>
                          <a:sym typeface="Verizon NHG TX"/>
                        </a:rPr>
                        <a:t>Discussed automation framework options. NGD to continue using VZ Tapsium framework </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700"/>
                        <a:buFont typeface="Verizon NHG TX"/>
                        <a:buNone/>
                      </a:pPr>
                      <a:r>
                        <a:rPr lang="en-US" sz="700"/>
                        <a:t>Aligned with VZ QE Automation team</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151500">
                <a:tc>
                  <a:txBody>
                    <a:bodyPr/>
                    <a:lstStyle/>
                    <a:p>
                      <a:pPr indent="0" lvl="0" marL="0" marR="0" rtl="0" algn="l">
                        <a:spcBef>
                          <a:spcPts val="0"/>
                        </a:spcBef>
                        <a:spcAft>
                          <a:spcPts val="0"/>
                        </a:spcAft>
                        <a:buNone/>
                      </a:pPr>
                      <a:r>
                        <a:rPr b="1" lang="en-US" sz="700"/>
                        <a:t>Native App </a:t>
                      </a:r>
                      <a:r>
                        <a:rPr b="1" lang="en-US" sz="700"/>
                        <a:t>Strategy</a:t>
                      </a:r>
                      <a:endParaRPr b="1" sz="700"/>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171450" lvl="0" marL="171450" rtl="0" algn="l">
                        <a:spcBef>
                          <a:spcPts val="0"/>
                        </a:spcBef>
                        <a:spcAft>
                          <a:spcPts val="0"/>
                        </a:spcAft>
                        <a:buClr>
                          <a:schemeClr val="dk1"/>
                        </a:buClr>
                        <a:buSzPts val="700"/>
                        <a:buChar char="•"/>
                      </a:pPr>
                      <a:r>
                        <a:rPr lang="en-US" sz="700">
                          <a:solidFill>
                            <a:schemeClr val="dk1"/>
                          </a:solidFill>
                        </a:rPr>
                        <a:t>Discussed with MVA Team, Digital Architects , EA and </a:t>
                      </a:r>
                      <a:r>
                        <a:rPr lang="en-US" sz="700">
                          <a:solidFill>
                            <a:schemeClr val="dk1"/>
                          </a:solidFill>
                        </a:rPr>
                        <a:t>aligned</a:t>
                      </a:r>
                      <a:r>
                        <a:rPr lang="en-US" sz="700">
                          <a:solidFill>
                            <a:schemeClr val="dk1"/>
                          </a:solidFill>
                        </a:rPr>
                        <a:t> to use Webview for BIC Buy Flow</a:t>
                      </a:r>
                      <a:endParaRPr b="0" i="0" sz="700" u="none" cap="none" strike="noStrike">
                        <a:solidFill>
                          <a:srgbClr val="000000"/>
                        </a:solidFill>
                        <a:latin typeface="Verizon NHG TX"/>
                        <a:ea typeface="Verizon NHG TX"/>
                        <a:cs typeface="Verizon NHG TX"/>
                        <a:sym typeface="Verizon NHG TX"/>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700"/>
                        <a:buFont typeface="Verizon NHG TX"/>
                        <a:buNone/>
                      </a:pPr>
                      <a:r>
                        <a:rPr lang="en-US" sz="700">
                          <a:solidFill>
                            <a:schemeClr val="accent2"/>
                          </a:solidFill>
                        </a:rPr>
                        <a:t>Aligned with EA, Digital and MVA Architects </a:t>
                      </a:r>
                      <a:endParaRPr sz="700"/>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700"/>
                        <a:t>Done</a:t>
                      </a:r>
                      <a:endParaRPr sz="700"/>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Verizon PowerPoint Template">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erizon PowerPoint Template">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Verizon PowerPoint Template">
  <a:themeElements>
    <a:clrScheme name="Verizon Theme Colors">
      <a:dk1>
        <a:srgbClr val="000000"/>
      </a:dk1>
      <a:lt1>
        <a:srgbClr val="FFFFFF"/>
      </a:lt1>
      <a:dk2>
        <a:srgbClr val="747676"/>
      </a:dk2>
      <a:lt2>
        <a:srgbClr val="D8DADA"/>
      </a:lt2>
      <a:accent1>
        <a:srgbClr val="EE0000"/>
      </a:accent1>
      <a:accent2>
        <a:srgbClr val="333333"/>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2024-01-22T18:34:55Z</dcterms:created>
  <dc:creator>Joseph Magner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0x0101000A08F718AEC38F42B76624F8B4193ADA</vt:lpwstr>
  </property>
  <property fmtid="{D5CDD505-2E9C-101B-9397-08002B2CF9AE}" pid="3" name="Order">
    <vt:r8>3400.0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